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4.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drawings/drawing5.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drawings/drawing6.xml" ContentType="application/vnd.openxmlformats-officedocument.drawingml.chartshapes+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drawings/drawing7.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8.xml" ContentType="application/vnd.openxmlformats-officedocument.drawingml.chartshapes+xml"/>
  <Override PartName="/ppt/notesSlides/notesSlide2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drawings/drawing9.xml" ContentType="application/vnd.openxmlformats-officedocument.drawingml.chartshapes+xml"/>
  <Override PartName="/ppt/notesSlides/notesSlide21.xml" ContentType="application/vnd.openxmlformats-officedocument.presentationml.notesSlide+xml"/>
  <Override PartName="/ppt/charts/chart17.xml" ContentType="application/vnd.openxmlformats-officedocument.drawingml.chart+xml"/>
  <Override PartName="/ppt/theme/themeOverride17.xml" ContentType="application/vnd.openxmlformats-officedocument.themeOverride+xml"/>
  <Override PartName="/ppt/notesSlides/notesSlide22.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8.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9.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0.xml" ContentType="application/vnd.openxmlformats-officedocument.themeOverride+xml"/>
  <Override PartName="/ppt/notesSlides/notesSlide27.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1.xml" ContentType="application/vnd.openxmlformats-officedocument.themeOverride+xml"/>
  <Override PartName="/ppt/notesSlides/notesSlide28.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2.xml" ContentType="application/vnd.openxmlformats-officedocument.themeOverride+xml"/>
  <Override PartName="/ppt/notesSlides/notesSlide29.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3.xml" ContentType="application/vnd.openxmlformats-officedocument.themeOverride+xml"/>
  <Override PartName="/ppt/drawings/drawing10.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4.xml" ContentType="application/vnd.openxmlformats-officedocument.themeOverride+xml"/>
  <Override PartName="/ppt/notesSlides/notesSlide32.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5.xml" ContentType="application/vnd.openxmlformats-officedocument.themeOverride+xml"/>
  <Override PartName="/ppt/notesSlides/notesSlide33.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7.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8.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9.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44"/>
  </p:notesMasterIdLst>
  <p:handoutMasterIdLst>
    <p:handoutMasterId r:id="rId45"/>
  </p:handoutMasterIdLst>
  <p:sldIdLst>
    <p:sldId id="256" r:id="rId5"/>
    <p:sldId id="533" r:id="rId6"/>
    <p:sldId id="531" r:id="rId7"/>
    <p:sldId id="485" r:id="rId8"/>
    <p:sldId id="532" r:id="rId9"/>
    <p:sldId id="488" r:id="rId10"/>
    <p:sldId id="497" r:id="rId11"/>
    <p:sldId id="498" r:id="rId12"/>
    <p:sldId id="499" r:id="rId13"/>
    <p:sldId id="500" r:id="rId14"/>
    <p:sldId id="501" r:id="rId15"/>
    <p:sldId id="503" r:id="rId16"/>
    <p:sldId id="505" r:id="rId17"/>
    <p:sldId id="507" r:id="rId18"/>
    <p:sldId id="508" r:id="rId19"/>
    <p:sldId id="509" r:id="rId20"/>
    <p:sldId id="510" r:id="rId21"/>
    <p:sldId id="440" r:id="rId22"/>
    <p:sldId id="490" r:id="rId23"/>
    <p:sldId id="494" r:id="rId24"/>
    <p:sldId id="493" r:id="rId25"/>
    <p:sldId id="530" r:id="rId26"/>
    <p:sldId id="495" r:id="rId27"/>
    <p:sldId id="491" r:id="rId28"/>
    <p:sldId id="511" r:id="rId29"/>
    <p:sldId id="512" r:id="rId30"/>
    <p:sldId id="513" r:id="rId31"/>
    <p:sldId id="515" r:id="rId32"/>
    <p:sldId id="516" r:id="rId33"/>
    <p:sldId id="526" r:id="rId34"/>
    <p:sldId id="527" r:id="rId35"/>
    <p:sldId id="525" r:id="rId36"/>
    <p:sldId id="528" r:id="rId37"/>
    <p:sldId id="519" r:id="rId38"/>
    <p:sldId id="520" r:id="rId39"/>
    <p:sldId id="521" r:id="rId40"/>
    <p:sldId id="522" r:id="rId41"/>
    <p:sldId id="524" r:id="rId42"/>
    <p:sldId id="436"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6" userDrawn="1">
          <p15:clr>
            <a:srgbClr val="A4A3A4"/>
          </p15:clr>
        </p15:guide>
        <p15:guide id="4" orient="horz" pos="864" userDrawn="1">
          <p15:clr>
            <a:srgbClr val="A4A3A4"/>
          </p15:clr>
        </p15:guide>
        <p15:guide id="5" orient="horz" pos="264" userDrawn="1">
          <p15:clr>
            <a:srgbClr val="A4A3A4"/>
          </p15:clr>
        </p15:guide>
        <p15:guide id="6" orient="horz" pos="3720" userDrawn="1">
          <p15:clr>
            <a:srgbClr val="A4A3A4"/>
          </p15:clr>
        </p15:guide>
        <p15:guide id="7" orient="horz" pos="1560" userDrawn="1">
          <p15:clr>
            <a:srgbClr val="A4A3A4"/>
          </p15:clr>
        </p15:guide>
        <p15:guide id="8" orient="horz" pos="36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950E12-E114-C21E-2FA9-767761D94CEB}" name="Kerman, Sarah" initials="KS" userId="S::skerman@aarp.org::3c909c74-bd93-4344-b204-8c10e7362008" providerId="AD"/>
  <p188:author id="{0098684A-512B-BA15-4ADF-F71D561F2A29}" name="Majhi, Manju" initials="MM" userId="S::MMAJHI@aarp.org::c55309a2-6df4-4896-a2f0-0bfd1222c334" providerId="AD"/>
  <p188:author id="{A2875CE2-953D-5741-F9BD-3B1B74CD100F}" name="Majhi, Manju" initials="MM" userId="S::mmajhi@aarp.org::c55309a2-6df4-4896-a2f0-0bfd1222c3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BE"/>
    <a:srgbClr val="F75D59"/>
    <a:srgbClr val="5C0033"/>
    <a:srgbClr val="ED1300"/>
    <a:srgbClr val="FFC7C0"/>
    <a:srgbClr val="FFC9AB"/>
    <a:srgbClr val="FFC6C0"/>
    <a:srgbClr val="FFC5C0"/>
    <a:srgbClr val="FFC3BF"/>
    <a:srgbClr val="F75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58C917-4804-4AC9-B711-D6D067855870}" v="16" dt="2024-08-08T16:00:27.759"/>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006" autoAdjust="0"/>
    <p:restoredTop sz="59694" autoAdjust="0"/>
  </p:normalViewPr>
  <p:slideViewPr>
    <p:cSldViewPr snapToGrid="0">
      <p:cViewPr varScale="1">
        <p:scale>
          <a:sx n="66" d="100"/>
          <a:sy n="66" d="100"/>
        </p:scale>
        <p:origin x="2928" y="72"/>
      </p:cViewPr>
      <p:guideLst>
        <p:guide pos="336"/>
        <p:guide orient="horz" pos="864"/>
        <p:guide orient="horz" pos="264"/>
        <p:guide orient="horz" pos="3720"/>
        <p:guide orient="horz" pos="1560"/>
        <p:guide orient="horz" pos="360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man, Sarah" userId="3c909c74-bd93-4344-b204-8c10e7362008" providerId="ADAL" clId="{76558ADD-3EF9-4BE0-BF69-483BBCD13C7C}"/>
    <pc:docChg chg="undo custSel modSld">
      <pc:chgData name="Kerman, Sarah" userId="3c909c74-bd93-4344-b204-8c10e7362008" providerId="ADAL" clId="{76558ADD-3EF9-4BE0-BF69-483BBCD13C7C}" dt="2024-04-12T16:48:49.174" v="415" actId="27636"/>
      <pc:docMkLst>
        <pc:docMk/>
      </pc:docMkLst>
      <pc:sldChg chg="modNotes modNotesTx">
        <pc:chgData name="Kerman, Sarah" userId="3c909c74-bd93-4344-b204-8c10e7362008" providerId="ADAL" clId="{76558ADD-3EF9-4BE0-BF69-483BBCD13C7C}" dt="2024-04-12T16:48:49.174" v="415" actId="27636"/>
        <pc:sldMkLst>
          <pc:docMk/>
          <pc:sldMk cId="0" sldId="256"/>
        </pc:sldMkLst>
      </pc:sldChg>
      <pc:sldChg chg="modNotesTx">
        <pc:chgData name="Kerman, Sarah" userId="3c909c74-bd93-4344-b204-8c10e7362008" providerId="ADAL" clId="{76558ADD-3EF9-4BE0-BF69-483BBCD13C7C}" dt="2024-04-11T12:06:29.037" v="83" actId="20577"/>
        <pc:sldMkLst>
          <pc:docMk/>
          <pc:sldMk cId="1796276085" sldId="485"/>
        </pc:sldMkLst>
      </pc:sldChg>
      <pc:sldChg chg="modNotesTx">
        <pc:chgData name="Kerman, Sarah" userId="3c909c74-bd93-4344-b204-8c10e7362008" providerId="ADAL" clId="{76558ADD-3EF9-4BE0-BF69-483BBCD13C7C}" dt="2024-04-11T12:09:22.821" v="113" actId="20577"/>
        <pc:sldMkLst>
          <pc:docMk/>
          <pc:sldMk cId="2695687502" sldId="488"/>
        </pc:sldMkLst>
      </pc:sldChg>
      <pc:sldChg chg="modNotes modNotesTx">
        <pc:chgData name="Kerman, Sarah" userId="3c909c74-bd93-4344-b204-8c10e7362008" providerId="ADAL" clId="{76558ADD-3EF9-4BE0-BF69-483BBCD13C7C}" dt="2024-04-11T12:49:13.285" v="355" actId="27636"/>
        <pc:sldMkLst>
          <pc:docMk/>
          <pc:sldMk cId="2544404192" sldId="491"/>
        </pc:sldMkLst>
      </pc:sldChg>
      <pc:sldChg chg="modNotesTx">
        <pc:chgData name="Kerman, Sarah" userId="3c909c74-bd93-4344-b204-8c10e7362008" providerId="ADAL" clId="{76558ADD-3EF9-4BE0-BF69-483BBCD13C7C}" dt="2024-04-11T12:33:26.670" v="227" actId="20577"/>
        <pc:sldMkLst>
          <pc:docMk/>
          <pc:sldMk cId="154224694" sldId="494"/>
        </pc:sldMkLst>
      </pc:sldChg>
      <pc:sldChg chg="modNotesTx">
        <pc:chgData name="Kerman, Sarah" userId="3c909c74-bd93-4344-b204-8c10e7362008" providerId="ADAL" clId="{76558ADD-3EF9-4BE0-BF69-483BBCD13C7C}" dt="2024-04-11T12:10:49.120" v="121" actId="20577"/>
        <pc:sldMkLst>
          <pc:docMk/>
          <pc:sldMk cId="1074711427" sldId="497"/>
        </pc:sldMkLst>
      </pc:sldChg>
      <pc:sldChg chg="modNotesTx">
        <pc:chgData name="Kerman, Sarah" userId="3c909c74-bd93-4344-b204-8c10e7362008" providerId="ADAL" clId="{76558ADD-3EF9-4BE0-BF69-483BBCD13C7C}" dt="2024-04-11T12:12:29.058" v="132" actId="20577"/>
        <pc:sldMkLst>
          <pc:docMk/>
          <pc:sldMk cId="1089133664" sldId="498"/>
        </pc:sldMkLst>
      </pc:sldChg>
      <pc:sldChg chg="modNotesTx">
        <pc:chgData name="Kerman, Sarah" userId="3c909c74-bd93-4344-b204-8c10e7362008" providerId="ADAL" clId="{76558ADD-3EF9-4BE0-BF69-483BBCD13C7C}" dt="2024-04-11T12:15:47.979" v="158" actId="6549"/>
        <pc:sldMkLst>
          <pc:docMk/>
          <pc:sldMk cId="2879909151" sldId="499"/>
        </pc:sldMkLst>
      </pc:sldChg>
      <pc:sldChg chg="modNotes modNotesTx">
        <pc:chgData name="Kerman, Sarah" userId="3c909c74-bd93-4344-b204-8c10e7362008" providerId="ADAL" clId="{76558ADD-3EF9-4BE0-BF69-483BBCD13C7C}" dt="2024-04-11T12:25:24.034" v="216" actId="27636"/>
        <pc:sldMkLst>
          <pc:docMk/>
          <pc:sldMk cId="3703069177" sldId="500"/>
        </pc:sldMkLst>
      </pc:sldChg>
      <pc:sldChg chg="modNotesTx">
        <pc:chgData name="Kerman, Sarah" userId="3c909c74-bd93-4344-b204-8c10e7362008" providerId="ADAL" clId="{76558ADD-3EF9-4BE0-BF69-483BBCD13C7C}" dt="2024-04-11T12:21:37.168" v="194" actId="20577"/>
        <pc:sldMkLst>
          <pc:docMk/>
          <pc:sldMk cId="3570081517" sldId="501"/>
        </pc:sldMkLst>
      </pc:sldChg>
      <pc:sldChg chg="modNotesTx">
        <pc:chgData name="Kerman, Sarah" userId="3c909c74-bd93-4344-b204-8c10e7362008" providerId="ADAL" clId="{76558ADD-3EF9-4BE0-BF69-483BBCD13C7C}" dt="2024-04-11T12:22:33.975" v="209" actId="20577"/>
        <pc:sldMkLst>
          <pc:docMk/>
          <pc:sldMk cId="966949812" sldId="503"/>
        </pc:sldMkLst>
      </pc:sldChg>
      <pc:sldChg chg="modNotesTx">
        <pc:chgData name="Kerman, Sarah" userId="3c909c74-bd93-4344-b204-8c10e7362008" providerId="ADAL" clId="{76558ADD-3EF9-4BE0-BF69-483BBCD13C7C}" dt="2024-04-11T12:25:29.118" v="217" actId="947"/>
        <pc:sldMkLst>
          <pc:docMk/>
          <pc:sldMk cId="3615800089" sldId="505"/>
        </pc:sldMkLst>
      </pc:sldChg>
      <pc:sldChg chg="modNotesTx">
        <pc:chgData name="Kerman, Sarah" userId="3c909c74-bd93-4344-b204-8c10e7362008" providerId="ADAL" clId="{76558ADD-3EF9-4BE0-BF69-483BBCD13C7C}" dt="2024-04-11T12:26:46.442" v="219" actId="20577"/>
        <pc:sldMkLst>
          <pc:docMk/>
          <pc:sldMk cId="2455748840" sldId="508"/>
        </pc:sldMkLst>
      </pc:sldChg>
      <pc:sldChg chg="modNotes modNotesTx">
        <pc:chgData name="Kerman, Sarah" userId="3c909c74-bd93-4344-b204-8c10e7362008" providerId="ADAL" clId="{76558ADD-3EF9-4BE0-BF69-483BBCD13C7C}" dt="2024-04-11T12:49:13.260" v="354" actId="27636"/>
        <pc:sldMkLst>
          <pc:docMk/>
          <pc:sldMk cId="4146223775" sldId="509"/>
        </pc:sldMkLst>
      </pc:sldChg>
      <pc:sldChg chg="modNotesTx">
        <pc:chgData name="Kerman, Sarah" userId="3c909c74-bd93-4344-b204-8c10e7362008" providerId="ADAL" clId="{76558ADD-3EF9-4BE0-BF69-483BBCD13C7C}" dt="2024-04-11T12:40:55.263" v="296" actId="20577"/>
        <pc:sldMkLst>
          <pc:docMk/>
          <pc:sldMk cId="44083991" sldId="511"/>
        </pc:sldMkLst>
      </pc:sldChg>
      <pc:sldChg chg="modNotesTx">
        <pc:chgData name="Kerman, Sarah" userId="3c909c74-bd93-4344-b204-8c10e7362008" providerId="ADAL" clId="{76558ADD-3EF9-4BE0-BF69-483BBCD13C7C}" dt="2024-04-11T12:41:48.133" v="305" actId="20577"/>
        <pc:sldMkLst>
          <pc:docMk/>
          <pc:sldMk cId="2024033919" sldId="512"/>
        </pc:sldMkLst>
      </pc:sldChg>
      <pc:sldChg chg="modNotesTx">
        <pc:chgData name="Kerman, Sarah" userId="3c909c74-bd93-4344-b204-8c10e7362008" providerId="ADAL" clId="{76558ADD-3EF9-4BE0-BF69-483BBCD13C7C}" dt="2024-04-11T12:43:35.680" v="309" actId="20577"/>
        <pc:sldMkLst>
          <pc:docMk/>
          <pc:sldMk cId="1025680765" sldId="515"/>
        </pc:sldMkLst>
      </pc:sldChg>
      <pc:sldChg chg="modNotes modNotesTx">
        <pc:chgData name="Kerman, Sarah" userId="3c909c74-bd93-4344-b204-8c10e7362008" providerId="ADAL" clId="{76558ADD-3EF9-4BE0-BF69-483BBCD13C7C}" dt="2024-04-11T12:49:13.297" v="356" actId="27636"/>
        <pc:sldMkLst>
          <pc:docMk/>
          <pc:sldMk cId="1723597709" sldId="516"/>
        </pc:sldMkLst>
      </pc:sldChg>
      <pc:sldChg chg="modNotesTx">
        <pc:chgData name="Kerman, Sarah" userId="3c909c74-bd93-4344-b204-8c10e7362008" providerId="ADAL" clId="{76558ADD-3EF9-4BE0-BF69-483BBCD13C7C}" dt="2024-04-11T12:51:59.004" v="368" actId="20577"/>
        <pc:sldMkLst>
          <pc:docMk/>
          <pc:sldMk cId="3555501556" sldId="519"/>
        </pc:sldMkLst>
      </pc:sldChg>
      <pc:sldChg chg="modNotesTx">
        <pc:chgData name="Kerman, Sarah" userId="3c909c74-bd93-4344-b204-8c10e7362008" providerId="ADAL" clId="{76558ADD-3EF9-4BE0-BF69-483BBCD13C7C}" dt="2024-04-11T12:53:03.876" v="402" actId="20577"/>
        <pc:sldMkLst>
          <pc:docMk/>
          <pc:sldMk cId="1740198344" sldId="520"/>
        </pc:sldMkLst>
      </pc:sldChg>
      <pc:sldChg chg="modNotesTx">
        <pc:chgData name="Kerman, Sarah" userId="3c909c74-bd93-4344-b204-8c10e7362008" providerId="ADAL" clId="{76558ADD-3EF9-4BE0-BF69-483BBCD13C7C}" dt="2024-04-11T12:54:45.389" v="405" actId="947"/>
        <pc:sldMkLst>
          <pc:docMk/>
          <pc:sldMk cId="2090385501" sldId="521"/>
        </pc:sldMkLst>
      </pc:sldChg>
      <pc:sldChg chg="modNotesTx">
        <pc:chgData name="Kerman, Sarah" userId="3c909c74-bd93-4344-b204-8c10e7362008" providerId="ADAL" clId="{76558ADD-3EF9-4BE0-BF69-483BBCD13C7C}" dt="2024-04-11T12:56:29.471" v="406" actId="20577"/>
        <pc:sldMkLst>
          <pc:docMk/>
          <pc:sldMk cId="235660483" sldId="522"/>
        </pc:sldMkLst>
      </pc:sldChg>
      <pc:sldChg chg="modNotesTx">
        <pc:chgData name="Kerman, Sarah" userId="3c909c74-bd93-4344-b204-8c10e7362008" providerId="ADAL" clId="{76558ADD-3EF9-4BE0-BF69-483BBCD13C7C}" dt="2024-04-11T12:59:22.303" v="412" actId="6549"/>
        <pc:sldMkLst>
          <pc:docMk/>
          <pc:sldMk cId="3297585925" sldId="524"/>
        </pc:sldMkLst>
      </pc:sldChg>
      <pc:sldChg chg="modNotesTx">
        <pc:chgData name="Kerman, Sarah" userId="3c909c74-bd93-4344-b204-8c10e7362008" providerId="ADAL" clId="{76558ADD-3EF9-4BE0-BF69-483BBCD13C7C}" dt="2024-04-11T12:50:08.489" v="360" actId="947"/>
        <pc:sldMkLst>
          <pc:docMk/>
          <pc:sldMk cId="4088400461" sldId="525"/>
        </pc:sldMkLst>
      </pc:sldChg>
      <pc:sldChg chg="modNotesTx">
        <pc:chgData name="Kerman, Sarah" userId="3c909c74-bd93-4344-b204-8c10e7362008" providerId="ADAL" clId="{76558ADD-3EF9-4BE0-BF69-483BBCD13C7C}" dt="2024-04-11T12:49:17.284" v="357" actId="947"/>
        <pc:sldMkLst>
          <pc:docMk/>
          <pc:sldMk cId="2364796631" sldId="527"/>
        </pc:sldMkLst>
      </pc:sldChg>
      <pc:sldChg chg="modNotesTx">
        <pc:chgData name="Kerman, Sarah" userId="3c909c74-bd93-4344-b204-8c10e7362008" providerId="ADAL" clId="{76558ADD-3EF9-4BE0-BF69-483BBCD13C7C}" dt="2024-04-11T12:04:41.064" v="64" actId="20577"/>
        <pc:sldMkLst>
          <pc:docMk/>
          <pc:sldMk cId="2661149582" sldId="531"/>
        </pc:sldMkLst>
      </pc:sldChg>
      <pc:sldChg chg="modNotesTx">
        <pc:chgData name="Kerman, Sarah" userId="3c909c74-bd93-4344-b204-8c10e7362008" providerId="ADAL" clId="{76558ADD-3EF9-4BE0-BF69-483BBCD13C7C}" dt="2024-04-11T12:07:57.377" v="100" actId="114"/>
        <pc:sldMkLst>
          <pc:docMk/>
          <pc:sldMk cId="343032297" sldId="532"/>
        </pc:sldMkLst>
      </pc:sldChg>
      <pc:sldChg chg="modNotesTx">
        <pc:chgData name="Kerman, Sarah" userId="3c909c74-bd93-4344-b204-8c10e7362008" providerId="ADAL" clId="{76558ADD-3EF9-4BE0-BF69-483BBCD13C7C}" dt="2024-04-11T12:02:51.421" v="62" actId="20577"/>
        <pc:sldMkLst>
          <pc:docMk/>
          <pc:sldMk cId="906573105" sldId="533"/>
        </pc:sldMkLst>
      </pc:sldChg>
    </pc:docChg>
  </pc:docChgLst>
  <pc:docChgLst>
    <pc:chgData name="Kerman, Sarah" userId="3c909c74-bd93-4344-b204-8c10e7362008" providerId="ADAL" clId="{E258C917-4804-4AC9-B711-D6D067855870}"/>
    <pc:docChg chg="custSel modSld">
      <pc:chgData name="Kerman, Sarah" userId="3c909c74-bd93-4344-b204-8c10e7362008" providerId="ADAL" clId="{E258C917-4804-4AC9-B711-D6D067855870}" dt="2024-08-08T20:10:59.898" v="714" actId="20577"/>
      <pc:docMkLst>
        <pc:docMk/>
      </pc:docMkLst>
      <pc:sldChg chg="modSp mod modNotesTx">
        <pc:chgData name="Kerman, Sarah" userId="3c909c74-bd93-4344-b204-8c10e7362008" providerId="ADAL" clId="{E258C917-4804-4AC9-B711-D6D067855870}" dt="2024-08-08T18:04:35.786" v="678" actId="20577"/>
        <pc:sldMkLst>
          <pc:docMk/>
          <pc:sldMk cId="0" sldId="256"/>
        </pc:sldMkLst>
        <pc:spChg chg="mod">
          <ac:chgData name="Kerman, Sarah" userId="3c909c74-bd93-4344-b204-8c10e7362008" providerId="ADAL" clId="{E258C917-4804-4AC9-B711-D6D067855870}" dt="2024-08-08T15:52:19.399" v="647" actId="20577"/>
          <ac:spMkLst>
            <pc:docMk/>
            <pc:sldMk cId="0" sldId="256"/>
            <ac:spMk id="64" creationId="{8E499970-AB9C-8F3D-E5B8-A38B4FBF1DE5}"/>
          </ac:spMkLst>
        </pc:spChg>
      </pc:sldChg>
      <pc:sldChg chg="modNotesTx">
        <pc:chgData name="Kerman, Sarah" userId="3c909c74-bd93-4344-b204-8c10e7362008" providerId="ADAL" clId="{E258C917-4804-4AC9-B711-D6D067855870}" dt="2024-08-07T21:07:03.654" v="248" actId="6549"/>
        <pc:sldMkLst>
          <pc:docMk/>
          <pc:sldMk cId="1175799261" sldId="440"/>
        </pc:sldMkLst>
      </pc:sldChg>
      <pc:sldChg chg="modSp mod modNotesTx">
        <pc:chgData name="Kerman, Sarah" userId="3c909c74-bd93-4344-b204-8c10e7362008" providerId="ADAL" clId="{E258C917-4804-4AC9-B711-D6D067855870}" dt="2024-08-08T15:53:01.072" v="656" actId="27636"/>
        <pc:sldMkLst>
          <pc:docMk/>
          <pc:sldMk cId="1796276085" sldId="485"/>
        </pc:sldMkLst>
        <pc:spChg chg="mod">
          <ac:chgData name="Kerman, Sarah" userId="3c909c74-bd93-4344-b204-8c10e7362008" providerId="ADAL" clId="{E258C917-4804-4AC9-B711-D6D067855870}" dt="2024-08-08T15:52:54.971" v="652" actId="20577"/>
          <ac:spMkLst>
            <pc:docMk/>
            <pc:sldMk cId="1796276085" sldId="485"/>
            <ac:spMk id="2" creationId="{E9D83960-DDC3-3744-9D67-178FD712CE0F}"/>
          </ac:spMkLst>
        </pc:spChg>
        <pc:graphicFrameChg chg="mod">
          <ac:chgData name="Kerman, Sarah" userId="3c909c74-bd93-4344-b204-8c10e7362008" providerId="ADAL" clId="{E258C917-4804-4AC9-B711-D6D067855870}" dt="2024-08-08T15:53:01.072" v="656" actId="27636"/>
          <ac:graphicFrameMkLst>
            <pc:docMk/>
            <pc:sldMk cId="1796276085" sldId="485"/>
            <ac:graphicFrameMk id="9" creationId="{C592E8F4-4405-479D-B373-6BCA88CBADC1}"/>
          </ac:graphicFrameMkLst>
        </pc:graphicFrameChg>
      </pc:sldChg>
      <pc:sldChg chg="modNotesTx">
        <pc:chgData name="Kerman, Sarah" userId="3c909c74-bd93-4344-b204-8c10e7362008" providerId="ADAL" clId="{E258C917-4804-4AC9-B711-D6D067855870}" dt="2024-08-08T18:10:10.715" v="693" actId="20577"/>
        <pc:sldMkLst>
          <pc:docMk/>
          <pc:sldMk cId="2695687502" sldId="488"/>
        </pc:sldMkLst>
      </pc:sldChg>
      <pc:sldChg chg="modNotesTx">
        <pc:chgData name="Kerman, Sarah" userId="3c909c74-bd93-4344-b204-8c10e7362008" providerId="ADAL" clId="{E258C917-4804-4AC9-B711-D6D067855870}" dt="2024-08-07T21:07:26.414" v="254" actId="20577"/>
        <pc:sldMkLst>
          <pc:docMk/>
          <pc:sldMk cId="77240156" sldId="490"/>
        </pc:sldMkLst>
      </pc:sldChg>
      <pc:sldChg chg="modSp mod modNotesTx">
        <pc:chgData name="Kerman, Sarah" userId="3c909c74-bd93-4344-b204-8c10e7362008" providerId="ADAL" clId="{E258C917-4804-4AC9-B711-D6D067855870}" dt="2024-08-08T19:48:44.991" v="712" actId="20577"/>
        <pc:sldMkLst>
          <pc:docMk/>
          <pc:sldMk cId="2544404192" sldId="491"/>
        </pc:sldMkLst>
        <pc:spChg chg="mod">
          <ac:chgData name="Kerman, Sarah" userId="3c909c74-bd93-4344-b204-8c10e7362008" providerId="ADAL" clId="{E258C917-4804-4AC9-B711-D6D067855870}" dt="2024-08-08T15:58:24.428" v="664" actId="6549"/>
          <ac:spMkLst>
            <pc:docMk/>
            <pc:sldMk cId="2544404192" sldId="491"/>
            <ac:spMk id="6" creationId="{E32D7281-30F8-0D4F-AB3C-591BB197AA7D}"/>
          </ac:spMkLst>
        </pc:spChg>
        <pc:graphicFrameChg chg="mod">
          <ac:chgData name="Kerman, Sarah" userId="3c909c74-bd93-4344-b204-8c10e7362008" providerId="ADAL" clId="{E258C917-4804-4AC9-B711-D6D067855870}" dt="2024-08-08T15:58:19.080" v="663" actId="20577"/>
          <ac:graphicFrameMkLst>
            <pc:docMk/>
            <pc:sldMk cId="2544404192" sldId="491"/>
            <ac:graphicFrameMk id="9" creationId="{3B64828F-BF7F-4BF5-95F2-70B06029ADBA}"/>
          </ac:graphicFrameMkLst>
        </pc:graphicFrameChg>
      </pc:sldChg>
      <pc:sldChg chg="modNotesTx">
        <pc:chgData name="Kerman, Sarah" userId="3c909c74-bd93-4344-b204-8c10e7362008" providerId="ADAL" clId="{E258C917-4804-4AC9-B711-D6D067855870}" dt="2024-08-07T21:08:56.889" v="295" actId="20577"/>
        <pc:sldMkLst>
          <pc:docMk/>
          <pc:sldMk cId="154224694" sldId="494"/>
        </pc:sldMkLst>
      </pc:sldChg>
      <pc:sldChg chg="modNotesTx">
        <pc:chgData name="Kerman, Sarah" userId="3c909c74-bd93-4344-b204-8c10e7362008" providerId="ADAL" clId="{E258C917-4804-4AC9-B711-D6D067855870}" dt="2024-08-07T20:50:58.876" v="106" actId="20577"/>
        <pc:sldMkLst>
          <pc:docMk/>
          <pc:sldMk cId="1074711427" sldId="497"/>
        </pc:sldMkLst>
      </pc:sldChg>
      <pc:sldChg chg="modNotesTx">
        <pc:chgData name="Kerman, Sarah" userId="3c909c74-bd93-4344-b204-8c10e7362008" providerId="ADAL" clId="{E258C917-4804-4AC9-B711-D6D067855870}" dt="2024-08-07T20:52:06.326" v="109" actId="20577"/>
        <pc:sldMkLst>
          <pc:docMk/>
          <pc:sldMk cId="1089133664" sldId="498"/>
        </pc:sldMkLst>
      </pc:sldChg>
      <pc:sldChg chg="modNotesTx">
        <pc:chgData name="Kerman, Sarah" userId="3c909c74-bd93-4344-b204-8c10e7362008" providerId="ADAL" clId="{E258C917-4804-4AC9-B711-D6D067855870}" dt="2024-08-07T20:52:56.124" v="110" actId="20577"/>
        <pc:sldMkLst>
          <pc:docMk/>
          <pc:sldMk cId="2879909151" sldId="499"/>
        </pc:sldMkLst>
      </pc:sldChg>
      <pc:sldChg chg="modSp mod modNotesTx">
        <pc:chgData name="Kerman, Sarah" userId="3c909c74-bd93-4344-b204-8c10e7362008" providerId="ADAL" clId="{E258C917-4804-4AC9-B711-D6D067855870}" dt="2024-08-08T15:54:15.449" v="658" actId="6549"/>
        <pc:sldMkLst>
          <pc:docMk/>
          <pc:sldMk cId="3703069177" sldId="500"/>
        </pc:sldMkLst>
        <pc:spChg chg="mod">
          <ac:chgData name="Kerman, Sarah" userId="3c909c74-bd93-4344-b204-8c10e7362008" providerId="ADAL" clId="{E258C917-4804-4AC9-B711-D6D067855870}" dt="2024-08-08T15:54:15.449" v="658" actId="6549"/>
          <ac:spMkLst>
            <pc:docMk/>
            <pc:sldMk cId="3703069177" sldId="500"/>
            <ac:spMk id="2" creationId="{E9D83960-DDC3-3744-9D67-178FD712CE0F}"/>
          </ac:spMkLst>
        </pc:spChg>
      </pc:sldChg>
      <pc:sldChg chg="modNotesTx">
        <pc:chgData name="Kerman, Sarah" userId="3c909c74-bd93-4344-b204-8c10e7362008" providerId="ADAL" clId="{E258C917-4804-4AC9-B711-D6D067855870}" dt="2024-08-07T20:57:29.280" v="132" actId="20577"/>
        <pc:sldMkLst>
          <pc:docMk/>
          <pc:sldMk cId="3570081517" sldId="501"/>
        </pc:sldMkLst>
      </pc:sldChg>
      <pc:sldChg chg="modNotesTx">
        <pc:chgData name="Kerman, Sarah" userId="3c909c74-bd93-4344-b204-8c10e7362008" providerId="ADAL" clId="{E258C917-4804-4AC9-B711-D6D067855870}" dt="2024-08-07T20:59:35.495" v="189" actId="20577"/>
        <pc:sldMkLst>
          <pc:docMk/>
          <pc:sldMk cId="966949812" sldId="503"/>
        </pc:sldMkLst>
      </pc:sldChg>
      <pc:sldChg chg="modSp mod modNotesTx">
        <pc:chgData name="Kerman, Sarah" userId="3c909c74-bd93-4344-b204-8c10e7362008" providerId="ADAL" clId="{E258C917-4804-4AC9-B711-D6D067855870}" dt="2024-08-08T15:55:36.003" v="659" actId="20577"/>
        <pc:sldMkLst>
          <pc:docMk/>
          <pc:sldMk cId="3615800089" sldId="505"/>
        </pc:sldMkLst>
        <pc:spChg chg="mod">
          <ac:chgData name="Kerman, Sarah" userId="3c909c74-bd93-4344-b204-8c10e7362008" providerId="ADAL" clId="{E258C917-4804-4AC9-B711-D6D067855870}" dt="2024-08-08T15:55:36.003" v="659" actId="20577"/>
          <ac:spMkLst>
            <pc:docMk/>
            <pc:sldMk cId="3615800089" sldId="505"/>
            <ac:spMk id="2" creationId="{E9D83960-DDC3-3744-9D67-178FD712CE0F}"/>
          </ac:spMkLst>
        </pc:spChg>
      </pc:sldChg>
      <pc:sldChg chg="modSp mod modNotesTx">
        <pc:chgData name="Kerman, Sarah" userId="3c909c74-bd93-4344-b204-8c10e7362008" providerId="ADAL" clId="{E258C917-4804-4AC9-B711-D6D067855870}" dt="2024-08-08T15:56:16.828" v="661" actId="6549"/>
        <pc:sldMkLst>
          <pc:docMk/>
          <pc:sldMk cId="2455748840" sldId="508"/>
        </pc:sldMkLst>
        <pc:spChg chg="mod">
          <ac:chgData name="Kerman, Sarah" userId="3c909c74-bd93-4344-b204-8c10e7362008" providerId="ADAL" clId="{E258C917-4804-4AC9-B711-D6D067855870}" dt="2024-08-08T15:56:10.588" v="660" actId="20577"/>
          <ac:spMkLst>
            <pc:docMk/>
            <pc:sldMk cId="2455748840" sldId="508"/>
            <ac:spMk id="2" creationId="{E9D83960-DDC3-3744-9D67-178FD712CE0F}"/>
          </ac:spMkLst>
        </pc:spChg>
        <pc:graphicFrameChg chg="mod">
          <ac:chgData name="Kerman, Sarah" userId="3c909c74-bd93-4344-b204-8c10e7362008" providerId="ADAL" clId="{E258C917-4804-4AC9-B711-D6D067855870}" dt="2024-08-08T15:56:16.828" v="661" actId="6549"/>
          <ac:graphicFrameMkLst>
            <pc:docMk/>
            <pc:sldMk cId="2455748840" sldId="508"/>
            <ac:graphicFrameMk id="9" creationId="{E816FEBA-E7F4-412A-9956-8DCC7BA9F00A}"/>
          </ac:graphicFrameMkLst>
        </pc:graphicFrameChg>
      </pc:sldChg>
      <pc:sldChg chg="modNotesTx">
        <pc:chgData name="Kerman, Sarah" userId="3c909c74-bd93-4344-b204-8c10e7362008" providerId="ADAL" clId="{E258C917-4804-4AC9-B711-D6D067855870}" dt="2024-08-08T18:29:53.474" v="709" actId="20577"/>
        <pc:sldMkLst>
          <pc:docMk/>
          <pc:sldMk cId="4146223775" sldId="509"/>
        </pc:sldMkLst>
      </pc:sldChg>
      <pc:sldChg chg="modSp mod modNotesTx">
        <pc:chgData name="Kerman, Sarah" userId="3c909c74-bd93-4344-b204-8c10e7362008" providerId="ADAL" clId="{E258C917-4804-4AC9-B711-D6D067855870}" dt="2024-08-08T18:33:13.790" v="710" actId="20577"/>
        <pc:sldMkLst>
          <pc:docMk/>
          <pc:sldMk cId="1156851719" sldId="510"/>
        </pc:sldMkLst>
        <pc:spChg chg="mod">
          <ac:chgData name="Kerman, Sarah" userId="3c909c74-bd93-4344-b204-8c10e7362008" providerId="ADAL" clId="{E258C917-4804-4AC9-B711-D6D067855870}" dt="2024-08-08T15:56:34.508" v="662" actId="20577"/>
          <ac:spMkLst>
            <pc:docMk/>
            <pc:sldMk cId="1156851719" sldId="510"/>
            <ac:spMk id="2" creationId="{E9D83960-DDC3-3744-9D67-178FD712CE0F}"/>
          </ac:spMkLst>
        </pc:spChg>
      </pc:sldChg>
      <pc:sldChg chg="modNotesTx">
        <pc:chgData name="Kerman, Sarah" userId="3c909c74-bd93-4344-b204-8c10e7362008" providerId="ADAL" clId="{E258C917-4804-4AC9-B711-D6D067855870}" dt="2024-08-07T21:17:20.386" v="415" actId="20577"/>
        <pc:sldMkLst>
          <pc:docMk/>
          <pc:sldMk cId="44083991" sldId="511"/>
        </pc:sldMkLst>
      </pc:sldChg>
      <pc:sldChg chg="modSp mod modNotesTx">
        <pc:chgData name="Kerman, Sarah" userId="3c909c74-bd93-4344-b204-8c10e7362008" providerId="ADAL" clId="{E258C917-4804-4AC9-B711-D6D067855870}" dt="2024-08-08T15:58:45.146" v="666" actId="6549"/>
        <pc:sldMkLst>
          <pc:docMk/>
          <pc:sldMk cId="2024033919" sldId="512"/>
        </pc:sldMkLst>
        <pc:spChg chg="mod">
          <ac:chgData name="Kerman, Sarah" userId="3c909c74-bd93-4344-b204-8c10e7362008" providerId="ADAL" clId="{E258C917-4804-4AC9-B711-D6D067855870}" dt="2024-08-08T15:58:45.146" v="666" actId="6549"/>
          <ac:spMkLst>
            <pc:docMk/>
            <pc:sldMk cId="2024033919" sldId="512"/>
            <ac:spMk id="6" creationId="{082639C8-E9FB-44AC-CBBA-8BF66B93D9F4}"/>
          </ac:spMkLst>
        </pc:spChg>
        <pc:graphicFrameChg chg="mod">
          <ac:chgData name="Kerman, Sarah" userId="3c909c74-bd93-4344-b204-8c10e7362008" providerId="ADAL" clId="{E258C917-4804-4AC9-B711-D6D067855870}" dt="2024-08-08T15:58:35.806" v="665" actId="20577"/>
          <ac:graphicFrameMkLst>
            <pc:docMk/>
            <pc:sldMk cId="2024033919" sldId="512"/>
            <ac:graphicFrameMk id="9" creationId="{994C9692-965C-41D8-AF7B-D2EFA1FA1209}"/>
          </ac:graphicFrameMkLst>
        </pc:graphicFrameChg>
      </pc:sldChg>
      <pc:sldChg chg="modSp mod modNotesTx">
        <pc:chgData name="Kerman, Sarah" userId="3c909c74-bd93-4344-b204-8c10e7362008" providerId="ADAL" clId="{E258C917-4804-4AC9-B711-D6D067855870}" dt="2024-08-08T15:58:56.945" v="667" actId="6549"/>
        <pc:sldMkLst>
          <pc:docMk/>
          <pc:sldMk cId="3973502746" sldId="513"/>
        </pc:sldMkLst>
        <pc:spChg chg="mod">
          <ac:chgData name="Kerman, Sarah" userId="3c909c74-bd93-4344-b204-8c10e7362008" providerId="ADAL" clId="{E258C917-4804-4AC9-B711-D6D067855870}" dt="2024-08-08T15:58:56.945" v="667" actId="6549"/>
          <ac:spMkLst>
            <pc:docMk/>
            <pc:sldMk cId="3973502746" sldId="513"/>
            <ac:spMk id="2" creationId="{E9D83960-DDC3-3744-9D67-178FD712CE0F}"/>
          </ac:spMkLst>
        </pc:spChg>
      </pc:sldChg>
      <pc:sldChg chg="modSp mod modNotesTx">
        <pc:chgData name="Kerman, Sarah" userId="3c909c74-bd93-4344-b204-8c10e7362008" providerId="ADAL" clId="{E258C917-4804-4AC9-B711-D6D067855870}" dt="2024-08-08T15:59:21.533" v="669" actId="6549"/>
        <pc:sldMkLst>
          <pc:docMk/>
          <pc:sldMk cId="1025680765" sldId="515"/>
        </pc:sldMkLst>
        <pc:spChg chg="mod">
          <ac:chgData name="Kerman, Sarah" userId="3c909c74-bd93-4344-b204-8c10e7362008" providerId="ADAL" clId="{E258C917-4804-4AC9-B711-D6D067855870}" dt="2024-08-08T15:59:16.458" v="668" actId="6549"/>
          <ac:spMkLst>
            <pc:docMk/>
            <pc:sldMk cId="1025680765" sldId="515"/>
            <ac:spMk id="2" creationId="{E9D83960-DDC3-3744-9D67-178FD712CE0F}"/>
          </ac:spMkLst>
        </pc:spChg>
        <pc:graphicFrameChg chg="mod">
          <ac:chgData name="Kerman, Sarah" userId="3c909c74-bd93-4344-b204-8c10e7362008" providerId="ADAL" clId="{E258C917-4804-4AC9-B711-D6D067855870}" dt="2024-08-08T15:59:21.533" v="669" actId="6549"/>
          <ac:graphicFrameMkLst>
            <pc:docMk/>
            <pc:sldMk cId="1025680765" sldId="515"/>
            <ac:graphicFrameMk id="11" creationId="{0F30A27E-0A15-4791-9BFB-7F09311A9E46}"/>
          </ac:graphicFrameMkLst>
        </pc:graphicFrameChg>
      </pc:sldChg>
      <pc:sldChg chg="modNotesTx">
        <pc:chgData name="Kerman, Sarah" userId="3c909c74-bd93-4344-b204-8c10e7362008" providerId="ADAL" clId="{E258C917-4804-4AC9-B711-D6D067855870}" dt="2024-08-07T21:21:22.691" v="460" actId="20577"/>
        <pc:sldMkLst>
          <pc:docMk/>
          <pc:sldMk cId="1723597709" sldId="516"/>
        </pc:sldMkLst>
      </pc:sldChg>
      <pc:sldChg chg="modNotesTx">
        <pc:chgData name="Kerman, Sarah" userId="3c909c74-bd93-4344-b204-8c10e7362008" providerId="ADAL" clId="{E258C917-4804-4AC9-B711-D6D067855870}" dt="2024-08-07T21:25:44.815" v="477" actId="20577"/>
        <pc:sldMkLst>
          <pc:docMk/>
          <pc:sldMk cId="3555501556" sldId="519"/>
        </pc:sldMkLst>
      </pc:sldChg>
      <pc:sldChg chg="modSp mod modNotesTx">
        <pc:chgData name="Kerman, Sarah" userId="3c909c74-bd93-4344-b204-8c10e7362008" providerId="ADAL" clId="{E258C917-4804-4AC9-B711-D6D067855870}" dt="2024-08-08T16:00:27.759" v="673" actId="6549"/>
        <pc:sldMkLst>
          <pc:docMk/>
          <pc:sldMk cId="1740198344" sldId="520"/>
        </pc:sldMkLst>
        <pc:spChg chg="mod">
          <ac:chgData name="Kerman, Sarah" userId="3c909c74-bd93-4344-b204-8c10e7362008" providerId="ADAL" clId="{E258C917-4804-4AC9-B711-D6D067855870}" dt="2024-08-08T16:00:18.706" v="671" actId="6549"/>
          <ac:spMkLst>
            <pc:docMk/>
            <pc:sldMk cId="1740198344" sldId="520"/>
            <ac:spMk id="2" creationId="{E9D83960-DDC3-3744-9D67-178FD712CE0F}"/>
          </ac:spMkLst>
        </pc:spChg>
        <pc:spChg chg="mod">
          <ac:chgData name="Kerman, Sarah" userId="3c909c74-bd93-4344-b204-8c10e7362008" providerId="ADAL" clId="{E258C917-4804-4AC9-B711-D6D067855870}" dt="2024-08-08T16:00:21.648" v="672" actId="6549"/>
          <ac:spMkLst>
            <pc:docMk/>
            <pc:sldMk cId="1740198344" sldId="520"/>
            <ac:spMk id="6" creationId="{1299EE66-A036-ABE6-ADC8-FF73C6C623DC}"/>
          </ac:spMkLst>
        </pc:spChg>
        <pc:graphicFrameChg chg="mod">
          <ac:chgData name="Kerman, Sarah" userId="3c909c74-bd93-4344-b204-8c10e7362008" providerId="ADAL" clId="{E258C917-4804-4AC9-B711-D6D067855870}" dt="2024-08-08T16:00:27.759" v="673" actId="6549"/>
          <ac:graphicFrameMkLst>
            <pc:docMk/>
            <pc:sldMk cId="1740198344" sldId="520"/>
            <ac:graphicFrameMk id="9" creationId="{9ACF4FD3-CF46-464F-9E24-20682AC0023F}"/>
          </ac:graphicFrameMkLst>
        </pc:graphicFrameChg>
      </pc:sldChg>
      <pc:sldChg chg="modNotesTx">
        <pc:chgData name="Kerman, Sarah" userId="3c909c74-bd93-4344-b204-8c10e7362008" providerId="ADAL" clId="{E258C917-4804-4AC9-B711-D6D067855870}" dt="2024-08-07T21:30:21.451" v="570" actId="6549"/>
        <pc:sldMkLst>
          <pc:docMk/>
          <pc:sldMk cId="2090385501" sldId="521"/>
        </pc:sldMkLst>
      </pc:sldChg>
      <pc:sldChg chg="modNotesTx">
        <pc:chgData name="Kerman, Sarah" userId="3c909c74-bd93-4344-b204-8c10e7362008" providerId="ADAL" clId="{E258C917-4804-4AC9-B711-D6D067855870}" dt="2024-08-07T21:32:30.331" v="637" actId="20577"/>
        <pc:sldMkLst>
          <pc:docMk/>
          <pc:sldMk cId="235660483" sldId="522"/>
        </pc:sldMkLst>
      </pc:sldChg>
      <pc:sldChg chg="modSp mod modNotesTx">
        <pc:chgData name="Kerman, Sarah" userId="3c909c74-bd93-4344-b204-8c10e7362008" providerId="ADAL" clId="{E258C917-4804-4AC9-B711-D6D067855870}" dt="2024-08-08T20:10:59.898" v="714" actId="20577"/>
        <pc:sldMkLst>
          <pc:docMk/>
          <pc:sldMk cId="3297585925" sldId="524"/>
        </pc:sldMkLst>
        <pc:graphicFrameChg chg="modGraphic">
          <ac:chgData name="Kerman, Sarah" userId="3c909c74-bd93-4344-b204-8c10e7362008" providerId="ADAL" clId="{E258C917-4804-4AC9-B711-D6D067855870}" dt="2024-08-08T16:01:18.953" v="675" actId="6549"/>
          <ac:graphicFrameMkLst>
            <pc:docMk/>
            <pc:sldMk cId="3297585925" sldId="524"/>
            <ac:graphicFrameMk id="20" creationId="{71340ECE-1D14-F712-B030-21B5A188FE54}"/>
          </ac:graphicFrameMkLst>
        </pc:graphicFrameChg>
      </pc:sldChg>
      <pc:sldChg chg="modNotesTx">
        <pc:chgData name="Kerman, Sarah" userId="3c909c74-bd93-4344-b204-8c10e7362008" providerId="ADAL" clId="{E258C917-4804-4AC9-B711-D6D067855870}" dt="2024-08-07T21:23:59.124" v="463" actId="400"/>
        <pc:sldMkLst>
          <pc:docMk/>
          <pc:sldMk cId="4088400461" sldId="525"/>
        </pc:sldMkLst>
      </pc:sldChg>
      <pc:sldChg chg="modSp modNotesTx">
        <pc:chgData name="Kerman, Sarah" userId="3c909c74-bd93-4344-b204-8c10e7362008" providerId="ADAL" clId="{E258C917-4804-4AC9-B711-D6D067855870}" dt="2024-08-08T19:59:20.663" v="713" actId="20577"/>
        <pc:sldMkLst>
          <pc:docMk/>
          <pc:sldMk cId="2364796631" sldId="527"/>
        </pc:sldMkLst>
        <pc:graphicFrameChg chg="mod">
          <ac:chgData name="Kerman, Sarah" userId="3c909c74-bd93-4344-b204-8c10e7362008" providerId="ADAL" clId="{E258C917-4804-4AC9-B711-D6D067855870}" dt="2024-08-08T15:59:50.441" v="670" actId="20577"/>
          <ac:graphicFrameMkLst>
            <pc:docMk/>
            <pc:sldMk cId="2364796631" sldId="527"/>
            <ac:graphicFrameMk id="9" creationId="{4DE44588-F329-4748-8186-87E7AC43D6B1}"/>
          </ac:graphicFrameMkLst>
        </pc:graphicFrameChg>
      </pc:sldChg>
      <pc:sldChg chg="modNotesTx">
        <pc:chgData name="Kerman, Sarah" userId="3c909c74-bd93-4344-b204-8c10e7362008" providerId="ADAL" clId="{E258C917-4804-4AC9-B711-D6D067855870}" dt="2024-08-07T21:24:18.791" v="465" actId="20577"/>
        <pc:sldMkLst>
          <pc:docMk/>
          <pc:sldMk cId="3926672923" sldId="528"/>
        </pc:sldMkLst>
      </pc:sldChg>
      <pc:sldChg chg="modSp mod modNotesTx">
        <pc:chgData name="Kerman, Sarah" userId="3c909c74-bd93-4344-b204-8c10e7362008" providerId="ADAL" clId="{E258C917-4804-4AC9-B711-D6D067855870}" dt="2024-08-08T18:07:40.880" v="690" actId="20577"/>
        <pc:sldMkLst>
          <pc:docMk/>
          <pc:sldMk cId="2661149582" sldId="531"/>
        </pc:sldMkLst>
        <pc:spChg chg="mod">
          <ac:chgData name="Kerman, Sarah" userId="3c909c74-bd93-4344-b204-8c10e7362008" providerId="ADAL" clId="{E258C917-4804-4AC9-B711-D6D067855870}" dt="2024-08-08T15:52:40.195" v="651" actId="20577"/>
          <ac:spMkLst>
            <pc:docMk/>
            <pc:sldMk cId="2661149582" sldId="531"/>
            <ac:spMk id="7" creationId="{704FEF31-92A0-7EB2-529E-AA14BF3CEA21}"/>
          </ac:spMkLst>
        </pc:spChg>
        <pc:spChg chg="mod">
          <ac:chgData name="Kerman, Sarah" userId="3c909c74-bd93-4344-b204-8c10e7362008" providerId="ADAL" clId="{E258C917-4804-4AC9-B711-D6D067855870}" dt="2024-08-05T20:12:19.934" v="82" actId="14100"/>
          <ac:spMkLst>
            <pc:docMk/>
            <pc:sldMk cId="2661149582" sldId="531"/>
            <ac:spMk id="10" creationId="{19A44B4F-9EA0-1042-F727-EBF8ACE612E3}"/>
          </ac:spMkLst>
        </pc:spChg>
      </pc:sldChg>
      <pc:sldChg chg="modSp mod modNotesTx">
        <pc:chgData name="Kerman, Sarah" userId="3c909c74-bd93-4344-b204-8c10e7362008" providerId="ADAL" clId="{E258C917-4804-4AC9-B711-D6D067855870}" dt="2024-08-08T15:53:10.820" v="657" actId="6549"/>
        <pc:sldMkLst>
          <pc:docMk/>
          <pc:sldMk cId="343032297" sldId="532"/>
        </pc:sldMkLst>
        <pc:spChg chg="mod">
          <ac:chgData name="Kerman, Sarah" userId="3c909c74-bd93-4344-b204-8c10e7362008" providerId="ADAL" clId="{E258C917-4804-4AC9-B711-D6D067855870}" dt="2024-08-08T15:53:10.820" v="657" actId="6549"/>
          <ac:spMkLst>
            <pc:docMk/>
            <pc:sldMk cId="343032297" sldId="532"/>
            <ac:spMk id="3" creationId="{A8223AF1-2127-ADB5-0E69-E7DA3260D789}"/>
          </ac:spMkLst>
        </pc:spChg>
      </pc:sldChg>
      <pc:sldChg chg="modNotesTx">
        <pc:chgData name="Kerman, Sarah" userId="3c909c74-bd93-4344-b204-8c10e7362008" providerId="ADAL" clId="{E258C917-4804-4AC9-B711-D6D067855870}" dt="2024-08-05T20:09:39.164" v="13" actId="20577"/>
        <pc:sldMkLst>
          <pc:docMk/>
          <pc:sldMk cId="906573105" sldId="53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6.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7.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8.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9.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17.xml.rels><?xml version="1.0" encoding="UTF-8" standalone="yes"?>
<Relationships xmlns="http://schemas.openxmlformats.org/package/2006/relationships"><Relationship Id="rId2" Type="http://schemas.openxmlformats.org/officeDocument/2006/relationships/oleObject" Target="file:///\\Volumes\ResStratAna\CCS\Working\CRV-07560%20-%20KERMAN%20-%20Support%20developing%20and%20editing%20Smithsonian%20presentation-MM\CRV-07560%20Charts.xlsx"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Volumes\ResStratAna\CCS\Working\CRV-07560%20-%20KERMAN%20-%20Support%20developing%20and%20editing%20Smithsonian%20presentation-MM\CRV-07560%20Char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10.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oleObject" Target="file:///\\Volumes\ResStratAna\CCS\Working\CRV-07560%20-%20KERMAN%20-%20Support%20developing%20and%20editing%20Smithsonian%20presentation-MM\CRV-07560%20Chart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4.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5.xml"/><Relationship Id="rId4" Type="http://schemas.openxmlformats.org/officeDocument/2006/relationships/oleObject" Target="file:///V:\IVS\ResStratAna\CCS\Working\CRV-07560%20-%20KERMAN%20-%20Support%20developing%20and%20editing%20Smithsonian%20presentation-MM\CRV-07560%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0" i="0" baseline="0" dirty="0">
                <a:effectLst/>
              </a:rPr>
              <a:t>The population age 65 and older will outnumber the population under age 18 in 2029.</a:t>
            </a:r>
            <a:endParaRPr lang="en-US" sz="1600" dirty="0">
              <a:effectLst/>
            </a:endParaRPr>
          </a:p>
          <a:p>
            <a:pPr algn="l">
              <a:defRPr/>
            </a:pPr>
            <a:r>
              <a:rPr lang="en-US" sz="1400" b="0" i="1" baseline="0" dirty="0">
                <a:effectLst/>
              </a:rPr>
              <a:t>Population projections by age group</a:t>
            </a:r>
          </a:p>
          <a:p>
            <a:pPr algn="l">
              <a:defRPr/>
            </a:pPr>
            <a:endParaRPr lang="en-US" sz="1200" dirty="0">
              <a:effectLst/>
            </a:endParaRPr>
          </a:p>
        </c:rich>
      </c:tx>
      <c:layout>
        <c:manualLayout>
          <c:xMode val="edge"/>
          <c:yMode val="edge"/>
          <c:x val="5.4196846011947376E-4"/>
          <c:y val="0"/>
        </c:manualLayout>
      </c:layout>
      <c:overlay val="0"/>
      <c:spPr>
        <a:noFill/>
        <a:ln>
          <a:noFill/>
        </a:ln>
        <a:effectLst/>
      </c:spPr>
      <c:txPr>
        <a:bodyPr rot="0" spcFirstLastPara="1" vertOverflow="ellipsis" vert="horz" wrap="square" anchor="ctr" anchorCtr="1"/>
        <a:lstStyle/>
        <a:p>
          <a:pPr algn="l">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'4'!$B$1</c:f>
              <c:strCache>
                <c:ptCount val="1"/>
                <c:pt idx="0">
                  <c:v>Under 18</c:v>
                </c:pt>
              </c:strCache>
            </c:strRef>
          </c:tx>
          <c:spPr>
            <a:ln w="19050" cap="rnd">
              <a:solidFill>
                <a:schemeClr val="accent1"/>
              </a:solidFill>
              <a:round/>
            </a:ln>
            <a:effectLst/>
          </c:spPr>
          <c:marker>
            <c:symbol val="circle"/>
            <c:size val="5"/>
            <c:spPr>
              <a:solidFill>
                <a:schemeClr val="accent1"/>
              </a:solidFill>
              <a:ln w="19050">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9EDF-0D45-907A-3CEA7F64E83F}"/>
                </c:ext>
              </c:extLst>
            </c:dLbl>
            <c:dLbl>
              <c:idx val="2"/>
              <c:delete val="1"/>
              <c:extLst>
                <c:ext xmlns:c15="http://schemas.microsoft.com/office/drawing/2012/chart" uri="{CE6537A1-D6FC-4f65-9D91-7224C49458BB}"/>
                <c:ext xmlns:c16="http://schemas.microsoft.com/office/drawing/2014/chart" uri="{C3380CC4-5D6E-409C-BE32-E72D297353CC}">
                  <c16:uniqueId val="{00000001-9EDF-0D45-907A-3CEA7F64E83F}"/>
                </c:ext>
              </c:extLst>
            </c:dLbl>
            <c:dLbl>
              <c:idx val="3"/>
              <c:delete val="1"/>
              <c:extLst>
                <c:ext xmlns:c15="http://schemas.microsoft.com/office/drawing/2012/chart" uri="{CE6537A1-D6FC-4f65-9D91-7224C49458BB}"/>
                <c:ext xmlns:c16="http://schemas.microsoft.com/office/drawing/2014/chart" uri="{C3380CC4-5D6E-409C-BE32-E72D297353CC}">
                  <c16:uniqueId val="{00000002-9EDF-0D45-907A-3CEA7F64E83F}"/>
                </c:ext>
              </c:extLst>
            </c:dLbl>
            <c:dLbl>
              <c:idx val="4"/>
              <c:delete val="1"/>
              <c:extLst>
                <c:ext xmlns:c15="http://schemas.microsoft.com/office/drawing/2012/chart" uri="{CE6537A1-D6FC-4f65-9D91-7224C49458BB}"/>
                <c:ext xmlns:c16="http://schemas.microsoft.com/office/drawing/2014/chart" uri="{C3380CC4-5D6E-409C-BE32-E72D297353CC}">
                  <c16:uniqueId val="{00000003-9EDF-0D45-907A-3CEA7F64E83F}"/>
                </c:ext>
              </c:extLst>
            </c:dLbl>
            <c:dLbl>
              <c:idx val="5"/>
              <c:delete val="1"/>
              <c:extLst>
                <c:ext xmlns:c15="http://schemas.microsoft.com/office/drawing/2012/chart" uri="{CE6537A1-D6FC-4f65-9D91-7224C49458BB}"/>
                <c:ext xmlns:c16="http://schemas.microsoft.com/office/drawing/2014/chart" uri="{C3380CC4-5D6E-409C-BE32-E72D297353CC}">
                  <c16:uniqueId val="{00000004-9EDF-0D45-907A-3CEA7F64E83F}"/>
                </c:ext>
              </c:extLst>
            </c:dLbl>
            <c:dLbl>
              <c:idx val="6"/>
              <c:delete val="1"/>
              <c:extLst>
                <c:ext xmlns:c15="http://schemas.microsoft.com/office/drawing/2012/chart" uri="{CE6537A1-D6FC-4f65-9D91-7224C49458BB}"/>
                <c:ext xmlns:c16="http://schemas.microsoft.com/office/drawing/2014/chart" uri="{C3380CC4-5D6E-409C-BE32-E72D297353CC}">
                  <c16:uniqueId val="{00000005-9EDF-0D45-907A-3CEA7F64E83F}"/>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DF-0D45-907A-3CEA7F64E83F}"/>
                </c:ext>
              </c:extLst>
            </c:dLbl>
            <c:dLbl>
              <c:idx val="8"/>
              <c:delete val="1"/>
              <c:extLst>
                <c:ext xmlns:c15="http://schemas.microsoft.com/office/drawing/2012/chart" uri="{CE6537A1-D6FC-4f65-9D91-7224C49458BB}"/>
                <c:ext xmlns:c16="http://schemas.microsoft.com/office/drawing/2014/chart" uri="{C3380CC4-5D6E-409C-BE32-E72D297353CC}">
                  <c16:uniqueId val="{00000007-9EDF-0D45-907A-3CEA7F64E83F}"/>
                </c:ext>
              </c:extLst>
            </c:dLbl>
            <c:dLbl>
              <c:idx val="9"/>
              <c:delete val="1"/>
              <c:extLst>
                <c:ext xmlns:c15="http://schemas.microsoft.com/office/drawing/2012/chart" uri="{CE6537A1-D6FC-4f65-9D91-7224C49458BB}"/>
                <c:ext xmlns:c16="http://schemas.microsoft.com/office/drawing/2014/chart" uri="{C3380CC4-5D6E-409C-BE32-E72D297353CC}">
                  <c16:uniqueId val="{00000008-9EDF-0D45-907A-3CEA7F64E83F}"/>
                </c:ext>
              </c:extLst>
            </c:dLbl>
            <c:dLbl>
              <c:idx val="10"/>
              <c:layout>
                <c:manualLayout>
                  <c:x val="-1.711786752189866E-16"/>
                  <c:y val="3.2529354883271168E-2"/>
                </c:manualLayout>
              </c:layout>
              <c:tx>
                <c:rich>
                  <a:bodyPr/>
                  <a:lstStyle/>
                  <a:p>
                    <a:fld id="{779FBED5-5C3C-46D1-9B8C-7C0EF9862E31}" type="SERIESNAME">
                      <a:rPr lang="en-US" b="1"/>
                      <a:pPr/>
                      <a:t>[SERIES NAME]</a:t>
                    </a:fld>
                    <a:r>
                      <a:rPr lang="en-US" b="1" baseline="0"/>
                      <a:t>:</a:t>
                    </a:r>
                    <a:r>
                      <a:rPr lang="en-US" baseline="0"/>
                      <a:t> </a:t>
                    </a:r>
                    <a:fld id="{CB366A88-7498-4488-A3C4-16898E50BCC4}" type="VALUE">
                      <a:rPr lang="en-US" baseline="0"/>
                      <a:pPr/>
                      <a:t>[VALUE]</a:t>
                    </a:fld>
                    <a:endParaRPr lang="en-US" baseline="0"/>
                  </a:p>
                </c:rich>
              </c:tx>
              <c:dLblPos val="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9EDF-0D45-907A-3CEA7F64E83F}"/>
                </c:ext>
              </c:extLst>
            </c:dLbl>
            <c:numFmt formatCode="#.0&quot;M&quot;" sourceLinked="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'4'!$A$2:$A$13</c:f>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f>'4'!$B$2:$B$13</c:f>
              <c:numCache>
                <c:formatCode>General</c:formatCode>
                <c:ptCount val="12"/>
                <c:pt idx="0">
                  <c:v>72450827</c:v>
                </c:pt>
                <c:pt idx="1">
                  <c:v>72001791</c:v>
                </c:pt>
                <c:pt idx="2">
                  <c:v>71507623</c:v>
                </c:pt>
                <c:pt idx="3">
                  <c:v>70934826</c:v>
                </c:pt>
                <c:pt idx="4">
                  <c:v>70350479</c:v>
                </c:pt>
                <c:pt idx="5">
                  <c:v>69924070</c:v>
                </c:pt>
                <c:pt idx="6">
                  <c:v>69580929</c:v>
                </c:pt>
                <c:pt idx="7">
                  <c:v>69315568</c:v>
                </c:pt>
                <c:pt idx="8">
                  <c:v>69087236</c:v>
                </c:pt>
                <c:pt idx="9">
                  <c:v>68857357</c:v>
                </c:pt>
                <c:pt idx="10">
                  <c:v>68603341</c:v>
                </c:pt>
              </c:numCache>
            </c:numRef>
          </c:val>
          <c:smooth val="0"/>
          <c:extLst>
            <c:ext xmlns:c16="http://schemas.microsoft.com/office/drawing/2014/chart" uri="{C3380CC4-5D6E-409C-BE32-E72D297353CC}">
              <c16:uniqueId val="{0000000A-9EDF-0D45-907A-3CEA7F64E83F}"/>
            </c:ext>
          </c:extLst>
        </c:ser>
        <c:ser>
          <c:idx val="1"/>
          <c:order val="1"/>
          <c:tx>
            <c:strRef>
              <c:f>'4'!$C$1</c:f>
              <c:strCache>
                <c:ptCount val="1"/>
                <c:pt idx="0">
                  <c:v>Ages 65+</c:v>
                </c:pt>
              </c:strCache>
            </c:strRef>
          </c:tx>
          <c:spPr>
            <a:ln w="19050" cap="rnd">
              <a:solidFill>
                <a:schemeClr val="accent6"/>
              </a:solidFill>
              <a:round/>
            </a:ln>
            <a:effectLst/>
          </c:spPr>
          <c:marker>
            <c:symbol val="square"/>
            <c:size val="5"/>
            <c:spPr>
              <a:solidFill>
                <a:schemeClr val="accent6"/>
              </a:solidFill>
              <a:ln w="19050">
                <a:solidFill>
                  <a:schemeClr val="accent6"/>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B-9EDF-0D45-907A-3CEA7F64E83F}"/>
                </c:ext>
              </c:extLst>
            </c:dLbl>
            <c:dLbl>
              <c:idx val="2"/>
              <c:delete val="1"/>
              <c:extLst>
                <c:ext xmlns:c15="http://schemas.microsoft.com/office/drawing/2012/chart" uri="{CE6537A1-D6FC-4f65-9D91-7224C49458BB}"/>
                <c:ext xmlns:c16="http://schemas.microsoft.com/office/drawing/2014/chart" uri="{C3380CC4-5D6E-409C-BE32-E72D297353CC}">
                  <c16:uniqueId val="{0000000C-9EDF-0D45-907A-3CEA7F64E83F}"/>
                </c:ext>
              </c:extLst>
            </c:dLbl>
            <c:dLbl>
              <c:idx val="3"/>
              <c:delete val="1"/>
              <c:extLst>
                <c:ext xmlns:c15="http://schemas.microsoft.com/office/drawing/2012/chart" uri="{CE6537A1-D6FC-4f65-9D91-7224C49458BB}"/>
                <c:ext xmlns:c16="http://schemas.microsoft.com/office/drawing/2014/chart" uri="{C3380CC4-5D6E-409C-BE32-E72D297353CC}">
                  <c16:uniqueId val="{0000000D-9EDF-0D45-907A-3CEA7F64E83F}"/>
                </c:ext>
              </c:extLst>
            </c:dLbl>
            <c:dLbl>
              <c:idx val="4"/>
              <c:delete val="1"/>
              <c:extLst>
                <c:ext xmlns:c15="http://schemas.microsoft.com/office/drawing/2012/chart" uri="{CE6537A1-D6FC-4f65-9D91-7224C49458BB}"/>
                <c:ext xmlns:c16="http://schemas.microsoft.com/office/drawing/2014/chart" uri="{C3380CC4-5D6E-409C-BE32-E72D297353CC}">
                  <c16:uniqueId val="{0000000E-9EDF-0D45-907A-3CEA7F64E83F}"/>
                </c:ext>
              </c:extLst>
            </c:dLbl>
            <c:dLbl>
              <c:idx val="5"/>
              <c:delete val="1"/>
              <c:extLst>
                <c:ext xmlns:c15="http://schemas.microsoft.com/office/drawing/2012/chart" uri="{CE6537A1-D6FC-4f65-9D91-7224C49458BB}"/>
                <c:ext xmlns:c16="http://schemas.microsoft.com/office/drawing/2014/chart" uri="{C3380CC4-5D6E-409C-BE32-E72D297353CC}">
                  <c16:uniqueId val="{0000000F-9EDF-0D45-907A-3CEA7F64E83F}"/>
                </c:ext>
              </c:extLst>
            </c:dLbl>
            <c:dLbl>
              <c:idx val="6"/>
              <c:delete val="1"/>
              <c:extLst>
                <c:ext xmlns:c15="http://schemas.microsoft.com/office/drawing/2012/chart" uri="{CE6537A1-D6FC-4f65-9D91-7224C49458BB}"/>
                <c:ext xmlns:c16="http://schemas.microsoft.com/office/drawing/2014/chart" uri="{C3380CC4-5D6E-409C-BE32-E72D297353CC}">
                  <c16:uniqueId val="{00000010-9EDF-0D45-907A-3CEA7F64E83F}"/>
                </c:ext>
              </c:extLst>
            </c:dLbl>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EDF-0D45-907A-3CEA7F64E83F}"/>
                </c:ext>
              </c:extLst>
            </c:dLbl>
            <c:dLbl>
              <c:idx val="8"/>
              <c:delete val="1"/>
              <c:extLst>
                <c:ext xmlns:c15="http://schemas.microsoft.com/office/drawing/2012/chart" uri="{CE6537A1-D6FC-4f65-9D91-7224C49458BB}"/>
                <c:ext xmlns:c16="http://schemas.microsoft.com/office/drawing/2014/chart" uri="{C3380CC4-5D6E-409C-BE32-E72D297353CC}">
                  <c16:uniqueId val="{00000012-9EDF-0D45-907A-3CEA7F64E83F}"/>
                </c:ext>
              </c:extLst>
            </c:dLbl>
            <c:dLbl>
              <c:idx val="9"/>
              <c:delete val="1"/>
              <c:extLst>
                <c:ext xmlns:c15="http://schemas.microsoft.com/office/drawing/2012/chart" uri="{CE6537A1-D6FC-4f65-9D91-7224C49458BB}"/>
                <c:ext xmlns:c16="http://schemas.microsoft.com/office/drawing/2014/chart" uri="{C3380CC4-5D6E-409C-BE32-E72D297353CC}">
                  <c16:uniqueId val="{00000013-9EDF-0D45-907A-3CEA7F64E83F}"/>
                </c:ext>
              </c:extLst>
            </c:dLbl>
            <c:dLbl>
              <c:idx val="10"/>
              <c:layout>
                <c:manualLayout>
                  <c:x val="0"/>
                  <c:y val="-2.9239766081871343E-2"/>
                </c:manualLayout>
              </c:layout>
              <c:tx>
                <c:rich>
                  <a:bodyPr/>
                  <a:lstStyle/>
                  <a:p>
                    <a:fld id="{8DB00031-1CBB-4FA4-93DA-ECF0D3C28901}" type="SERIESNAME">
                      <a:rPr lang="en-US" b="1"/>
                      <a:pPr/>
                      <a:t>[SERIES NAME]</a:t>
                    </a:fld>
                    <a:r>
                      <a:rPr lang="en-US" b="1" baseline="0"/>
                      <a:t>:</a:t>
                    </a:r>
                    <a:r>
                      <a:rPr lang="en-US" baseline="0"/>
                      <a:t> </a:t>
                    </a:r>
                    <a:fld id="{C297C1F2-6456-4876-95B8-74635C2F6F53}" type="VALUE">
                      <a:rPr lang="en-US" baseline="0"/>
                      <a:pPr/>
                      <a:t>[VALUE]</a:t>
                    </a:fld>
                    <a:endParaRPr lang="en-US" baseline="0"/>
                  </a:p>
                </c:rich>
              </c:tx>
              <c:dLblPos val="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4-9EDF-0D45-907A-3CEA7F64E83F}"/>
                </c:ext>
              </c:extLst>
            </c:dLbl>
            <c:numFmt formatCode="#.0&quot;M&quot;" sourceLinked="0"/>
            <c:spPr>
              <a:noFill/>
              <a:ln>
                <a:noFill/>
              </a:ln>
              <a:effectLst/>
            </c:spPr>
            <c:txPr>
              <a:bodyPr rot="0" spcFirstLastPara="1" vertOverflow="ellipsis" vert="horz" wrap="square" anchor="ctr" anchorCtr="1"/>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'4'!$A$2:$A$13</c:f>
              <c:strCache>
                <c:ptCount val="11"/>
                <c:pt idx="0">
                  <c:v>2022</c:v>
                </c:pt>
                <c:pt idx="1">
                  <c:v>2023</c:v>
                </c:pt>
                <c:pt idx="2">
                  <c:v>2024</c:v>
                </c:pt>
                <c:pt idx="3">
                  <c:v>2025</c:v>
                </c:pt>
                <c:pt idx="4">
                  <c:v>2026</c:v>
                </c:pt>
                <c:pt idx="5">
                  <c:v>2027</c:v>
                </c:pt>
                <c:pt idx="6">
                  <c:v>2028</c:v>
                </c:pt>
                <c:pt idx="7">
                  <c:v>2029</c:v>
                </c:pt>
                <c:pt idx="8">
                  <c:v>2030</c:v>
                </c:pt>
                <c:pt idx="9">
                  <c:v>2031</c:v>
                </c:pt>
                <c:pt idx="10">
                  <c:v>2032</c:v>
                </c:pt>
              </c:strCache>
            </c:strRef>
          </c:cat>
          <c:val>
            <c:numRef>
              <c:f>'4'!$C$2:$C$13</c:f>
              <c:numCache>
                <c:formatCode>General</c:formatCode>
                <c:ptCount val="12"/>
                <c:pt idx="0">
                  <c:v>57794852</c:v>
                </c:pt>
                <c:pt idx="1">
                  <c:v>59693977</c:v>
                </c:pt>
                <c:pt idx="2">
                  <c:v>61521972</c:v>
                </c:pt>
                <c:pt idx="3">
                  <c:v>63326603</c:v>
                </c:pt>
                <c:pt idx="4">
                  <c:v>65106632</c:v>
                </c:pt>
                <c:pt idx="5">
                  <c:v>66798846</c:v>
                </c:pt>
                <c:pt idx="6">
                  <c:v>68382810</c:v>
                </c:pt>
                <c:pt idx="7">
                  <c:v>69873988</c:v>
                </c:pt>
                <c:pt idx="8">
                  <c:v>71183498</c:v>
                </c:pt>
                <c:pt idx="9">
                  <c:v>72261329</c:v>
                </c:pt>
                <c:pt idx="10">
                  <c:v>73202109</c:v>
                </c:pt>
              </c:numCache>
            </c:numRef>
          </c:val>
          <c:smooth val="0"/>
          <c:extLst>
            <c:ext xmlns:c16="http://schemas.microsoft.com/office/drawing/2014/chart" uri="{C3380CC4-5D6E-409C-BE32-E72D297353CC}">
              <c16:uniqueId val="{00000015-9EDF-0D45-907A-3CEA7F64E83F}"/>
            </c:ext>
          </c:extLst>
        </c:ser>
        <c:dLbls>
          <c:showLegendKey val="0"/>
          <c:showVal val="0"/>
          <c:showCatName val="0"/>
          <c:showSerName val="0"/>
          <c:showPercent val="0"/>
          <c:showBubbleSize val="0"/>
        </c:dLbls>
        <c:marker val="1"/>
        <c:smooth val="0"/>
        <c:axId val="1570215631"/>
        <c:axId val="1527351775"/>
      </c:lineChart>
      <c:catAx>
        <c:axId val="1570215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7351775"/>
        <c:crosses val="autoZero"/>
        <c:auto val="1"/>
        <c:lblAlgn val="ctr"/>
        <c:lblOffset val="100"/>
        <c:noMultiLvlLbl val="0"/>
      </c:catAx>
      <c:valAx>
        <c:axId val="152735177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70215631"/>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'12'!$A$6</c:f>
              <c:strCache>
                <c:ptCount val="1"/>
                <c:pt idx="0">
                  <c:v>Right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CDE-5543-9F23-54CDA383A254}"/>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6CDE-5543-9F23-54CDA383A254}"/>
              </c:ext>
            </c:extLst>
          </c:dPt>
          <c:cat>
            <c:strRef>
              <c:f>'12'!$B$3:$C$3</c:f>
              <c:strCache>
                <c:ptCount val="2"/>
                <c:pt idx="0">
                  <c:v>Yes</c:v>
                </c:pt>
                <c:pt idx="1">
                  <c:v>No</c:v>
                </c:pt>
              </c:strCache>
            </c:strRef>
          </c:cat>
          <c:val>
            <c:numRef>
              <c:f>'12'!$B$6:$C$6</c:f>
              <c:numCache>
                <c:formatCode>0%</c:formatCode>
                <c:ptCount val="2"/>
                <c:pt idx="0">
                  <c:v>0.4</c:v>
                </c:pt>
                <c:pt idx="1">
                  <c:v>0.6</c:v>
                </c:pt>
              </c:numCache>
            </c:numRef>
          </c:val>
          <c:extLst>
            <c:ext xmlns:c16="http://schemas.microsoft.com/office/drawing/2014/chart" uri="{C3380CC4-5D6E-409C-BE32-E72D297353CC}">
              <c16:uniqueId val="{00000004-6CDE-5543-9F23-54CDA383A25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0" i="0" baseline="0">
                <a:effectLst/>
              </a:rPr>
              <a:t>Percent who say children are who they worry about most</a:t>
            </a:r>
          </a:p>
          <a:p>
            <a:pPr algn="l">
              <a:defRPr sz="1800"/>
            </a:pPr>
            <a:r>
              <a:rPr lang="en-US" sz="1800" b="0" i="1" baseline="0">
                <a:effectLst/>
              </a:rPr>
              <a:t>Among adults 50+ who worry about well-being of loved ones</a:t>
            </a:r>
            <a:endParaRPr lang="en-US" sz="1800" i="1">
              <a:effectLst/>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'13'!$B$1</c:f>
              <c:strCache>
                <c:ptCount val="1"/>
                <c:pt idx="0">
                  <c:v>worrry most about children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'13'!$A$2:$A$6</c:f>
              <c:strCache>
                <c:ptCount val="5"/>
                <c:pt idx="0">
                  <c:v>Ages 50+</c:v>
                </c:pt>
                <c:pt idx="2">
                  <c:v>Ages 50–59</c:v>
                </c:pt>
                <c:pt idx="3">
                  <c:v>Ages 60–69</c:v>
                </c:pt>
                <c:pt idx="4">
                  <c:v>Ages 70+</c:v>
                </c:pt>
              </c:strCache>
            </c:strRef>
          </c:cat>
          <c:val>
            <c:numRef>
              <c:f>'13'!$B$2:$B$6</c:f>
              <c:numCache>
                <c:formatCode>General</c:formatCode>
                <c:ptCount val="5"/>
                <c:pt idx="0" formatCode="0%">
                  <c:v>0.6</c:v>
                </c:pt>
                <c:pt idx="2" formatCode="0%">
                  <c:v>0.63</c:v>
                </c:pt>
                <c:pt idx="3" formatCode="0%">
                  <c:v>0.56999999999999995</c:v>
                </c:pt>
                <c:pt idx="4" formatCode="0%">
                  <c:v>0.61</c:v>
                </c:pt>
              </c:numCache>
            </c:numRef>
          </c:val>
          <c:extLst>
            <c:ext xmlns:c16="http://schemas.microsoft.com/office/drawing/2014/chart" uri="{C3380CC4-5D6E-409C-BE32-E72D297353CC}">
              <c16:uniqueId val="{00000000-A021-E442-9BEF-9EB374195415}"/>
            </c:ext>
          </c:extLst>
        </c:ser>
        <c:dLbls>
          <c:showLegendKey val="0"/>
          <c:showVal val="0"/>
          <c:showCatName val="0"/>
          <c:showSerName val="0"/>
          <c:showPercent val="0"/>
          <c:showBubbleSize val="0"/>
        </c:dLbls>
        <c:gapWidth val="50"/>
        <c:axId val="1589117087"/>
        <c:axId val="1412878607"/>
      </c:barChart>
      <c:catAx>
        <c:axId val="158911708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2878607"/>
        <c:crosses val="autoZero"/>
        <c:auto val="1"/>
        <c:lblAlgn val="ctr"/>
        <c:lblOffset val="100"/>
        <c:noMultiLvlLbl val="0"/>
      </c:catAx>
      <c:valAx>
        <c:axId val="1412878607"/>
        <c:scaling>
          <c:orientation val="minMax"/>
          <c:max val="1"/>
          <c:min val="0"/>
        </c:scaling>
        <c:delete val="1"/>
        <c:axPos val="t"/>
        <c:numFmt formatCode="0%" sourceLinked="1"/>
        <c:majorTickMark val="none"/>
        <c:minorTickMark val="none"/>
        <c:tickLblPos val="nextTo"/>
        <c:crossAx val="158911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Percent strongly or somewhat agreeing</a:t>
            </a:r>
          </a:p>
          <a:p>
            <a:pPr algn="l">
              <a:defRPr/>
            </a:pPr>
            <a:r>
              <a:rPr lang="en-US" dirty="0"/>
              <a:t>Among adults age 50-plus</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'15'!$B$1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'15'!$A$2:$A$7</c:f>
              <c:strCache>
                <c:ptCount val="6"/>
                <c:pt idx="0">
                  <c:v>I tend to bounce back quickly
after hard times</c:v>
                </c:pt>
                <c:pt idx="1">
                  <c:v>It does not take me long to recover
from a stressful event</c:v>
                </c:pt>
                <c:pt idx="2">
                  <c:v>I usually come through difficult
times with little trouble</c:v>
                </c:pt>
                <c:pt idx="3">
                  <c:v>It is hard for me to snap back when
something bad happens</c:v>
                </c:pt>
                <c:pt idx="4">
                  <c:v>I have a hard time making it
through stressful events</c:v>
                </c:pt>
                <c:pt idx="5">
                  <c:v>I tend to take a long time to get
over setbacks in my life</c:v>
                </c:pt>
              </c:strCache>
            </c:strRef>
          </c:cat>
          <c:val>
            <c:numRef>
              <c:f>'15'!$B$2:$B$7</c:f>
              <c:numCache>
                <c:formatCode>0%</c:formatCode>
                <c:ptCount val="6"/>
                <c:pt idx="0">
                  <c:v>0.61</c:v>
                </c:pt>
                <c:pt idx="1">
                  <c:v>0.57999999999999996</c:v>
                </c:pt>
                <c:pt idx="2">
                  <c:v>0.57999999999999996</c:v>
                </c:pt>
                <c:pt idx="3">
                  <c:v>0.16</c:v>
                </c:pt>
                <c:pt idx="4">
                  <c:v>0.14000000000000001</c:v>
                </c:pt>
                <c:pt idx="5">
                  <c:v>0.14000000000000001</c:v>
                </c:pt>
              </c:numCache>
            </c:numRef>
          </c:val>
          <c:extLst>
            <c:ext xmlns:c16="http://schemas.microsoft.com/office/drawing/2014/chart" uri="{C3380CC4-5D6E-409C-BE32-E72D297353CC}">
              <c16:uniqueId val="{00000000-22DD-4C48-88FF-86D028E5B34F}"/>
            </c:ext>
          </c:extLst>
        </c:ser>
        <c:dLbls>
          <c:showLegendKey val="0"/>
          <c:showVal val="0"/>
          <c:showCatName val="0"/>
          <c:showSerName val="0"/>
          <c:showPercent val="0"/>
          <c:showBubbleSize val="0"/>
        </c:dLbls>
        <c:gapWidth val="50"/>
        <c:axId val="1589117087"/>
        <c:axId val="1412878607"/>
      </c:barChart>
      <c:catAx>
        <c:axId val="158911708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2878607"/>
        <c:crosses val="autoZero"/>
        <c:auto val="1"/>
        <c:lblAlgn val="ctr"/>
        <c:lblOffset val="100"/>
        <c:noMultiLvlLbl val="0"/>
      </c:catAx>
      <c:valAx>
        <c:axId val="1412878607"/>
        <c:scaling>
          <c:orientation val="minMax"/>
          <c:max val="1"/>
          <c:min val="0"/>
        </c:scaling>
        <c:delete val="1"/>
        <c:axPos val="t"/>
        <c:numFmt formatCode="0%" sourceLinked="1"/>
        <c:majorTickMark val="none"/>
        <c:minorTickMark val="none"/>
        <c:tickLblPos val="nextTo"/>
        <c:crossAx val="158911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0" i="0" baseline="0" dirty="0">
                <a:effectLst/>
              </a:rPr>
              <a:t>With age, adults are increasingly likely to be happy.</a:t>
            </a:r>
            <a:endParaRPr lang="en-US" sz="1600" dirty="0">
              <a:effectLst/>
            </a:endParaRPr>
          </a:p>
          <a:p>
            <a:pPr algn="l">
              <a:defRPr sz="1600"/>
            </a:pPr>
            <a:r>
              <a:rPr lang="en-US" sz="1600" b="0" i="1" baseline="0" dirty="0">
                <a:effectLst/>
              </a:rPr>
              <a:t>Self-ratings of happiness</a:t>
            </a:r>
            <a:endParaRPr lang="en-US" sz="1600" dirty="0">
              <a:effectLst/>
            </a:endParaRPr>
          </a:p>
        </c:rich>
      </c:tx>
      <c:layout>
        <c:manualLayout>
          <c:xMode val="edge"/>
          <c:yMode val="edge"/>
          <c:x val="7.2479221347333659E-4"/>
          <c:y val="0"/>
        </c:manualLayout>
      </c:layout>
      <c:overlay val="0"/>
      <c:spPr>
        <a:noFill/>
        <a:ln>
          <a:noFill/>
        </a:ln>
        <a:effectLst/>
      </c:spPr>
      <c:txPr>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percentStacked"/>
        <c:varyColors val="0"/>
        <c:ser>
          <c:idx val="0"/>
          <c:order val="0"/>
          <c:tx>
            <c:strRef>
              <c:f>'16'!$B$1</c:f>
              <c:strCache>
                <c:ptCount val="1"/>
                <c:pt idx="0">
                  <c:v>Very happy</c:v>
                </c:pt>
              </c:strCache>
            </c:strRef>
          </c:tx>
          <c:spPr>
            <a:solidFill>
              <a:schemeClr val="accent1"/>
            </a:solidFill>
            <a:ln>
              <a:solidFill>
                <a:schemeClr val="bg1"/>
              </a:solidFill>
            </a:ln>
            <a:effectLst/>
          </c:spPr>
          <c:invertIfNegative val="0"/>
          <c:dLbls>
            <c:dLbl>
              <c:idx val="0"/>
              <c:tx>
                <c:rich>
                  <a:bodyPr/>
                  <a:lstStyle/>
                  <a:p>
                    <a:fld id="{485BAA51-51BB-4CF7-A60D-629BC9D737A7}" type="SERIESNAME">
                      <a:rPr lang="en-US" b="1"/>
                      <a:pPr/>
                      <a:t>[SERIES NAME]</a:t>
                    </a:fld>
                    <a:endParaRPr lang="en-US" b="1" baseline="0"/>
                  </a:p>
                  <a:p>
                    <a:fld id="{1BF52B9D-454F-4579-AE21-5727638F0BDE}" type="VALUE">
                      <a:rPr lang="en-US"/>
                      <a:pPr/>
                      <a:t>[VALUE]</a:t>
                    </a:fld>
                    <a:endParaRPr lang="en-US"/>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F170-3541-9AD8-6B6BF94C98F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'16'!$A$2:$A$7</c:f>
              <c:strCache>
                <c:ptCount val="6"/>
                <c:pt idx="0">
                  <c:v>Under 40</c:v>
                </c:pt>
                <c:pt idx="1">
                  <c:v>Ages 40–49</c:v>
                </c:pt>
                <c:pt idx="2">
                  <c:v>Ages 50–59</c:v>
                </c:pt>
                <c:pt idx="3">
                  <c:v>Ages 60–69</c:v>
                </c:pt>
                <c:pt idx="4">
                  <c:v>Ages 70–79</c:v>
                </c:pt>
                <c:pt idx="5">
                  <c:v>Ages 80+</c:v>
                </c:pt>
              </c:strCache>
            </c:strRef>
          </c:cat>
          <c:val>
            <c:numRef>
              <c:f>'16'!$B$2:$B$7</c:f>
              <c:numCache>
                <c:formatCode>0%</c:formatCode>
                <c:ptCount val="6"/>
                <c:pt idx="0">
                  <c:v>0.2</c:v>
                </c:pt>
                <c:pt idx="1">
                  <c:v>0.16</c:v>
                </c:pt>
                <c:pt idx="2">
                  <c:v>0.18</c:v>
                </c:pt>
                <c:pt idx="3">
                  <c:v>0.21</c:v>
                </c:pt>
                <c:pt idx="4">
                  <c:v>0.27</c:v>
                </c:pt>
                <c:pt idx="5">
                  <c:v>0.34</c:v>
                </c:pt>
              </c:numCache>
            </c:numRef>
          </c:val>
          <c:extLst>
            <c:ext xmlns:c16="http://schemas.microsoft.com/office/drawing/2014/chart" uri="{C3380CC4-5D6E-409C-BE32-E72D297353CC}">
              <c16:uniqueId val="{00000001-F170-3541-9AD8-6B6BF94C98FC}"/>
            </c:ext>
          </c:extLst>
        </c:ser>
        <c:ser>
          <c:idx val="1"/>
          <c:order val="1"/>
          <c:tx>
            <c:strRef>
              <c:f>'16'!$C$1</c:f>
              <c:strCache>
                <c:ptCount val="1"/>
                <c:pt idx="0">
                  <c:v>Pretty happy</c:v>
                </c:pt>
              </c:strCache>
            </c:strRef>
          </c:tx>
          <c:spPr>
            <a:solidFill>
              <a:schemeClr val="accent3">
                <a:lumMod val="60000"/>
                <a:lumOff val="40000"/>
              </a:schemeClr>
            </a:solidFill>
            <a:ln>
              <a:solidFill>
                <a:schemeClr val="bg1"/>
              </a:solidFill>
            </a:ln>
            <a:effectLst/>
          </c:spPr>
          <c:invertIfNegative val="0"/>
          <c:dLbls>
            <c:dLbl>
              <c:idx val="0"/>
              <c:tx>
                <c:rich>
                  <a:bodyPr/>
                  <a:lstStyle/>
                  <a:p>
                    <a:fld id="{850E5AB8-D905-426B-9171-9361357BCC7D}" type="SERIESNAME">
                      <a:rPr lang="en-US" b="1"/>
                      <a:pPr/>
                      <a:t>[SERIES NAME]</a:t>
                    </a:fld>
                    <a:endParaRPr lang="en-US" b="1" baseline="0"/>
                  </a:p>
                  <a:p>
                    <a:fld id="{57224D66-9D80-4466-95EF-3F9139E0A8EA}" type="VALUE">
                      <a:rPr lang="en-US"/>
                      <a:pPr/>
                      <a:t>[VALUE]</a:t>
                    </a:fld>
                    <a:endParaRPr lang="en-US"/>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F170-3541-9AD8-6B6BF94C98FC}"/>
                </c:ext>
              </c:extLst>
            </c:dLbl>
            <c:dLbl>
              <c:idx val="5"/>
              <c:tx>
                <c:rich>
                  <a:bodyPr/>
                  <a:lstStyle/>
                  <a:p>
                    <a:r>
                      <a:rPr lang="en-US"/>
                      <a:t>53%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EF0-134F-9BE1-5690F792119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'16'!$A$2:$A$7</c:f>
              <c:strCache>
                <c:ptCount val="6"/>
                <c:pt idx="0">
                  <c:v>Under 40</c:v>
                </c:pt>
                <c:pt idx="1">
                  <c:v>Ages 40–49</c:v>
                </c:pt>
                <c:pt idx="2">
                  <c:v>Ages 50–59</c:v>
                </c:pt>
                <c:pt idx="3">
                  <c:v>Ages 60–69</c:v>
                </c:pt>
                <c:pt idx="4">
                  <c:v>Ages 70–79</c:v>
                </c:pt>
                <c:pt idx="5">
                  <c:v>Ages 80+</c:v>
                </c:pt>
              </c:strCache>
            </c:strRef>
          </c:cat>
          <c:val>
            <c:numRef>
              <c:f>'16'!$C$2:$C$7</c:f>
              <c:numCache>
                <c:formatCode>0%</c:formatCode>
                <c:ptCount val="6"/>
                <c:pt idx="0">
                  <c:v>0.6</c:v>
                </c:pt>
                <c:pt idx="1">
                  <c:v>0.64</c:v>
                </c:pt>
                <c:pt idx="2">
                  <c:v>0.68</c:v>
                </c:pt>
                <c:pt idx="3">
                  <c:v>0.6</c:v>
                </c:pt>
                <c:pt idx="4">
                  <c:v>0.63</c:v>
                </c:pt>
                <c:pt idx="5">
                  <c:v>0.56000000000000005</c:v>
                </c:pt>
              </c:numCache>
            </c:numRef>
          </c:val>
          <c:extLst>
            <c:ext xmlns:c16="http://schemas.microsoft.com/office/drawing/2014/chart" uri="{C3380CC4-5D6E-409C-BE32-E72D297353CC}">
              <c16:uniqueId val="{00000003-F170-3541-9AD8-6B6BF94C98FC}"/>
            </c:ext>
          </c:extLst>
        </c:ser>
        <c:ser>
          <c:idx val="2"/>
          <c:order val="2"/>
          <c:tx>
            <c:strRef>
              <c:f>'16'!$D$1</c:f>
              <c:strCache>
                <c:ptCount val="1"/>
                <c:pt idx="0">
                  <c:v>Not too happy</c:v>
                </c:pt>
              </c:strCache>
            </c:strRef>
          </c:tx>
          <c:spPr>
            <a:solidFill>
              <a:schemeClr val="accent2"/>
            </a:solidFill>
            <a:ln>
              <a:solidFill>
                <a:schemeClr val="bg1"/>
              </a:solidFill>
            </a:ln>
            <a:effectLst/>
          </c:spPr>
          <c:invertIfNegative val="0"/>
          <c:dLbls>
            <c:dLbl>
              <c:idx val="0"/>
              <c:tx>
                <c:rich>
                  <a:bodyPr/>
                  <a:lstStyle/>
                  <a:p>
                    <a:fld id="{CA1A8988-2248-4816-A49B-ECB68B566815}" type="SERIESNAME">
                      <a:rPr lang="en-US" b="1"/>
                      <a:pPr/>
                      <a:t>[SERIES NAME]</a:t>
                    </a:fld>
                    <a:endParaRPr lang="en-US" b="1" baseline="0"/>
                  </a:p>
                  <a:p>
                    <a:fld id="{7D33EC84-C3CE-4297-BB51-B9BCB560595C}" type="VALUE">
                      <a:rPr lang="en-US"/>
                      <a:pPr/>
                      <a:t>[VALUE]</a:t>
                    </a:fld>
                    <a:endParaRPr lang="en-US"/>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F170-3541-9AD8-6B6BF94C98F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'16'!$A$2:$A$7</c:f>
              <c:strCache>
                <c:ptCount val="6"/>
                <c:pt idx="0">
                  <c:v>Under 40</c:v>
                </c:pt>
                <c:pt idx="1">
                  <c:v>Ages 40–49</c:v>
                </c:pt>
                <c:pt idx="2">
                  <c:v>Ages 50–59</c:v>
                </c:pt>
                <c:pt idx="3">
                  <c:v>Ages 60–69</c:v>
                </c:pt>
                <c:pt idx="4">
                  <c:v>Ages 70–79</c:v>
                </c:pt>
                <c:pt idx="5">
                  <c:v>Ages 80+</c:v>
                </c:pt>
              </c:strCache>
            </c:strRef>
          </c:cat>
          <c:val>
            <c:numRef>
              <c:f>'16'!$D$2:$D$7</c:f>
              <c:numCache>
                <c:formatCode>0%</c:formatCode>
                <c:ptCount val="6"/>
                <c:pt idx="0">
                  <c:v>0.2</c:v>
                </c:pt>
                <c:pt idx="1">
                  <c:v>0.2</c:v>
                </c:pt>
                <c:pt idx="2">
                  <c:v>0.14000000000000001</c:v>
                </c:pt>
                <c:pt idx="3">
                  <c:v>0.19</c:v>
                </c:pt>
                <c:pt idx="4">
                  <c:v>0.1</c:v>
                </c:pt>
                <c:pt idx="5">
                  <c:v>0.1</c:v>
                </c:pt>
              </c:numCache>
            </c:numRef>
          </c:val>
          <c:extLst>
            <c:ext xmlns:c16="http://schemas.microsoft.com/office/drawing/2014/chart" uri="{C3380CC4-5D6E-409C-BE32-E72D297353CC}">
              <c16:uniqueId val="{00000005-F170-3541-9AD8-6B6BF94C98FC}"/>
            </c:ext>
          </c:extLst>
        </c:ser>
        <c:dLbls>
          <c:showLegendKey val="0"/>
          <c:showVal val="0"/>
          <c:showCatName val="0"/>
          <c:showSerName val="0"/>
          <c:showPercent val="0"/>
          <c:showBubbleSize val="0"/>
        </c:dLbls>
        <c:gapWidth val="25"/>
        <c:overlap val="100"/>
        <c:axId val="1353051631"/>
        <c:axId val="90188768"/>
      </c:barChart>
      <c:catAx>
        <c:axId val="135305163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188768"/>
        <c:crosses val="autoZero"/>
        <c:auto val="1"/>
        <c:lblAlgn val="ctr"/>
        <c:lblOffset val="100"/>
        <c:noMultiLvlLbl val="0"/>
      </c:catAx>
      <c:valAx>
        <c:axId val="90188768"/>
        <c:scaling>
          <c:orientation val="minMax"/>
        </c:scaling>
        <c:delete val="1"/>
        <c:axPos val="t"/>
        <c:numFmt formatCode="0%" sourceLinked="1"/>
        <c:majorTickMark val="none"/>
        <c:minorTickMark val="none"/>
        <c:tickLblPos val="nextTo"/>
        <c:crossAx val="1353051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r>
              <a:rPr lang="en-US" sz="1400" b="0" i="0" baseline="0">
                <a:noFill/>
                <a:effectLst/>
              </a:rPr>
              <a:t>Religious and spiritual beliefs are especially</a:t>
            </a:r>
            <a:r>
              <a:rPr lang="en-US" sz="900" b="0" i="0" baseline="0">
                <a:noFill/>
                <a:effectLst/>
              </a:rPr>
              <a:t> important to Black/African American adults</a:t>
            </a:r>
            <a:endParaRPr lang="en-US" sz="900">
              <a:noFill/>
              <a:effectLst/>
            </a:endParaRPr>
          </a:p>
          <a:p>
            <a:pPr algn="l">
              <a:defRPr>
                <a:noFill/>
              </a:defRPr>
            </a:pPr>
            <a:r>
              <a:rPr lang="en-US" sz="1200" b="0" i="1" baseline="0">
                <a:noFill/>
                <a:effectLst/>
              </a:rPr>
              <a:t>Very or somewhat important, among adults ages 50-80</a:t>
            </a:r>
            <a:endParaRPr lang="en-US" sz="1200">
              <a:noFill/>
              <a:effectLst/>
            </a:endParaRPr>
          </a:p>
        </c:rich>
      </c:tx>
      <c:layout>
        <c:manualLayout>
          <c:xMode val="edge"/>
          <c:yMode val="edge"/>
          <c:x val="3.254866579177603E-4"/>
          <c:y val="0"/>
        </c:manualLayout>
      </c:layout>
      <c:overlay val="0"/>
      <c:spPr>
        <a:noFill/>
        <a:ln>
          <a:noFill/>
        </a:ln>
        <a:effectLst/>
      </c:spPr>
      <c:txPr>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'17'!$A$1</c:f>
              <c:strCache>
                <c:ptCount val="1"/>
                <c:pt idx="0">
                  <c:v> </c:v>
                </c:pt>
              </c:strCache>
            </c:strRef>
          </c:tx>
          <c:spPr>
            <a:solidFill>
              <a:schemeClr val="accent1"/>
            </a:solidFill>
            <a:ln>
              <a:noFill/>
            </a:ln>
            <a:effectLst/>
          </c:spPr>
          <c:invertIfNegative val="0"/>
          <c:cat>
            <c:strRef>
              <c:f>'17'!$A$2:$A$3</c:f>
              <c:strCache>
                <c:ptCount val="2"/>
                <c:pt idx="0">
                  <c:v>Religious beliefs</c:v>
                </c:pt>
                <c:pt idx="1">
                  <c:v>Spiritual beliefs</c:v>
                </c:pt>
              </c:strCache>
            </c:strRef>
          </c:cat>
          <c:val>
            <c:numRef>
              <c:f>'17'!$A$2:$A$3</c:f>
              <c:numCache>
                <c:formatCode>General</c:formatCode>
                <c:ptCount val="2"/>
                <c:pt idx="0">
                  <c:v>0</c:v>
                </c:pt>
                <c:pt idx="1">
                  <c:v>0</c:v>
                </c:pt>
              </c:numCache>
            </c:numRef>
          </c:val>
          <c:extLst>
            <c:ext xmlns:c16="http://schemas.microsoft.com/office/drawing/2014/chart" uri="{C3380CC4-5D6E-409C-BE32-E72D297353CC}">
              <c16:uniqueId val="{00000000-E767-E549-835F-001EBBCCD3A9}"/>
            </c:ext>
          </c:extLst>
        </c:ser>
        <c:dLbls>
          <c:showLegendKey val="0"/>
          <c:showVal val="0"/>
          <c:showCatName val="0"/>
          <c:showSerName val="0"/>
          <c:showPercent val="0"/>
          <c:showBubbleSize val="0"/>
        </c:dLbls>
        <c:gapWidth val="182"/>
        <c:axId val="1591051007"/>
        <c:axId val="90225728"/>
      </c:barChart>
      <c:scatterChart>
        <c:scatterStyle val="lineMarker"/>
        <c:varyColors val="0"/>
        <c:ser>
          <c:idx val="1"/>
          <c:order val="1"/>
          <c:tx>
            <c:strRef>
              <c:f>'17'!$B$1</c:f>
              <c:strCache>
                <c:ptCount val="1"/>
                <c:pt idx="0">
                  <c:v>Total</c:v>
                </c:pt>
              </c:strCache>
            </c:strRef>
          </c:tx>
          <c:spPr>
            <a:ln w="25400" cap="rnd">
              <a:noFill/>
              <a:round/>
            </a:ln>
            <a:effectLst/>
          </c:spPr>
          <c:marker>
            <c:symbol val="circle"/>
            <c:size val="10"/>
            <c:spPr>
              <a:solidFill>
                <a:schemeClr val="accent2"/>
              </a:solidFill>
              <a:ln w="9525">
                <a:solidFill>
                  <a:schemeClr val="accent2"/>
                </a:solidFill>
              </a:ln>
              <a:effectLst/>
            </c:spPr>
          </c:marker>
          <c:dLbls>
            <c:dLbl>
              <c:idx val="0"/>
              <c:tx>
                <c:rich>
                  <a:bodyPr/>
                  <a:lstStyle/>
                  <a:p>
                    <a:fld id="{FE2ECD2F-1C3A-474F-AC34-D5D2928FBA92}" type="SERIESNAME">
                      <a:rPr lang="en-US" b="1"/>
                      <a:pPr/>
                      <a:t>[SERIES NAME]</a:t>
                    </a:fld>
                    <a:endParaRPr lang="en-US" b="1" baseline="0"/>
                  </a:p>
                  <a:p>
                    <a:fld id="{EA18F1E9-BC4B-42F0-94B1-16C078A04555}" type="XVALUE">
                      <a:rPr lang="en-US"/>
                      <a:pPr/>
                      <a:t>[X VALUE]</a:t>
                    </a:fld>
                    <a:endParaRPr lang="en-US"/>
                  </a:p>
                </c:rich>
              </c:tx>
              <c:dLblPos val="t"/>
              <c:showLegendKey val="0"/>
              <c:showVal val="0"/>
              <c:showCatName val="1"/>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767-E549-835F-001EBBCCD3A9}"/>
                </c:ext>
              </c:extLst>
            </c:dLbl>
            <c:spPr>
              <a:solidFill>
                <a:schemeClr val="bg1"/>
              </a:solidFill>
              <a:ln>
                <a:noFill/>
              </a:ln>
              <a:effectLst/>
            </c:spPr>
            <c:txPr>
              <a:bodyPr rot="0" spcFirstLastPara="1" vertOverflow="ellipsis" vert="horz" wrap="square" lIns="38100" tIns="19050" rIns="38100" bIns="19050" anchor="ctr" anchorCtr="0">
                <a:spAutoFit/>
              </a:bodyPr>
              <a:lstStyle/>
              <a:p>
                <a:pPr algn="r">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t"/>
            <c:showLegendKey val="0"/>
            <c:showVal val="0"/>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minus"/>
            <c:errValType val="cust"/>
            <c:noEndCap val="1"/>
            <c:plus>
              <c:numRef>
                <c:f>'17'!$E$2:$E$3</c:f>
                <c:numCache>
                  <c:formatCode>General</c:formatCode>
                  <c:ptCount val="2"/>
                  <c:pt idx="0">
                    <c:v>-0.13687500000000002</c:v>
                  </c:pt>
                  <c:pt idx="1">
                    <c:v>-0.12774999999999992</c:v>
                  </c:pt>
                </c:numCache>
              </c:numRef>
            </c:plus>
            <c:minus>
              <c:numRef>
                <c:f>'17'!$E$2:$E$3</c:f>
                <c:numCache>
                  <c:formatCode>General</c:formatCode>
                  <c:ptCount val="2"/>
                  <c:pt idx="0">
                    <c:v>-0.13687500000000002</c:v>
                  </c:pt>
                  <c:pt idx="1">
                    <c:v>-0.12774999999999992</c:v>
                  </c:pt>
                </c:numCache>
              </c:numRef>
            </c:minus>
            <c:spPr>
              <a:noFill/>
              <a:ln w="28575" cap="flat" cmpd="sng" algn="ctr">
                <a:solidFill>
                  <a:schemeClr val="tx1">
                    <a:lumMod val="65000"/>
                    <a:lumOff val="35000"/>
                  </a:schemeClr>
                </a:solidFill>
                <a:round/>
                <a:tailEnd type="triangle"/>
              </a:ln>
              <a:effectLst/>
            </c:spPr>
          </c:errBars>
          <c:xVal>
            <c:numRef>
              <c:f>'17'!$B$2:$B$3</c:f>
              <c:numCache>
                <c:formatCode>0%</c:formatCode>
                <c:ptCount val="2"/>
                <c:pt idx="0">
                  <c:v>0.71</c:v>
                </c:pt>
                <c:pt idx="1">
                  <c:v>0.8</c:v>
                </c:pt>
              </c:numCache>
            </c:numRef>
          </c:xVal>
          <c:yVal>
            <c:numRef>
              <c:f>'17'!$D$2:$D$3</c:f>
              <c:numCache>
                <c:formatCode>General</c:formatCode>
                <c:ptCount val="2"/>
                <c:pt idx="0">
                  <c:v>1.5</c:v>
                </c:pt>
                <c:pt idx="1">
                  <c:v>0.5</c:v>
                </c:pt>
              </c:numCache>
            </c:numRef>
          </c:yVal>
          <c:smooth val="0"/>
          <c:extLst>
            <c:ext xmlns:c16="http://schemas.microsoft.com/office/drawing/2014/chart" uri="{C3380CC4-5D6E-409C-BE32-E72D297353CC}">
              <c16:uniqueId val="{00000002-E767-E549-835F-001EBBCCD3A9}"/>
            </c:ext>
          </c:extLst>
        </c:ser>
        <c:ser>
          <c:idx val="2"/>
          <c:order val="2"/>
          <c:tx>
            <c:strRef>
              <c:f>'17'!$C$1</c:f>
              <c:strCache>
                <c:ptCount val="1"/>
                <c:pt idx="0">
                  <c:v>Black/African American</c:v>
                </c:pt>
              </c:strCache>
            </c:strRef>
          </c:tx>
          <c:spPr>
            <a:ln w="25400" cap="rnd">
              <a:noFill/>
              <a:round/>
            </a:ln>
            <a:effectLst/>
          </c:spPr>
          <c:marker>
            <c:symbol val="square"/>
            <c:size val="10"/>
            <c:spPr>
              <a:solidFill>
                <a:schemeClr val="accent1"/>
              </a:solidFill>
              <a:ln w="9525">
                <a:solidFill>
                  <a:schemeClr val="accent1"/>
                </a:solidFill>
              </a:ln>
              <a:effectLst/>
            </c:spPr>
          </c:marker>
          <c:dLbls>
            <c:dLbl>
              <c:idx val="0"/>
              <c:layout>
                <c:manualLayout>
                  <c:x val="-2.3320404470016997E-2"/>
                  <c:y val="-9.5488956502367731E-2"/>
                </c:manualLayout>
              </c:layout>
              <c:tx>
                <c:rich>
                  <a:bodyPr/>
                  <a:lstStyle/>
                  <a:p>
                    <a:fld id="{4679CEAE-3723-4596-8440-130ACE337DFE}" type="SERIESNAME">
                      <a:rPr lang="en-US" b="1">
                        <a:solidFill>
                          <a:schemeClr val="accent1"/>
                        </a:solidFill>
                      </a:rPr>
                      <a:pPr/>
                      <a:t>[SERIES NAME]</a:t>
                    </a:fld>
                    <a:endParaRPr lang="en-US" b="1" baseline="0">
                      <a:solidFill>
                        <a:schemeClr val="accent1"/>
                      </a:solidFill>
                    </a:endParaRPr>
                  </a:p>
                  <a:p>
                    <a:fld id="{F04C7F8F-226A-48C7-866A-4612CEC73EAB}" type="XVALUE">
                      <a:rPr lang="en-US">
                        <a:solidFill>
                          <a:schemeClr val="accent1"/>
                        </a:solidFill>
                      </a:rPr>
                      <a:pPr/>
                      <a:t>[X VALUE]</a:t>
                    </a:fld>
                    <a:endParaRPr lang="en-US"/>
                  </a:p>
                </c:rich>
              </c:tx>
              <c:dLblPos val="r"/>
              <c:showLegendKey val="0"/>
              <c:showVal val="0"/>
              <c:showCatName val="1"/>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E767-E549-835F-001EBBCCD3A9}"/>
                </c:ext>
              </c:extLst>
            </c:dLbl>
            <c:spPr>
              <a:solidFill>
                <a:schemeClr val="bg1"/>
              </a:solidFill>
              <a:ln>
                <a:noFill/>
              </a:ln>
              <a:effectLst/>
            </c:spPr>
            <c:txPr>
              <a:bodyPr rot="0" spcFirstLastPara="1" vertOverflow="ellipsis" vert="horz" wrap="square" lIns="38100" tIns="19050" rIns="38100" bIns="19050" anchor="ctr" anchorCtr="0">
                <a:spAutoFit/>
              </a:bodyPr>
              <a:lstStyle/>
              <a:p>
                <a:pPr algn="ct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'17'!$C$2:$C$3</c:f>
              <c:numCache>
                <c:formatCode>0%</c:formatCode>
                <c:ptCount val="2"/>
                <c:pt idx="0">
                  <c:v>0.86</c:v>
                </c:pt>
                <c:pt idx="1">
                  <c:v>0.94</c:v>
                </c:pt>
              </c:numCache>
            </c:numRef>
          </c:xVal>
          <c:yVal>
            <c:numRef>
              <c:f>'17'!$D$2:$D$3</c:f>
              <c:numCache>
                <c:formatCode>General</c:formatCode>
                <c:ptCount val="2"/>
                <c:pt idx="0">
                  <c:v>1.5</c:v>
                </c:pt>
                <c:pt idx="1">
                  <c:v>0.5</c:v>
                </c:pt>
              </c:numCache>
            </c:numRef>
          </c:yVal>
          <c:smooth val="0"/>
          <c:extLst>
            <c:ext xmlns:c16="http://schemas.microsoft.com/office/drawing/2014/chart" uri="{C3380CC4-5D6E-409C-BE32-E72D297353CC}">
              <c16:uniqueId val="{00000004-E767-E549-835F-001EBBCCD3A9}"/>
            </c:ext>
          </c:extLst>
        </c:ser>
        <c:dLbls>
          <c:showLegendKey val="0"/>
          <c:showVal val="0"/>
          <c:showCatName val="0"/>
          <c:showSerName val="0"/>
          <c:showPercent val="0"/>
          <c:showBubbleSize val="0"/>
        </c:dLbls>
        <c:axId val="1721467455"/>
        <c:axId val="1721451615"/>
      </c:scatterChart>
      <c:catAx>
        <c:axId val="1591051007"/>
        <c:scaling>
          <c:orientation val="maxMin"/>
        </c:scaling>
        <c:delete val="0"/>
        <c:axPos val="l"/>
        <c:majorGridlines>
          <c:spPr>
            <a:ln w="9525" cap="flat" cmpd="sng" algn="ctr">
              <a:noFill/>
              <a:round/>
            </a:ln>
            <a:effectLst/>
          </c:spPr>
        </c:majorGridlines>
        <c:minorGridlines>
          <c:spPr>
            <a:ln w="9525" cap="flat" cmpd="sng" algn="ctr">
              <a:solidFill>
                <a:schemeClr val="bg1">
                  <a:lumMod val="65000"/>
                </a:schemeClr>
              </a:solidFill>
              <a:round/>
            </a:ln>
            <a:effectLst/>
          </c:spPr>
        </c:min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25728"/>
        <c:crosses val="autoZero"/>
        <c:auto val="1"/>
        <c:lblAlgn val="ctr"/>
        <c:lblOffset val="100"/>
        <c:noMultiLvlLbl val="0"/>
      </c:catAx>
      <c:valAx>
        <c:axId val="90225728"/>
        <c:scaling>
          <c:orientation val="minMax"/>
          <c:max val="1"/>
          <c:min val="0"/>
        </c:scaling>
        <c:delete val="1"/>
        <c:axPos val="t"/>
        <c:numFmt formatCode="General" sourceLinked="1"/>
        <c:majorTickMark val="none"/>
        <c:minorTickMark val="none"/>
        <c:tickLblPos val="nextTo"/>
        <c:crossAx val="1591051007"/>
        <c:crosses val="autoZero"/>
        <c:crossBetween val="between"/>
      </c:valAx>
      <c:valAx>
        <c:axId val="1721451615"/>
        <c:scaling>
          <c:orientation val="minMax"/>
          <c:max val="2"/>
          <c:min val="0"/>
        </c:scaling>
        <c:delete val="1"/>
        <c:axPos val="r"/>
        <c:numFmt formatCode="General" sourceLinked="1"/>
        <c:majorTickMark val="out"/>
        <c:minorTickMark val="none"/>
        <c:tickLblPos val="nextTo"/>
        <c:crossAx val="1721467455"/>
        <c:crosses val="max"/>
        <c:crossBetween val="midCat"/>
      </c:valAx>
      <c:valAx>
        <c:axId val="1721467455"/>
        <c:scaling>
          <c:orientation val="minMax"/>
        </c:scaling>
        <c:delete val="1"/>
        <c:axPos val="b"/>
        <c:numFmt formatCode="0%" sourceLinked="1"/>
        <c:majorTickMark val="out"/>
        <c:minorTickMark val="none"/>
        <c:tickLblPos val="nextTo"/>
        <c:crossAx val="172145161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r>
              <a:rPr lang="en-US" sz="1400" b="0" i="1" baseline="0">
                <a:noFill/>
                <a:effectLst/>
              </a:rPr>
              <a:t>Percent of adults who have at least one serious health condition and the percent who rate their health as very good or excellent.</a:t>
            </a:r>
            <a:endParaRPr lang="en-US" sz="1400">
              <a:noFill/>
              <a:effectLst/>
            </a:endParaRPr>
          </a:p>
        </c:rich>
      </c:tx>
      <c:layout>
        <c:manualLayout>
          <c:xMode val="edge"/>
          <c:yMode val="edge"/>
          <c:x val="5.4196846011947376E-4"/>
          <c:y val="0"/>
        </c:manualLayout>
      </c:layout>
      <c:overlay val="0"/>
      <c:spPr>
        <a:noFill/>
        <a:ln>
          <a:noFill/>
        </a:ln>
        <a:effectLst/>
      </c:spPr>
      <c:txPr>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'19'!$B$1</c:f>
              <c:strCache>
                <c:ptCount val="1"/>
                <c:pt idx="0">
                  <c:v>At least one serious health condition</c:v>
                </c:pt>
              </c:strCache>
            </c:strRef>
          </c:tx>
          <c:spPr>
            <a:ln w="19050" cap="rnd">
              <a:solidFill>
                <a:schemeClr val="accent1"/>
              </a:solidFill>
              <a:round/>
            </a:ln>
            <a:effectLst/>
          </c:spPr>
          <c:marker>
            <c:symbol val="circle"/>
            <c:size val="5"/>
            <c:spPr>
              <a:solidFill>
                <a:schemeClr val="accent1"/>
              </a:solidFill>
              <a:ln w="19050">
                <a:solidFill>
                  <a:schemeClr val="accent1"/>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5FC-9949-BFA4-C58B32398BD2}"/>
                </c:ext>
              </c:extLst>
            </c:dLbl>
            <c:dLbl>
              <c:idx val="1"/>
              <c:delete val="1"/>
              <c:extLst>
                <c:ext xmlns:c15="http://schemas.microsoft.com/office/drawing/2012/chart" uri="{CE6537A1-D6FC-4f65-9D91-7224C49458BB}"/>
                <c:ext xmlns:c16="http://schemas.microsoft.com/office/drawing/2014/chart" uri="{C3380CC4-5D6E-409C-BE32-E72D297353CC}">
                  <c16:uniqueId val="{00000001-A5FC-9949-BFA4-C58B32398BD2}"/>
                </c:ext>
              </c:extLst>
            </c:dLbl>
            <c:dLbl>
              <c:idx val="2"/>
              <c:delete val="1"/>
              <c:extLst>
                <c:ext xmlns:c15="http://schemas.microsoft.com/office/drawing/2012/chart" uri="{CE6537A1-D6FC-4f65-9D91-7224C49458BB}"/>
                <c:ext xmlns:c16="http://schemas.microsoft.com/office/drawing/2014/chart" uri="{C3380CC4-5D6E-409C-BE32-E72D297353CC}">
                  <c16:uniqueId val="{00000002-A5FC-9949-BFA4-C58B32398BD2}"/>
                </c:ext>
              </c:extLst>
            </c:dLbl>
            <c:dLbl>
              <c:idx val="3"/>
              <c:delete val="1"/>
              <c:extLst>
                <c:ext xmlns:c15="http://schemas.microsoft.com/office/drawing/2012/chart" uri="{CE6537A1-D6FC-4f65-9D91-7224C49458BB}"/>
                <c:ext xmlns:c16="http://schemas.microsoft.com/office/drawing/2014/chart" uri="{C3380CC4-5D6E-409C-BE32-E72D297353CC}">
                  <c16:uniqueId val="{00000003-A5FC-9949-BFA4-C58B32398BD2}"/>
                </c:ext>
              </c:extLst>
            </c:dLbl>
            <c:dLbl>
              <c:idx val="4"/>
              <c:delete val="1"/>
              <c:extLst>
                <c:ext xmlns:c15="http://schemas.microsoft.com/office/drawing/2012/chart" uri="{CE6537A1-D6FC-4f65-9D91-7224C49458BB}"/>
                <c:ext xmlns:c16="http://schemas.microsoft.com/office/drawing/2014/chart" uri="{C3380CC4-5D6E-409C-BE32-E72D297353CC}">
                  <c16:uniqueId val="{00000004-A5FC-9949-BFA4-C58B32398BD2}"/>
                </c:ext>
              </c:extLst>
            </c:dLbl>
            <c:dLbl>
              <c:idx val="5"/>
              <c:tx>
                <c:rich>
                  <a:bodyPr rot="0" spcFirstLastPara="1" vertOverflow="ellipsis" vert="horz" wrap="square" anchor="ctr" anchorCtr="0"/>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30CB01DF-21B1-4177-B792-E2CA1202A053}" type="SERIESNAME">
                      <a:rPr lang="en-US" sz="1400" b="1"/>
                      <a:pPr algn="l">
                        <a:defRPr sz="1400">
                          <a:solidFill>
                            <a:schemeClr val="accent1"/>
                          </a:solidFill>
                        </a:defRPr>
                      </a:pPr>
                      <a:t>[SERIES NAME]</a:t>
                    </a:fld>
                    <a:endParaRPr lang="en-US" sz="1400" b="1" baseline="0"/>
                  </a:p>
                  <a:p>
                    <a:pPr algn="l">
                      <a:defRPr sz="1400">
                        <a:solidFill>
                          <a:schemeClr val="accent1"/>
                        </a:solidFill>
                      </a:defRPr>
                    </a:pPr>
                    <a:fld id="{3EA96B79-DB3E-45CA-8466-8B6E4BBEF855}" type="VALUE">
                      <a:rPr lang="en-US" sz="1400"/>
                      <a:pPr algn="l">
                        <a:defRPr sz="1400">
                          <a:solidFill>
                            <a:schemeClr val="accent1"/>
                          </a:solidFill>
                        </a:defRPr>
                      </a:pPr>
                      <a:t>[VALUE]</a:t>
                    </a:fld>
                    <a:endParaRPr lang="en-US"/>
                  </a:p>
                </c:rich>
              </c:tx>
              <c:numFmt formatCode="0%" sourceLinked="0"/>
              <c:spPr>
                <a:noFill/>
                <a:ln>
                  <a:noFill/>
                </a:ln>
                <a:effectLst/>
              </c:spPr>
              <c:txPr>
                <a:bodyPr rot="0" spcFirstLastPara="1" vertOverflow="ellipsis" vert="horz" wrap="square" anchor="ctr" anchorCtr="0"/>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A5FC-9949-BFA4-C58B32398BD2}"/>
                </c:ext>
              </c:extLst>
            </c:dLbl>
            <c:dLbl>
              <c:idx val="6"/>
              <c:delete val="1"/>
              <c:extLst>
                <c:ext xmlns:c15="http://schemas.microsoft.com/office/drawing/2012/chart" uri="{CE6537A1-D6FC-4f65-9D91-7224C49458BB}"/>
                <c:ext xmlns:c16="http://schemas.microsoft.com/office/drawing/2014/chart" uri="{C3380CC4-5D6E-409C-BE32-E72D297353CC}">
                  <c16:uniqueId val="{00000006-A5FC-9949-BFA4-C58B32398BD2}"/>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'19'!$A$2:$A$8</c:f>
              <c:strCache>
                <c:ptCount val="6"/>
                <c:pt idx="0">
                  <c:v>Ages 18–39</c:v>
                </c:pt>
                <c:pt idx="1">
                  <c:v>Ages 40–49</c:v>
                </c:pt>
                <c:pt idx="2">
                  <c:v>Ages 50–59</c:v>
                </c:pt>
                <c:pt idx="3">
                  <c:v>Ages 60–69</c:v>
                </c:pt>
                <c:pt idx="4">
                  <c:v>Ages 70–79</c:v>
                </c:pt>
                <c:pt idx="5">
                  <c:v>Ages 80+</c:v>
                </c:pt>
              </c:strCache>
            </c:strRef>
          </c:cat>
          <c:val>
            <c:numRef>
              <c:f>'19'!$B$2:$B$8</c:f>
              <c:numCache>
                <c:formatCode>0%</c:formatCode>
                <c:ptCount val="7"/>
                <c:pt idx="0">
                  <c:v>0.41</c:v>
                </c:pt>
                <c:pt idx="1">
                  <c:v>0.55000000000000004</c:v>
                </c:pt>
                <c:pt idx="2">
                  <c:v>0.66</c:v>
                </c:pt>
                <c:pt idx="3">
                  <c:v>0.75</c:v>
                </c:pt>
                <c:pt idx="4">
                  <c:v>0.83</c:v>
                </c:pt>
                <c:pt idx="5">
                  <c:v>0.81</c:v>
                </c:pt>
              </c:numCache>
            </c:numRef>
          </c:val>
          <c:smooth val="0"/>
          <c:extLst>
            <c:ext xmlns:c16="http://schemas.microsoft.com/office/drawing/2014/chart" uri="{C3380CC4-5D6E-409C-BE32-E72D297353CC}">
              <c16:uniqueId val="{00000007-A5FC-9949-BFA4-C58B32398BD2}"/>
            </c:ext>
          </c:extLst>
        </c:ser>
        <c:ser>
          <c:idx val="1"/>
          <c:order val="1"/>
          <c:tx>
            <c:strRef>
              <c:f>'19'!$C$1</c:f>
              <c:strCache>
                <c:ptCount val="1"/>
                <c:pt idx="0">
                  <c:v>Excellent or very good self-reported health</c:v>
                </c:pt>
              </c:strCache>
            </c:strRef>
          </c:tx>
          <c:spPr>
            <a:ln w="19050" cap="rnd">
              <a:solidFill>
                <a:schemeClr val="accent6"/>
              </a:solidFill>
              <a:round/>
            </a:ln>
            <a:effectLst/>
          </c:spPr>
          <c:marker>
            <c:symbol val="square"/>
            <c:size val="5"/>
            <c:spPr>
              <a:solidFill>
                <a:schemeClr val="accent6"/>
              </a:solidFill>
              <a:ln w="19050">
                <a:solidFill>
                  <a:schemeClr val="accent6"/>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5FC-9949-BFA4-C58B32398BD2}"/>
                </c:ext>
              </c:extLst>
            </c:dLbl>
            <c:dLbl>
              <c:idx val="1"/>
              <c:delete val="1"/>
              <c:extLst>
                <c:ext xmlns:c15="http://schemas.microsoft.com/office/drawing/2012/chart" uri="{CE6537A1-D6FC-4f65-9D91-7224C49458BB}"/>
                <c:ext xmlns:c16="http://schemas.microsoft.com/office/drawing/2014/chart" uri="{C3380CC4-5D6E-409C-BE32-E72D297353CC}">
                  <c16:uniqueId val="{00000009-A5FC-9949-BFA4-C58B32398BD2}"/>
                </c:ext>
              </c:extLst>
            </c:dLbl>
            <c:dLbl>
              <c:idx val="2"/>
              <c:delete val="1"/>
              <c:extLst>
                <c:ext xmlns:c15="http://schemas.microsoft.com/office/drawing/2012/chart" uri="{CE6537A1-D6FC-4f65-9D91-7224C49458BB}"/>
                <c:ext xmlns:c16="http://schemas.microsoft.com/office/drawing/2014/chart" uri="{C3380CC4-5D6E-409C-BE32-E72D297353CC}">
                  <c16:uniqueId val="{0000000A-A5FC-9949-BFA4-C58B32398BD2}"/>
                </c:ext>
              </c:extLst>
            </c:dLbl>
            <c:dLbl>
              <c:idx val="3"/>
              <c:delete val="1"/>
              <c:extLst>
                <c:ext xmlns:c15="http://schemas.microsoft.com/office/drawing/2012/chart" uri="{CE6537A1-D6FC-4f65-9D91-7224C49458BB}"/>
                <c:ext xmlns:c16="http://schemas.microsoft.com/office/drawing/2014/chart" uri="{C3380CC4-5D6E-409C-BE32-E72D297353CC}">
                  <c16:uniqueId val="{0000000B-A5FC-9949-BFA4-C58B32398BD2}"/>
                </c:ext>
              </c:extLst>
            </c:dLbl>
            <c:dLbl>
              <c:idx val="4"/>
              <c:delete val="1"/>
              <c:extLst>
                <c:ext xmlns:c15="http://schemas.microsoft.com/office/drawing/2012/chart" uri="{CE6537A1-D6FC-4f65-9D91-7224C49458BB}"/>
                <c:ext xmlns:c16="http://schemas.microsoft.com/office/drawing/2014/chart" uri="{C3380CC4-5D6E-409C-BE32-E72D297353CC}">
                  <c16:uniqueId val="{0000000C-A5FC-9949-BFA4-C58B32398BD2}"/>
                </c:ext>
              </c:extLst>
            </c:dLbl>
            <c:dLbl>
              <c:idx val="5"/>
              <c:tx>
                <c:rich>
                  <a:bodyPr rot="0" spcFirstLastPara="1" vertOverflow="ellipsis" vert="horz" wrap="square" anchor="ctr" anchorCtr="0"/>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fld id="{7708B0E1-3F78-4C42-9ED3-8BE6B9A93CA1}" type="SERIESNAME">
                      <a:rPr lang="en-US" sz="1400" b="1"/>
                      <a:pPr algn="l">
                        <a:defRPr sz="1400">
                          <a:solidFill>
                            <a:schemeClr val="accent6"/>
                          </a:solidFill>
                        </a:defRPr>
                      </a:pPr>
                      <a:t>[SERIES NAME]</a:t>
                    </a:fld>
                    <a:endParaRPr lang="en-US" sz="1400" b="1" baseline="0"/>
                  </a:p>
                  <a:p>
                    <a:pPr algn="l">
                      <a:defRPr sz="1400">
                        <a:solidFill>
                          <a:schemeClr val="accent6"/>
                        </a:solidFill>
                      </a:defRPr>
                    </a:pPr>
                    <a:fld id="{FC6465D1-6F98-4179-8967-2138FE7D7545}" type="VALUE">
                      <a:rPr lang="en-US" sz="1400"/>
                      <a:pPr algn="l">
                        <a:defRPr sz="1400">
                          <a:solidFill>
                            <a:schemeClr val="accent6"/>
                          </a:solidFill>
                        </a:defRPr>
                      </a:pPr>
                      <a:t>[VALUE]</a:t>
                    </a:fld>
                    <a:endParaRPr lang="en-US"/>
                  </a:p>
                </c:rich>
              </c:tx>
              <c:numFmt formatCode="0%" sourceLinked="0"/>
              <c:spPr>
                <a:noFill/>
                <a:ln>
                  <a:noFill/>
                </a:ln>
                <a:effectLst/>
              </c:spPr>
              <c:txPr>
                <a:bodyPr rot="0" spcFirstLastPara="1" vertOverflow="ellipsis" vert="horz" wrap="square" anchor="ctr" anchorCtr="0"/>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A5FC-9949-BFA4-C58B32398BD2}"/>
                </c:ext>
              </c:extLst>
            </c:dLbl>
            <c:dLbl>
              <c:idx val="6"/>
              <c:delete val="1"/>
              <c:extLst>
                <c:ext xmlns:c15="http://schemas.microsoft.com/office/drawing/2012/chart" uri="{CE6537A1-D6FC-4f65-9D91-7224C49458BB}"/>
                <c:ext xmlns:c16="http://schemas.microsoft.com/office/drawing/2014/chart" uri="{C3380CC4-5D6E-409C-BE32-E72D297353CC}">
                  <c16:uniqueId val="{0000000E-A5FC-9949-BFA4-C58B32398BD2}"/>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'19'!$A$2:$A$8</c:f>
              <c:strCache>
                <c:ptCount val="6"/>
                <c:pt idx="0">
                  <c:v>Ages 18–39</c:v>
                </c:pt>
                <c:pt idx="1">
                  <c:v>Ages 40–49</c:v>
                </c:pt>
                <c:pt idx="2">
                  <c:v>Ages 50–59</c:v>
                </c:pt>
                <c:pt idx="3">
                  <c:v>Ages 60–69</c:v>
                </c:pt>
                <c:pt idx="4">
                  <c:v>Ages 70–79</c:v>
                </c:pt>
                <c:pt idx="5">
                  <c:v>Ages 80+</c:v>
                </c:pt>
              </c:strCache>
            </c:strRef>
          </c:cat>
          <c:val>
            <c:numRef>
              <c:f>'19'!$C$2:$C$8</c:f>
              <c:numCache>
                <c:formatCode>0%</c:formatCode>
                <c:ptCount val="7"/>
                <c:pt idx="0">
                  <c:v>0.42</c:v>
                </c:pt>
                <c:pt idx="1">
                  <c:v>0.37</c:v>
                </c:pt>
                <c:pt idx="2">
                  <c:v>0.39</c:v>
                </c:pt>
                <c:pt idx="3">
                  <c:v>0.44</c:v>
                </c:pt>
                <c:pt idx="4">
                  <c:v>0.49</c:v>
                </c:pt>
                <c:pt idx="5">
                  <c:v>0.49</c:v>
                </c:pt>
              </c:numCache>
            </c:numRef>
          </c:val>
          <c:smooth val="0"/>
          <c:extLst>
            <c:ext xmlns:c16="http://schemas.microsoft.com/office/drawing/2014/chart" uri="{C3380CC4-5D6E-409C-BE32-E72D297353CC}">
              <c16:uniqueId val="{0000000F-A5FC-9949-BFA4-C58B32398BD2}"/>
            </c:ext>
          </c:extLst>
        </c:ser>
        <c:dLbls>
          <c:showLegendKey val="0"/>
          <c:showVal val="0"/>
          <c:showCatName val="0"/>
          <c:showSerName val="0"/>
          <c:showPercent val="0"/>
          <c:showBubbleSize val="0"/>
        </c:dLbls>
        <c:marker val="1"/>
        <c:smooth val="0"/>
        <c:axId val="1570215631"/>
        <c:axId val="1527351775"/>
      </c:lineChart>
      <c:catAx>
        <c:axId val="1570215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7351775"/>
        <c:crosses val="autoZero"/>
        <c:auto val="1"/>
        <c:lblAlgn val="ctr"/>
        <c:lblOffset val="100"/>
        <c:noMultiLvlLbl val="0"/>
      </c:catAx>
      <c:valAx>
        <c:axId val="1527351775"/>
        <c:scaling>
          <c:orientation val="minMax"/>
          <c:max val="1"/>
          <c:min val="0"/>
        </c:scaling>
        <c:delete val="1"/>
        <c:axPos val="l"/>
        <c:numFmt formatCode="0%" sourceLinked="1"/>
        <c:majorTickMark val="none"/>
        <c:minorTickMark val="none"/>
        <c:tickLblPos val="nextTo"/>
        <c:crossAx val="1570215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r>
              <a:rPr lang="en-US" sz="1400" b="0" i="0" baseline="0">
                <a:noFill/>
                <a:effectLst/>
              </a:rPr>
              <a:t>Most adults ages 50-plus have at least one chronic or serious condition, with 81% of adults ages 80+ reporting having a chronic or serious condition.</a:t>
            </a:r>
            <a:endParaRPr lang="en-US" sz="1400">
              <a:noFill/>
              <a:effectLst/>
            </a:endParaRPr>
          </a:p>
          <a:p>
            <a:pPr algn="l">
              <a:defRPr>
                <a:noFill/>
              </a:defRPr>
            </a:pPr>
            <a:r>
              <a:rPr lang="en-US" sz="1200" b="0" i="1" baseline="0">
                <a:noFill/>
                <a:effectLst/>
              </a:rPr>
              <a:t>Number of chronic/serious conditions</a:t>
            </a:r>
            <a:endParaRPr lang="en-US" sz="1200">
              <a:noFill/>
              <a:effectLst/>
            </a:endParaRPr>
          </a:p>
        </c:rich>
      </c:tx>
      <c:layout>
        <c:manualLayout>
          <c:xMode val="edge"/>
          <c:yMode val="edge"/>
          <c:x val="7.2479221347333659E-4"/>
          <c:y val="0"/>
        </c:manualLayout>
      </c:layout>
      <c:overlay val="0"/>
      <c:spPr>
        <a:noFill/>
        <a:ln>
          <a:noFill/>
        </a:ln>
        <a:effectLst/>
      </c:spPr>
      <c:txPr>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percentStacked"/>
        <c:varyColors val="0"/>
        <c:ser>
          <c:idx val="0"/>
          <c:order val="0"/>
          <c:tx>
            <c:strRef>
              <c:f>'20'!$B$1</c:f>
              <c:strCache>
                <c:ptCount val="1"/>
                <c:pt idx="0">
                  <c:v>None</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'20'!$A$2:$A$5</c:f>
              <c:strCache>
                <c:ptCount val="4"/>
                <c:pt idx="0">
                  <c:v>Ages 50–59</c:v>
                </c:pt>
                <c:pt idx="1">
                  <c:v>Ages 60–69</c:v>
                </c:pt>
                <c:pt idx="2">
                  <c:v>Ages 70–79</c:v>
                </c:pt>
                <c:pt idx="3">
                  <c:v>Ages 80+</c:v>
                </c:pt>
              </c:strCache>
            </c:strRef>
          </c:cat>
          <c:val>
            <c:numRef>
              <c:f>'20'!$B$2:$B$5</c:f>
              <c:numCache>
                <c:formatCode>0%</c:formatCode>
                <c:ptCount val="4"/>
                <c:pt idx="0">
                  <c:v>0.34</c:v>
                </c:pt>
                <c:pt idx="1">
                  <c:v>0.25</c:v>
                </c:pt>
                <c:pt idx="2">
                  <c:v>0.17</c:v>
                </c:pt>
                <c:pt idx="3">
                  <c:v>0.19</c:v>
                </c:pt>
              </c:numCache>
            </c:numRef>
          </c:val>
          <c:extLst>
            <c:ext xmlns:c16="http://schemas.microsoft.com/office/drawing/2014/chart" uri="{C3380CC4-5D6E-409C-BE32-E72D297353CC}">
              <c16:uniqueId val="{00000000-9197-224A-B38B-A0EBDCB3271E}"/>
            </c:ext>
          </c:extLst>
        </c:ser>
        <c:ser>
          <c:idx val="1"/>
          <c:order val="1"/>
          <c:tx>
            <c:strRef>
              <c:f>'20'!$C$1</c:f>
              <c:strCache>
                <c:ptCount val="1"/>
                <c:pt idx="0">
                  <c:v>One</c:v>
                </c:pt>
              </c:strCache>
            </c:strRef>
          </c:tx>
          <c:spPr>
            <a:solidFill>
              <a:schemeClr val="accent3">
                <a:lumMod val="40000"/>
                <a:lumOff val="6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'20'!$A$2:$A$5</c:f>
              <c:strCache>
                <c:ptCount val="4"/>
                <c:pt idx="0">
                  <c:v>Ages 50–59</c:v>
                </c:pt>
                <c:pt idx="1">
                  <c:v>Ages 60–69</c:v>
                </c:pt>
                <c:pt idx="2">
                  <c:v>Ages 70–79</c:v>
                </c:pt>
                <c:pt idx="3">
                  <c:v>Ages 80+</c:v>
                </c:pt>
              </c:strCache>
            </c:strRef>
          </c:cat>
          <c:val>
            <c:numRef>
              <c:f>'20'!$C$2:$C$5</c:f>
              <c:numCache>
                <c:formatCode>0%</c:formatCode>
                <c:ptCount val="4"/>
                <c:pt idx="0">
                  <c:v>0.27</c:v>
                </c:pt>
                <c:pt idx="1">
                  <c:v>0.28000000000000003</c:v>
                </c:pt>
                <c:pt idx="2">
                  <c:v>0.28000000000000003</c:v>
                </c:pt>
                <c:pt idx="3">
                  <c:v>0.23</c:v>
                </c:pt>
              </c:numCache>
            </c:numRef>
          </c:val>
          <c:extLst>
            <c:ext xmlns:c16="http://schemas.microsoft.com/office/drawing/2014/chart" uri="{C3380CC4-5D6E-409C-BE32-E72D297353CC}">
              <c16:uniqueId val="{00000001-9197-224A-B38B-A0EBDCB3271E}"/>
            </c:ext>
          </c:extLst>
        </c:ser>
        <c:ser>
          <c:idx val="2"/>
          <c:order val="2"/>
          <c:tx>
            <c:strRef>
              <c:f>'20'!$D$1</c:f>
              <c:strCache>
                <c:ptCount val="1"/>
                <c:pt idx="0">
                  <c:v>Two</c:v>
                </c:pt>
              </c:strCache>
            </c:strRef>
          </c:tx>
          <c:spPr>
            <a:solidFill>
              <a:schemeClr val="accent3">
                <a:lumMod val="60000"/>
                <a:lumOff val="4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'20'!$A$2:$A$5</c:f>
              <c:strCache>
                <c:ptCount val="4"/>
                <c:pt idx="0">
                  <c:v>Ages 50–59</c:v>
                </c:pt>
                <c:pt idx="1">
                  <c:v>Ages 60–69</c:v>
                </c:pt>
                <c:pt idx="2">
                  <c:v>Ages 70–79</c:v>
                </c:pt>
                <c:pt idx="3">
                  <c:v>Ages 80+</c:v>
                </c:pt>
              </c:strCache>
            </c:strRef>
          </c:cat>
          <c:val>
            <c:numRef>
              <c:f>'20'!$D$2:$D$5</c:f>
              <c:numCache>
                <c:formatCode>0%</c:formatCode>
                <c:ptCount val="4"/>
                <c:pt idx="0">
                  <c:v>0.19</c:v>
                </c:pt>
                <c:pt idx="1">
                  <c:v>0.22</c:v>
                </c:pt>
                <c:pt idx="2">
                  <c:v>0.26</c:v>
                </c:pt>
                <c:pt idx="3">
                  <c:v>0.28999999999999998</c:v>
                </c:pt>
              </c:numCache>
            </c:numRef>
          </c:val>
          <c:extLst>
            <c:ext xmlns:c16="http://schemas.microsoft.com/office/drawing/2014/chart" uri="{C3380CC4-5D6E-409C-BE32-E72D297353CC}">
              <c16:uniqueId val="{00000002-9197-224A-B38B-A0EBDCB3271E}"/>
            </c:ext>
          </c:extLst>
        </c:ser>
        <c:ser>
          <c:idx val="3"/>
          <c:order val="3"/>
          <c:tx>
            <c:strRef>
              <c:f>'20'!$E$1</c:f>
              <c:strCache>
                <c:ptCount val="1"/>
                <c:pt idx="0">
                  <c:v>Three</c:v>
                </c:pt>
              </c:strCache>
            </c:strRef>
          </c:tx>
          <c:spPr>
            <a:solidFill>
              <a:schemeClr val="accent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'20'!$A$2:$A$5</c:f>
              <c:strCache>
                <c:ptCount val="4"/>
                <c:pt idx="0">
                  <c:v>Ages 50–59</c:v>
                </c:pt>
                <c:pt idx="1">
                  <c:v>Ages 60–69</c:v>
                </c:pt>
                <c:pt idx="2">
                  <c:v>Ages 70–79</c:v>
                </c:pt>
                <c:pt idx="3">
                  <c:v>Ages 80+</c:v>
                </c:pt>
              </c:strCache>
            </c:strRef>
          </c:cat>
          <c:val>
            <c:numRef>
              <c:f>'20'!$E$2:$E$5</c:f>
              <c:numCache>
                <c:formatCode>0%</c:formatCode>
                <c:ptCount val="4"/>
                <c:pt idx="0">
                  <c:v>0.12</c:v>
                </c:pt>
                <c:pt idx="1">
                  <c:v>0.15</c:v>
                </c:pt>
                <c:pt idx="2">
                  <c:v>0.18</c:v>
                </c:pt>
                <c:pt idx="3">
                  <c:v>0.19</c:v>
                </c:pt>
              </c:numCache>
            </c:numRef>
          </c:val>
          <c:extLst>
            <c:ext xmlns:c16="http://schemas.microsoft.com/office/drawing/2014/chart" uri="{C3380CC4-5D6E-409C-BE32-E72D297353CC}">
              <c16:uniqueId val="{00000003-9197-224A-B38B-A0EBDCB3271E}"/>
            </c:ext>
          </c:extLst>
        </c:ser>
        <c:ser>
          <c:idx val="4"/>
          <c:order val="4"/>
          <c:tx>
            <c:strRef>
              <c:f>'20'!$F$1</c:f>
              <c:strCache>
                <c:ptCount val="1"/>
                <c:pt idx="0">
                  <c:v>Four</c:v>
                </c:pt>
              </c:strCache>
            </c:strRef>
          </c:tx>
          <c:spPr>
            <a:solidFill>
              <a:schemeClr val="accent3">
                <a:lumMod val="75000"/>
              </a:schemeClr>
            </a:solidFill>
            <a:ln>
              <a:solidFill>
                <a:schemeClr val="bg1"/>
              </a:solidFill>
            </a:ln>
            <a:effectLst/>
          </c:spPr>
          <c:invertIfNegative val="0"/>
          <c:dLbls>
            <c:dLbl>
              <c:idx val="0"/>
              <c:spPr>
                <a:solidFill>
                  <a:schemeClr val="accent3">
                    <a:lumMod val="75000"/>
                  </a:schemeClr>
                </a:solidFill>
                <a:ln>
                  <a:solidFill>
                    <a:schemeClr val="bg1"/>
                  </a:solid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9197-224A-B38B-A0EBDCB3271E}"/>
                </c:ext>
              </c:extLst>
            </c:dLbl>
            <c:spPr>
              <a:solidFill>
                <a:schemeClr val="accent3">
                  <a:lumMod val="75000"/>
                </a:schemeClr>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'20'!$A$2:$A$5</c:f>
              <c:strCache>
                <c:ptCount val="4"/>
                <c:pt idx="0">
                  <c:v>Ages 50–59</c:v>
                </c:pt>
                <c:pt idx="1">
                  <c:v>Ages 60–69</c:v>
                </c:pt>
                <c:pt idx="2">
                  <c:v>Ages 70–79</c:v>
                </c:pt>
                <c:pt idx="3">
                  <c:v>Ages 80+</c:v>
                </c:pt>
              </c:strCache>
            </c:strRef>
          </c:cat>
          <c:val>
            <c:numRef>
              <c:f>'20'!$F$2:$F$5</c:f>
              <c:numCache>
                <c:formatCode>0%</c:formatCode>
                <c:ptCount val="4"/>
                <c:pt idx="0">
                  <c:v>0.04</c:v>
                </c:pt>
                <c:pt idx="1">
                  <c:v>7.0000000000000007E-2</c:v>
                </c:pt>
                <c:pt idx="2">
                  <c:v>0.08</c:v>
                </c:pt>
                <c:pt idx="3">
                  <c:v>0.06</c:v>
                </c:pt>
              </c:numCache>
            </c:numRef>
          </c:val>
          <c:extLst>
            <c:ext xmlns:c16="http://schemas.microsoft.com/office/drawing/2014/chart" uri="{C3380CC4-5D6E-409C-BE32-E72D297353CC}">
              <c16:uniqueId val="{00000005-9197-224A-B38B-A0EBDCB3271E}"/>
            </c:ext>
          </c:extLst>
        </c:ser>
        <c:ser>
          <c:idx val="5"/>
          <c:order val="5"/>
          <c:tx>
            <c:strRef>
              <c:f>'20'!$G$1</c:f>
              <c:strCache>
                <c:ptCount val="1"/>
                <c:pt idx="0">
                  <c:v>Five or more</c:v>
                </c:pt>
              </c:strCache>
            </c:strRef>
          </c:tx>
          <c:spPr>
            <a:solidFill>
              <a:schemeClr val="accent2"/>
            </a:solidFill>
            <a:ln>
              <a:solidFill>
                <a:schemeClr val="bg1"/>
              </a:solidFill>
            </a:ln>
            <a:effectLst/>
          </c:spPr>
          <c:invertIfNegative val="0"/>
          <c:dLbls>
            <c:dLbl>
              <c:idx val="0"/>
              <c:layout>
                <c:manualLayout>
                  <c:x val="0"/>
                  <c:y val="6.9505052094378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197-224A-B38B-A0EBDCB3271E}"/>
                </c:ext>
              </c:extLst>
            </c:dLbl>
            <c:dLbl>
              <c:idx val="1"/>
              <c:layout>
                <c:manualLayout>
                  <c:x val="-1.2731334408019992E-16"/>
                  <c:y val="6.60298131717028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97-224A-B38B-A0EBDCB3271E}"/>
                </c:ext>
              </c:extLst>
            </c:dLbl>
            <c:dLbl>
              <c:idx val="3"/>
              <c:layout>
                <c:manualLayout>
                  <c:x val="-1.2731334408019992E-16"/>
                  <c:y val="6.6029539530842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197-224A-B38B-A0EBDCB3271E}"/>
                </c:ext>
              </c:extLst>
            </c:dLbl>
            <c:spPr>
              <a:solidFill>
                <a:schemeClr val="accent2"/>
              </a:solidFill>
              <a:ln>
                <a:solidFill>
                  <a:schemeClr val="bg1"/>
                </a:solid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'20'!$A$2:$A$5</c:f>
              <c:strCache>
                <c:ptCount val="4"/>
                <c:pt idx="0">
                  <c:v>Ages 50–59</c:v>
                </c:pt>
                <c:pt idx="1">
                  <c:v>Ages 60–69</c:v>
                </c:pt>
                <c:pt idx="2">
                  <c:v>Ages 70–79</c:v>
                </c:pt>
                <c:pt idx="3">
                  <c:v>Ages 80+</c:v>
                </c:pt>
              </c:strCache>
            </c:strRef>
          </c:cat>
          <c:val>
            <c:numRef>
              <c:f>'20'!$G$2:$G$5</c:f>
              <c:numCache>
                <c:formatCode>0%</c:formatCode>
                <c:ptCount val="4"/>
                <c:pt idx="0">
                  <c:v>0.03</c:v>
                </c:pt>
                <c:pt idx="1">
                  <c:v>0.02</c:v>
                </c:pt>
                <c:pt idx="2">
                  <c:v>0.02</c:v>
                </c:pt>
                <c:pt idx="3">
                  <c:v>0.02</c:v>
                </c:pt>
              </c:numCache>
            </c:numRef>
          </c:val>
          <c:extLst>
            <c:ext xmlns:c16="http://schemas.microsoft.com/office/drawing/2014/chart" uri="{C3380CC4-5D6E-409C-BE32-E72D297353CC}">
              <c16:uniqueId val="{00000009-9197-224A-B38B-A0EBDCB3271E}"/>
            </c:ext>
          </c:extLst>
        </c:ser>
        <c:dLbls>
          <c:showLegendKey val="0"/>
          <c:showVal val="0"/>
          <c:showCatName val="0"/>
          <c:showSerName val="0"/>
          <c:showPercent val="0"/>
          <c:showBubbleSize val="0"/>
        </c:dLbls>
        <c:gapWidth val="50"/>
        <c:overlap val="100"/>
        <c:axId val="1594175407"/>
        <c:axId val="1721471295"/>
      </c:barChart>
      <c:catAx>
        <c:axId val="159417540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1471295"/>
        <c:crosses val="autoZero"/>
        <c:auto val="1"/>
        <c:lblAlgn val="ctr"/>
        <c:lblOffset val="100"/>
        <c:noMultiLvlLbl val="0"/>
      </c:catAx>
      <c:valAx>
        <c:axId val="1721471295"/>
        <c:scaling>
          <c:orientation val="minMax"/>
        </c:scaling>
        <c:delete val="1"/>
        <c:axPos val="t"/>
        <c:numFmt formatCode="0%" sourceLinked="1"/>
        <c:majorTickMark val="none"/>
        <c:minorTickMark val="none"/>
        <c:tickLblPos val="nextTo"/>
        <c:crossAx val="15941754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 </a:t>
            </a:r>
          </a:p>
        </c:rich>
      </c:tx>
      <c:layout>
        <c:manualLayout>
          <c:xMode val="edge"/>
          <c:yMode val="edge"/>
          <c:x val="5.4196846011947376E-4"/>
          <c:y val="0"/>
        </c:manualLayout>
      </c:layout>
      <c:overlay val="0"/>
      <c:spPr>
        <a:noFill/>
        <a:ln>
          <a:noFill/>
        </a:ln>
        <a:effectLst/>
      </c:spPr>
    </c:title>
    <c:autoTitleDeleted val="0"/>
    <c:plotArea>
      <c:layout/>
      <c:barChart>
        <c:barDir val="bar"/>
        <c:grouping val="clustered"/>
        <c:varyColors val="0"/>
        <c:ser>
          <c:idx val="0"/>
          <c:order val="0"/>
          <c:tx>
            <c:strRef>
              <c:f>'21'!$A$1</c:f>
              <c:strCache>
                <c:ptCount val="1"/>
                <c:pt idx="0">
                  <c:v>Two in ten adults of each population segment are told they have diabetes by the time they reach their: 
Half of adults of each population segment are told they have hypertension by the time they reach their:</c:v>
                </c:pt>
              </c:strCache>
            </c:strRef>
          </c:tx>
          <c:spPr>
            <a:solidFill>
              <a:schemeClr val="accent1"/>
            </a:solidFill>
            <a:ln>
              <a:noFill/>
            </a:ln>
            <a:effectLst/>
          </c:spPr>
          <c:invertIfNegative val="0"/>
          <c:cat>
            <c:strRef>
              <c:f>'21'!$A$2:$A$12</c:f>
              <c:strCache>
                <c:ptCount val="11"/>
                <c:pt idx="1">
                  <c:v>Total</c:v>
                </c:pt>
                <c:pt idx="3">
                  <c:v>American Indian and Alaskan Native</c:v>
                </c:pt>
                <c:pt idx="4">
                  <c:v>Asian American</c:v>
                </c:pt>
                <c:pt idx="5">
                  <c:v>Black/African American</c:v>
                </c:pt>
                <c:pt idx="6">
                  <c:v>Hispanic</c:v>
                </c:pt>
                <c:pt idx="7">
                  <c:v>Native Hawiian and Pacific Islander</c:v>
                </c:pt>
                <c:pt idx="8">
                  <c:v>White</c:v>
                </c:pt>
                <c:pt idx="9">
                  <c:v>Multiracial</c:v>
                </c:pt>
                <c:pt idx="10">
                  <c:v>Other race</c:v>
                </c:pt>
              </c:strCache>
            </c:strRef>
          </c:cat>
          <c:val>
            <c:numRef>
              <c:f>'21'!$A$2:$A$12</c:f>
              <c:numCache>
                <c:formatCode>General</c:formatCode>
                <c:ptCount val="11"/>
                <c:pt idx="1">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8DF7-6549-B2F8-D0E56B7B08CA}"/>
            </c:ext>
          </c:extLst>
        </c:ser>
        <c:dLbls>
          <c:showLegendKey val="0"/>
          <c:showVal val="0"/>
          <c:showCatName val="0"/>
          <c:showSerName val="0"/>
          <c:showPercent val="0"/>
          <c:showBubbleSize val="0"/>
        </c:dLbls>
        <c:gapWidth val="182"/>
        <c:axId val="349747648"/>
        <c:axId val="419092448"/>
      </c:barChart>
      <c:barChart>
        <c:barDir val="col"/>
        <c:grouping val="clustered"/>
        <c:varyColors val="0"/>
        <c:ser>
          <c:idx val="1"/>
          <c:order val="1"/>
          <c:tx>
            <c:strRef>
              <c:f>'21'!$A$1</c:f>
              <c:strCache>
                <c:ptCount val="1"/>
                <c:pt idx="0">
                  <c:v>Two in ten adults of each population segment are told they have diabetes by the time they reach their: 
Half of adults of each population segment are told they have hypertension by the time they reach their:</c:v>
                </c:pt>
              </c:strCache>
            </c:strRef>
          </c:tx>
          <c:spPr>
            <a:solidFill>
              <a:schemeClr val="accent2"/>
            </a:solidFill>
            <a:ln>
              <a:noFill/>
            </a:ln>
            <a:effectLst/>
          </c:spPr>
          <c:invertIfNegative val="0"/>
          <c:cat>
            <c:strRef>
              <c:f>'21'!$N$2:$N$12</c:f>
              <c:strCache>
                <c:ptCount val="11"/>
                <c:pt idx="0">
                  <c:v>Early
50s</c:v>
                </c:pt>
                <c:pt idx="1">
                  <c:v>Late
50s</c:v>
                </c:pt>
                <c:pt idx="2">
                  <c:v>Early
60s</c:v>
                </c:pt>
                <c:pt idx="3">
                  <c:v>Late
60s</c:v>
                </c:pt>
                <c:pt idx="4">
                  <c:v>Early
70s</c:v>
                </c:pt>
                <c:pt idx="6">
                  <c:v>Early
50s</c:v>
                </c:pt>
                <c:pt idx="7">
                  <c:v>Late
50s</c:v>
                </c:pt>
                <c:pt idx="8">
                  <c:v>Early
60s</c:v>
                </c:pt>
                <c:pt idx="9">
                  <c:v>Late
60s</c:v>
                </c:pt>
                <c:pt idx="10">
                  <c:v>Early
70s</c:v>
                </c:pt>
              </c:strCache>
            </c:strRef>
          </c:cat>
          <c:val>
            <c:numRef>
              <c:f>'21'!$L$2:$L$12</c:f>
              <c:numCache>
                <c:formatCode>General</c:formatCode>
                <c:ptCount val="11"/>
                <c:pt idx="0">
                  <c:v>0</c:v>
                </c:pt>
                <c:pt idx="1">
                  <c:v>0</c:v>
                </c:pt>
                <c:pt idx="2">
                  <c:v>0</c:v>
                </c:pt>
                <c:pt idx="3">
                  <c:v>0</c:v>
                </c:pt>
                <c:pt idx="4">
                  <c:v>0</c:v>
                </c:pt>
                <c:pt idx="6">
                  <c:v>0</c:v>
                </c:pt>
                <c:pt idx="7">
                  <c:v>0</c:v>
                </c:pt>
                <c:pt idx="8">
                  <c:v>0</c:v>
                </c:pt>
                <c:pt idx="9">
                  <c:v>0</c:v>
                </c:pt>
                <c:pt idx="10">
                  <c:v>0</c:v>
                </c:pt>
              </c:numCache>
            </c:numRef>
          </c:val>
          <c:extLst>
            <c:ext xmlns:c16="http://schemas.microsoft.com/office/drawing/2014/chart" uri="{C3380CC4-5D6E-409C-BE32-E72D297353CC}">
              <c16:uniqueId val="{00000001-8DF7-6549-B2F8-D0E56B7B08CA}"/>
            </c:ext>
          </c:extLst>
        </c:ser>
        <c:dLbls>
          <c:showLegendKey val="0"/>
          <c:showVal val="0"/>
          <c:showCatName val="0"/>
          <c:showSerName val="0"/>
          <c:showPercent val="0"/>
          <c:showBubbleSize val="0"/>
        </c:dLbls>
        <c:gapWidth val="182"/>
        <c:axId val="565473568"/>
        <c:axId val="563999408"/>
      </c:barChart>
      <c:scatterChart>
        <c:scatterStyle val="lineMarker"/>
        <c:varyColors val="0"/>
        <c:ser>
          <c:idx val="2"/>
          <c:order val="2"/>
          <c:tx>
            <c:strRef>
              <c:f>'21'!$C$1</c:f>
              <c:strCache>
                <c:ptCount val="1"/>
                <c:pt idx="0">
                  <c:v>Age - Diabetes</c:v>
                </c:pt>
              </c:strCache>
            </c:strRef>
          </c:tx>
          <c:spPr>
            <a:ln w="25400" cap="rnd">
              <a:noFill/>
              <a:round/>
            </a:ln>
            <a:effectLst/>
          </c:spPr>
          <c:marker>
            <c:symbol val="circle"/>
            <c:size val="10"/>
            <c:spPr>
              <a:solidFill>
                <a:schemeClr val="accent1"/>
              </a:solidFill>
              <a:ln w="9525">
                <a:solidFill>
                  <a:schemeClr val="bg1"/>
                </a:solidFill>
              </a:ln>
              <a:effectLst/>
            </c:spPr>
          </c:marker>
          <c:errBars>
            <c:errDir val="x"/>
            <c:errBarType val="minus"/>
            <c:errValType val="cust"/>
            <c:noEndCap val="1"/>
            <c:plus>
              <c:numLit>
                <c:formatCode>General</c:formatCode>
                <c:ptCount val="1"/>
                <c:pt idx="0">
                  <c:v>1</c:v>
                </c:pt>
              </c:numLit>
            </c:plus>
            <c:minus>
              <c:numRef>
                <c:f>'21'!$F$2:$F$12</c:f>
                <c:numCache>
                  <c:formatCode>General</c:formatCode>
                  <c:ptCount val="11"/>
                  <c:pt idx="1">
                    <c:v>2</c:v>
                  </c:pt>
                  <c:pt idx="3">
                    <c:v>0</c:v>
                  </c:pt>
                  <c:pt idx="4">
                    <c:v>3</c:v>
                  </c:pt>
                  <c:pt idx="5">
                    <c:v>1</c:v>
                  </c:pt>
                  <c:pt idx="6">
                    <c:v>1</c:v>
                  </c:pt>
                  <c:pt idx="7">
                    <c:v>0</c:v>
                  </c:pt>
                  <c:pt idx="8">
                    <c:v>4</c:v>
                  </c:pt>
                  <c:pt idx="9">
                    <c:v>2</c:v>
                  </c:pt>
                  <c:pt idx="10">
                    <c:v>2</c:v>
                  </c:pt>
                </c:numCache>
              </c:numRef>
            </c:minus>
            <c:spPr>
              <a:noFill/>
              <a:ln w="28575" cap="flat" cmpd="sng" algn="ctr">
                <a:solidFill>
                  <a:schemeClr val="tx1">
                    <a:lumMod val="65000"/>
                    <a:lumOff val="35000"/>
                  </a:schemeClr>
                </a:solidFill>
                <a:round/>
              </a:ln>
              <a:effectLst/>
            </c:spPr>
          </c:errBars>
          <c:xVal>
            <c:numRef>
              <c:f>'21'!$C$2:$C$12</c:f>
              <c:numCache>
                <c:formatCode>General</c:formatCode>
                <c:ptCount val="11"/>
                <c:pt idx="1">
                  <c:v>9</c:v>
                </c:pt>
                <c:pt idx="3">
                  <c:v>7</c:v>
                </c:pt>
                <c:pt idx="4">
                  <c:v>10</c:v>
                </c:pt>
                <c:pt idx="5">
                  <c:v>8</c:v>
                </c:pt>
                <c:pt idx="6">
                  <c:v>8</c:v>
                </c:pt>
                <c:pt idx="7">
                  <c:v>7</c:v>
                </c:pt>
                <c:pt idx="8">
                  <c:v>11</c:v>
                </c:pt>
                <c:pt idx="9">
                  <c:v>9</c:v>
                </c:pt>
                <c:pt idx="10">
                  <c:v>9</c:v>
                </c:pt>
              </c:numCache>
            </c:numRef>
          </c:xVal>
          <c:yVal>
            <c:numRef>
              <c:f>'21'!$D$2:$D$12</c:f>
              <c:numCache>
                <c:formatCode>General</c:formatCode>
                <c:ptCount val="11"/>
                <c:pt idx="0">
                  <c:v>10.5</c:v>
                </c:pt>
                <c:pt idx="1">
                  <c:v>9.5</c:v>
                </c:pt>
                <c:pt idx="2">
                  <c:v>8.5</c:v>
                </c:pt>
                <c:pt idx="3">
                  <c:v>7.5</c:v>
                </c:pt>
                <c:pt idx="4">
                  <c:v>6.5</c:v>
                </c:pt>
                <c:pt idx="5">
                  <c:v>5.5</c:v>
                </c:pt>
                <c:pt idx="6">
                  <c:v>4.5</c:v>
                </c:pt>
                <c:pt idx="7">
                  <c:v>3.5</c:v>
                </c:pt>
                <c:pt idx="8">
                  <c:v>2.5</c:v>
                </c:pt>
                <c:pt idx="9">
                  <c:v>1.5</c:v>
                </c:pt>
                <c:pt idx="10">
                  <c:v>0.5</c:v>
                </c:pt>
              </c:numCache>
            </c:numRef>
          </c:yVal>
          <c:smooth val="0"/>
          <c:extLst>
            <c:ext xmlns:c16="http://schemas.microsoft.com/office/drawing/2014/chart" uri="{C3380CC4-5D6E-409C-BE32-E72D297353CC}">
              <c16:uniqueId val="{00000002-8DF7-6549-B2F8-D0E56B7B08CA}"/>
            </c:ext>
          </c:extLst>
        </c:ser>
        <c:ser>
          <c:idx val="3"/>
          <c:order val="3"/>
          <c:tx>
            <c:strRef>
              <c:f>'21'!$B$1</c:f>
              <c:strCache>
                <c:ptCount val="1"/>
                <c:pt idx="0">
                  <c:v>Age - HBP</c:v>
                </c:pt>
              </c:strCache>
            </c:strRef>
          </c:tx>
          <c:spPr>
            <a:ln w="25400" cap="rnd">
              <a:noFill/>
              <a:round/>
            </a:ln>
            <a:effectLst/>
          </c:spPr>
          <c:marker>
            <c:symbol val="circle"/>
            <c:size val="10"/>
            <c:spPr>
              <a:solidFill>
                <a:schemeClr val="accent6"/>
              </a:solidFill>
              <a:ln w="9525">
                <a:solidFill>
                  <a:schemeClr val="bg1"/>
                </a:solidFill>
              </a:ln>
              <a:effectLst/>
            </c:spPr>
          </c:marker>
          <c:errBars>
            <c:errDir val="x"/>
            <c:errBarType val="minus"/>
            <c:errValType val="cust"/>
            <c:noEndCap val="1"/>
            <c:plus>
              <c:numLit>
                <c:formatCode>General</c:formatCode>
                <c:ptCount val="1"/>
                <c:pt idx="0">
                  <c:v>1</c:v>
                </c:pt>
              </c:numLit>
            </c:plus>
            <c:minus>
              <c:numRef>
                <c:f>'21'!$E$2:$E$12</c:f>
                <c:numCache>
                  <c:formatCode>General</c:formatCode>
                  <c:ptCount val="11"/>
                  <c:pt idx="1">
                    <c:v>2</c:v>
                  </c:pt>
                  <c:pt idx="3">
                    <c:v>1</c:v>
                  </c:pt>
                  <c:pt idx="4">
                    <c:v>3</c:v>
                  </c:pt>
                  <c:pt idx="5">
                    <c:v>0</c:v>
                  </c:pt>
                  <c:pt idx="6">
                    <c:v>2</c:v>
                  </c:pt>
                  <c:pt idx="7">
                    <c:v>2</c:v>
                  </c:pt>
                  <c:pt idx="8">
                    <c:v>3</c:v>
                  </c:pt>
                  <c:pt idx="9">
                    <c:v>2</c:v>
                  </c:pt>
                  <c:pt idx="10">
                    <c:v>3</c:v>
                  </c:pt>
                </c:numCache>
              </c:numRef>
            </c:minus>
            <c:spPr>
              <a:noFill/>
              <a:ln w="28575" cap="flat" cmpd="sng" algn="ctr">
                <a:solidFill>
                  <a:schemeClr val="tx1">
                    <a:lumMod val="65000"/>
                    <a:lumOff val="35000"/>
                  </a:schemeClr>
                </a:solidFill>
                <a:round/>
              </a:ln>
              <a:effectLst/>
            </c:spPr>
          </c:errBars>
          <c:xVal>
            <c:numRef>
              <c:f>'21'!$B$2:$B$12</c:f>
              <c:numCache>
                <c:formatCode>General</c:formatCode>
                <c:ptCount val="11"/>
                <c:pt idx="1">
                  <c:v>3</c:v>
                </c:pt>
                <c:pt idx="3">
                  <c:v>2</c:v>
                </c:pt>
                <c:pt idx="4">
                  <c:v>4</c:v>
                </c:pt>
                <c:pt idx="5">
                  <c:v>1</c:v>
                </c:pt>
                <c:pt idx="6">
                  <c:v>3</c:v>
                </c:pt>
                <c:pt idx="7">
                  <c:v>3</c:v>
                </c:pt>
                <c:pt idx="8">
                  <c:v>4</c:v>
                </c:pt>
                <c:pt idx="9">
                  <c:v>3</c:v>
                </c:pt>
                <c:pt idx="10">
                  <c:v>4</c:v>
                </c:pt>
              </c:numCache>
            </c:numRef>
          </c:xVal>
          <c:yVal>
            <c:numRef>
              <c:f>'21'!$D$2:$D$12</c:f>
              <c:numCache>
                <c:formatCode>General</c:formatCode>
                <c:ptCount val="11"/>
                <c:pt idx="0">
                  <c:v>10.5</c:v>
                </c:pt>
                <c:pt idx="1">
                  <c:v>9.5</c:v>
                </c:pt>
                <c:pt idx="2">
                  <c:v>8.5</c:v>
                </c:pt>
                <c:pt idx="3">
                  <c:v>7.5</c:v>
                </c:pt>
                <c:pt idx="4">
                  <c:v>6.5</c:v>
                </c:pt>
                <c:pt idx="5">
                  <c:v>5.5</c:v>
                </c:pt>
                <c:pt idx="6">
                  <c:v>4.5</c:v>
                </c:pt>
                <c:pt idx="7">
                  <c:v>3.5</c:v>
                </c:pt>
                <c:pt idx="8">
                  <c:v>2.5</c:v>
                </c:pt>
                <c:pt idx="9">
                  <c:v>1.5</c:v>
                </c:pt>
                <c:pt idx="10">
                  <c:v>0.5</c:v>
                </c:pt>
              </c:numCache>
            </c:numRef>
          </c:yVal>
          <c:smooth val="0"/>
          <c:extLst>
            <c:ext xmlns:c16="http://schemas.microsoft.com/office/drawing/2014/chart" uri="{C3380CC4-5D6E-409C-BE32-E72D297353CC}">
              <c16:uniqueId val="{00000003-8DF7-6549-B2F8-D0E56B7B08CA}"/>
            </c:ext>
          </c:extLst>
        </c:ser>
        <c:ser>
          <c:idx val="4"/>
          <c:order val="4"/>
          <c:tx>
            <c:strRef>
              <c:f>'21'!$Q$1</c:f>
              <c:strCache>
                <c:ptCount val="1"/>
                <c:pt idx="0">
                  <c:v>Category labels</c:v>
                </c:pt>
              </c:strCache>
            </c:strRef>
          </c:tx>
          <c:spPr>
            <a:ln w="25400" cap="rnd">
              <a:noFill/>
              <a:round/>
            </a:ln>
            <a:effectLst/>
          </c:spPr>
          <c:marker>
            <c:symbol val="none"/>
          </c:marker>
          <c:dLbls>
            <c:dLbl>
              <c:idx val="0"/>
              <c:tx>
                <c:rich>
                  <a:bodyPr/>
                  <a:lstStyle/>
                  <a:p>
                    <a:r>
                      <a:rPr lang="en-US" b="1">
                        <a:solidFill>
                          <a:schemeClr val="accent6"/>
                        </a:solidFill>
                      </a:rPr>
                      <a:t>Half</a:t>
                    </a:r>
                    <a:r>
                      <a:rPr lang="en-US"/>
                      <a:t> of adults will be told they have </a:t>
                    </a:r>
                    <a:r>
                      <a:rPr lang="en-US" b="1">
                        <a:solidFill>
                          <a:schemeClr val="accent6"/>
                        </a:solidFill>
                      </a:rPr>
                      <a:t>hypertension</a:t>
                    </a:r>
                    <a:endParaRPr lang="en-US" b="0" baseline="0">
                      <a:solidFill>
                        <a:schemeClr val="accent6"/>
                      </a:solidFill>
                    </a:endParaRPr>
                  </a:p>
                  <a:p>
                    <a:r>
                      <a:rPr lang="en-US" b="0" baseline="0"/>
                      <a:t>by the time they reach their:</a:t>
                    </a:r>
                  </a:p>
                  <a:p>
                    <a:endParaRPr lang="en-US" b="0" baseline="0"/>
                  </a:p>
                  <a:p>
                    <a:endParaRPr lang="en-US" b="0" baseline="0"/>
                  </a:p>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4-8DF7-6549-B2F8-D0E56B7B08CA}"/>
                </c:ext>
              </c:extLst>
            </c:dLbl>
            <c:dLbl>
              <c:idx val="1"/>
              <c:tx>
                <c:rich>
                  <a:bodyPr/>
                  <a:lstStyle/>
                  <a:p>
                    <a:r>
                      <a:rPr lang="en-US" b="1">
                        <a:solidFill>
                          <a:schemeClr val="accent1"/>
                        </a:solidFill>
                      </a:rPr>
                      <a:t>One in five</a:t>
                    </a:r>
                    <a:r>
                      <a:rPr lang="en-US"/>
                      <a:t> adults will be</a:t>
                    </a:r>
                    <a:r>
                      <a:rPr lang="en-US" baseline="0"/>
                      <a:t> told they have </a:t>
                    </a:r>
                    <a:r>
                      <a:rPr lang="en-US" b="1" baseline="0">
                        <a:solidFill>
                          <a:schemeClr val="accent1"/>
                        </a:solidFill>
                      </a:rPr>
                      <a:t>diabetes</a:t>
                    </a:r>
                  </a:p>
                  <a:p>
                    <a:r>
                      <a:rPr lang="en-US" baseline="0"/>
                      <a:t>by the time they reach their:</a:t>
                    </a:r>
                  </a:p>
                  <a:p>
                    <a:endParaRPr lang="en-US" baseline="0"/>
                  </a:p>
                  <a:p>
                    <a:endParaRPr lang="en-US" baseline="0"/>
                  </a:p>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8DF7-6549-B2F8-D0E56B7B08CA}"/>
                </c:ext>
              </c:extLst>
            </c:dLbl>
            <c:spPr>
              <a:noFill/>
              <a:ln>
                <a:noFill/>
              </a:ln>
              <a:effectLst/>
            </c:spPr>
            <c:txPr>
              <a:bodyPr rot="0" spcFirstLastPara="1" vertOverflow="ellipsis" vert="horz" wrap="none" lIns="38100" tIns="19050" rIns="38100" bIns="19050" anchor="ctr" anchorCtr="0">
                <a:spAutoFit/>
              </a:bodyPr>
              <a:lstStyle/>
              <a:p>
                <a:pPr algn="l">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'21'!$Q$3:$Q$4</c:f>
              <c:numCache>
                <c:formatCode>General</c:formatCode>
                <c:ptCount val="2"/>
                <c:pt idx="0">
                  <c:v>1</c:v>
                </c:pt>
                <c:pt idx="1">
                  <c:v>9</c:v>
                </c:pt>
              </c:numCache>
            </c:numRef>
          </c:xVal>
          <c:yVal>
            <c:numRef>
              <c:f>'21'!$R$3:$R$4</c:f>
              <c:numCache>
                <c:formatCode>General</c:formatCode>
                <c:ptCount val="2"/>
                <c:pt idx="0">
                  <c:v>10.5</c:v>
                </c:pt>
                <c:pt idx="1">
                  <c:v>10.5</c:v>
                </c:pt>
              </c:numCache>
            </c:numRef>
          </c:yVal>
          <c:smooth val="0"/>
          <c:extLst>
            <c:ext xmlns:c15="http://schemas.microsoft.com/office/drawing/2012/chart" uri="{02D57815-91ED-43cb-92C2-25804820EDAC}">
              <c15:datalabelsRange>
                <c15:f>'21'!$S$3:$S$4</c15:f>
                <c15:dlblRangeCache>
                  <c:ptCount val="2"/>
                  <c:pt idx="0">
                    <c:v>Half of adults will be told they have hypertension by the time they reach their:</c:v>
                  </c:pt>
                  <c:pt idx="1">
                    <c:v>One in five adults will be told they have diabetes by the time they reach their:</c:v>
                  </c:pt>
                </c15:dlblRangeCache>
              </c15:datalabelsRange>
            </c:ext>
            <c:ext xmlns:c16="http://schemas.microsoft.com/office/drawing/2014/chart" uri="{C3380CC4-5D6E-409C-BE32-E72D297353CC}">
              <c16:uniqueId val="{00000006-8DF7-6549-B2F8-D0E56B7B08CA}"/>
            </c:ext>
          </c:extLst>
        </c:ser>
        <c:ser>
          <c:idx val="5"/>
          <c:order val="5"/>
          <c:tx>
            <c:strRef>
              <c:f>'21'!$O$1</c:f>
              <c:strCache>
                <c:ptCount val="1"/>
              </c:strCache>
            </c:strRef>
          </c:tx>
          <c:spPr>
            <a:ln w="25400" cap="rnd">
              <a:noFill/>
              <a:round/>
            </a:ln>
            <a:effectLst/>
          </c:spPr>
          <c:marker>
            <c:symbol val="none"/>
          </c:marker>
          <c:errBars>
            <c:errDir val="y"/>
            <c:errBarType val="plus"/>
            <c:errValType val="fixedVal"/>
            <c:noEndCap val="1"/>
            <c:val val="10"/>
            <c:spPr>
              <a:noFill/>
              <a:ln w="9525" cap="flat" cmpd="sng" algn="ctr">
                <a:solidFill>
                  <a:schemeClr val="bg1">
                    <a:lumMod val="95000"/>
                  </a:schemeClr>
                </a:solidFill>
                <a:round/>
              </a:ln>
              <a:effectLst/>
            </c:spPr>
          </c:errBars>
          <c:xVal>
            <c:numRef>
              <c:f>'21'!$M$2:$M$12</c:f>
              <c:numCache>
                <c:formatCode>General</c:formatCode>
                <c:ptCount val="11"/>
                <c:pt idx="0">
                  <c:v>1</c:v>
                </c:pt>
                <c:pt idx="1">
                  <c:v>2</c:v>
                </c:pt>
                <c:pt idx="2">
                  <c:v>3</c:v>
                </c:pt>
                <c:pt idx="3">
                  <c:v>4</c:v>
                </c:pt>
                <c:pt idx="4">
                  <c:v>5</c:v>
                </c:pt>
                <c:pt idx="6">
                  <c:v>7</c:v>
                </c:pt>
                <c:pt idx="7">
                  <c:v>8</c:v>
                </c:pt>
                <c:pt idx="8">
                  <c:v>9</c:v>
                </c:pt>
                <c:pt idx="9">
                  <c:v>10</c:v>
                </c:pt>
                <c:pt idx="10">
                  <c:v>11</c:v>
                </c:pt>
              </c:numCache>
            </c:numRef>
          </c:xVal>
          <c:yVal>
            <c:numRef>
              <c:f>'21'!$O$2:$O$12</c:f>
              <c:numCache>
                <c:formatCode>General</c:formatCode>
                <c:ptCount val="11"/>
                <c:pt idx="0">
                  <c:v>0</c:v>
                </c:pt>
                <c:pt idx="1">
                  <c:v>0</c:v>
                </c:pt>
                <c:pt idx="2">
                  <c:v>0</c:v>
                </c:pt>
                <c:pt idx="3">
                  <c:v>0</c:v>
                </c:pt>
                <c:pt idx="4">
                  <c:v>0</c:v>
                </c:pt>
                <c:pt idx="6">
                  <c:v>0</c:v>
                </c:pt>
                <c:pt idx="7">
                  <c:v>0</c:v>
                </c:pt>
                <c:pt idx="8">
                  <c:v>0</c:v>
                </c:pt>
                <c:pt idx="9">
                  <c:v>0</c:v>
                </c:pt>
                <c:pt idx="10">
                  <c:v>0</c:v>
                </c:pt>
              </c:numCache>
            </c:numRef>
          </c:yVal>
          <c:smooth val="0"/>
          <c:extLst>
            <c:ext xmlns:c16="http://schemas.microsoft.com/office/drawing/2014/chart" uri="{C3380CC4-5D6E-409C-BE32-E72D297353CC}">
              <c16:uniqueId val="{00000007-8DF7-6549-B2F8-D0E56B7B08CA}"/>
            </c:ext>
          </c:extLst>
        </c:ser>
        <c:dLbls>
          <c:showLegendKey val="0"/>
          <c:showVal val="0"/>
          <c:showCatName val="0"/>
          <c:showSerName val="0"/>
          <c:showPercent val="0"/>
          <c:showBubbleSize val="0"/>
        </c:dLbls>
        <c:axId val="565473568"/>
        <c:axId val="563999408"/>
      </c:scatterChart>
      <c:catAx>
        <c:axId val="34974764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19092448"/>
        <c:crosses val="autoZero"/>
        <c:auto val="1"/>
        <c:lblAlgn val="ctr"/>
        <c:lblOffset val="100"/>
        <c:noMultiLvlLbl val="0"/>
      </c:catAx>
      <c:valAx>
        <c:axId val="419092448"/>
        <c:scaling>
          <c:orientation val="minMax"/>
        </c:scaling>
        <c:delete val="1"/>
        <c:axPos val="t"/>
        <c:numFmt formatCode="General" sourceLinked="1"/>
        <c:majorTickMark val="out"/>
        <c:minorTickMark val="none"/>
        <c:tickLblPos val="nextTo"/>
        <c:crossAx val="349747648"/>
        <c:crosses val="autoZero"/>
        <c:crossBetween val="between"/>
      </c:valAx>
      <c:valAx>
        <c:axId val="563999408"/>
        <c:scaling>
          <c:orientation val="minMax"/>
          <c:max val="11"/>
          <c:min val="0"/>
        </c:scaling>
        <c:delete val="1"/>
        <c:axPos val="l"/>
        <c:numFmt formatCode="General" sourceLinked="1"/>
        <c:majorTickMark val="out"/>
        <c:minorTickMark val="none"/>
        <c:tickLblPos val="nextTo"/>
        <c:crossAx val="565473568"/>
        <c:crosses val="autoZero"/>
        <c:crossBetween val="between"/>
      </c:valAx>
      <c:catAx>
        <c:axId val="565473568"/>
        <c:scaling>
          <c:orientation val="minMax"/>
        </c:scaling>
        <c:delete val="0"/>
        <c:axPos val="b"/>
        <c:numFmt formatCode="General" sourceLinked="1"/>
        <c:majorTickMark val="out"/>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3999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0" i="0" u="none" baseline="0">
                <a:effectLst/>
              </a:rPr>
              <a:t>Provisional life expectancies, 2021</a:t>
            </a:r>
            <a:endParaRPr lang="en-US" sz="1800" i="0" u="none">
              <a:effectLst/>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'22'!$B$1</c:f>
              <c:strCache>
                <c:ptCount val="1"/>
                <c:pt idx="0">
                  <c:v>Life expectancy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'22'!$A$2:$A$7</c:f>
              <c:strCache>
                <c:ptCount val="6"/>
                <c:pt idx="0">
                  <c:v>Total</c:v>
                </c:pt>
                <c:pt idx="1">
                  <c:v>Asian American</c:v>
                </c:pt>
                <c:pt idx="2">
                  <c:v>Hispanic</c:v>
                </c:pt>
                <c:pt idx="3">
                  <c:v>White</c:v>
                </c:pt>
                <c:pt idx="4">
                  <c:v>Black/African American</c:v>
                </c:pt>
                <c:pt idx="5">
                  <c:v>American Indian/Alaskan Native</c:v>
                </c:pt>
              </c:strCache>
            </c:strRef>
          </c:cat>
          <c:val>
            <c:numRef>
              <c:f>'22'!$B$2:$B$7</c:f>
              <c:numCache>
                <c:formatCode>General</c:formatCode>
                <c:ptCount val="6"/>
                <c:pt idx="0">
                  <c:v>76.099999999999994</c:v>
                </c:pt>
                <c:pt idx="1">
                  <c:v>83.5</c:v>
                </c:pt>
                <c:pt idx="2">
                  <c:v>77.7</c:v>
                </c:pt>
                <c:pt idx="3">
                  <c:v>76.400000000000006</c:v>
                </c:pt>
                <c:pt idx="4">
                  <c:v>70.8</c:v>
                </c:pt>
                <c:pt idx="5">
                  <c:v>65.2</c:v>
                </c:pt>
              </c:numCache>
            </c:numRef>
          </c:val>
          <c:extLst>
            <c:ext xmlns:c16="http://schemas.microsoft.com/office/drawing/2014/chart" uri="{C3380CC4-5D6E-409C-BE32-E72D297353CC}">
              <c16:uniqueId val="{00000000-B34C-8D4E-94AB-1DB39A364F03}"/>
            </c:ext>
          </c:extLst>
        </c:ser>
        <c:dLbls>
          <c:showLegendKey val="0"/>
          <c:showVal val="0"/>
          <c:showCatName val="0"/>
          <c:showSerName val="0"/>
          <c:showPercent val="0"/>
          <c:showBubbleSize val="0"/>
        </c:dLbls>
        <c:gapWidth val="50"/>
        <c:axId val="1589117087"/>
        <c:axId val="1412878607"/>
      </c:barChart>
      <c:catAx>
        <c:axId val="158911708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2878607"/>
        <c:crosses val="autoZero"/>
        <c:auto val="1"/>
        <c:lblAlgn val="ctr"/>
        <c:lblOffset val="100"/>
        <c:noMultiLvlLbl val="0"/>
      </c:catAx>
      <c:valAx>
        <c:axId val="1412878607"/>
        <c:scaling>
          <c:orientation val="minMax"/>
          <c:min val="0"/>
        </c:scaling>
        <c:delete val="1"/>
        <c:axPos val="t"/>
        <c:numFmt formatCode="General" sourceLinked="1"/>
        <c:majorTickMark val="out"/>
        <c:minorTickMark val="none"/>
        <c:tickLblPos val="nextTo"/>
        <c:crossAx val="158911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0" i="0" baseline="0" dirty="0">
                <a:effectLst/>
              </a:rPr>
              <a:t>Risk of dementia increases with age</a:t>
            </a:r>
            <a:endParaRPr lang="en-US" sz="1800" dirty="0">
              <a:effectLst/>
            </a:endParaRPr>
          </a:p>
          <a:p>
            <a:pPr algn="l">
              <a:defRPr sz="1800"/>
            </a:pPr>
            <a:r>
              <a:rPr lang="en-US" sz="1800" b="0" i="1" baseline="0" dirty="0">
                <a:effectLst/>
              </a:rPr>
              <a:t>Estimated incidence of dementia by segment of adults age 65-plus</a:t>
            </a:r>
            <a:endParaRPr lang="en-US" sz="1800" dirty="0">
              <a:effectLst/>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'24'!$B$1</c:f>
              <c:strCache>
                <c:ptCount val="1"/>
                <c:pt idx="0">
                  <c:v>Incidence - dementia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'24'!$A$2:$A$7</c:f>
              <c:strCache>
                <c:ptCount val="6"/>
                <c:pt idx="0">
                  <c:v>Ages 65–69</c:v>
                </c:pt>
                <c:pt idx="1">
                  <c:v>Ages 70–74</c:v>
                </c:pt>
                <c:pt idx="2">
                  <c:v>Ages 75–79</c:v>
                </c:pt>
                <c:pt idx="3">
                  <c:v>Ages 80–84</c:v>
                </c:pt>
                <c:pt idx="4">
                  <c:v>Ages 85–89</c:v>
                </c:pt>
                <c:pt idx="5">
                  <c:v>Ages 90+</c:v>
                </c:pt>
              </c:strCache>
            </c:strRef>
          </c:cat>
          <c:val>
            <c:numRef>
              <c:f>'24'!$B$2:$B$7</c:f>
              <c:numCache>
                <c:formatCode>0%</c:formatCode>
                <c:ptCount val="6"/>
                <c:pt idx="0">
                  <c:v>0.03</c:v>
                </c:pt>
                <c:pt idx="1">
                  <c:v>0.04</c:v>
                </c:pt>
                <c:pt idx="2">
                  <c:v>0.09</c:v>
                </c:pt>
                <c:pt idx="3">
                  <c:v>0.18</c:v>
                </c:pt>
                <c:pt idx="4">
                  <c:v>0.26</c:v>
                </c:pt>
                <c:pt idx="5">
                  <c:v>0.35</c:v>
                </c:pt>
              </c:numCache>
            </c:numRef>
          </c:val>
          <c:extLst>
            <c:ext xmlns:c16="http://schemas.microsoft.com/office/drawing/2014/chart" uri="{C3380CC4-5D6E-409C-BE32-E72D297353CC}">
              <c16:uniqueId val="{00000000-312C-5248-8D78-4ECC19A893CF}"/>
            </c:ext>
          </c:extLst>
        </c:ser>
        <c:dLbls>
          <c:showLegendKey val="0"/>
          <c:showVal val="0"/>
          <c:showCatName val="0"/>
          <c:showSerName val="0"/>
          <c:showPercent val="0"/>
          <c:showBubbleSize val="0"/>
        </c:dLbls>
        <c:gapWidth val="50"/>
        <c:axId val="1589117087"/>
        <c:axId val="1412878607"/>
      </c:barChart>
      <c:catAx>
        <c:axId val="158911708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2878607"/>
        <c:crosses val="autoZero"/>
        <c:auto val="1"/>
        <c:lblAlgn val="ctr"/>
        <c:lblOffset val="100"/>
        <c:noMultiLvlLbl val="0"/>
      </c:catAx>
      <c:valAx>
        <c:axId val="1412878607"/>
        <c:scaling>
          <c:orientation val="minMax"/>
          <c:min val="0"/>
        </c:scaling>
        <c:delete val="1"/>
        <c:axPos val="t"/>
        <c:numFmt formatCode="0%" sourceLinked="1"/>
        <c:majorTickMark val="out"/>
        <c:minorTickMark val="none"/>
        <c:tickLblPos val="nextTo"/>
        <c:crossAx val="158911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r>
              <a:rPr lang="en-US" sz="1400" b="0" i="0" baseline="0">
                <a:noFill/>
                <a:effectLst/>
              </a:rPr>
              <a:t>Health, finances and purpose are less likely to cause concern as one gets older, but concern about maintaining relationships holds steady and increases after age 80.</a:t>
            </a:r>
            <a:endParaRPr lang="en-US" sz="1400">
              <a:noFill/>
              <a:effectLst/>
            </a:endParaRPr>
          </a:p>
          <a:p>
            <a:pPr algn="l">
              <a:defRPr>
                <a:noFill/>
              </a:defRPr>
            </a:pPr>
            <a:r>
              <a:rPr lang="en-US" sz="1200" b="0" i="1" baseline="0">
                <a:noFill/>
                <a:effectLst/>
              </a:rPr>
              <a:t>Percent extremely/very concerned</a:t>
            </a:r>
            <a:endParaRPr lang="en-US" sz="1200">
              <a:noFill/>
              <a:effectLst/>
            </a:endParaRPr>
          </a:p>
        </c:rich>
      </c:tx>
      <c:layout>
        <c:manualLayout>
          <c:xMode val="edge"/>
          <c:yMode val="edge"/>
          <c:x val="5.4196846011947376E-4"/>
          <c:y val="0"/>
        </c:manualLayout>
      </c:layout>
      <c:overlay val="0"/>
      <c:spPr>
        <a:noFill/>
        <a:ln>
          <a:noFill/>
        </a:ln>
        <a:effectLst/>
      </c:spPr>
      <c:txPr>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4343087199571524E-2"/>
          <c:y val="0.25376456232444627"/>
          <c:w val="0.93281836384870476"/>
          <c:h val="0.6554851038357048"/>
        </c:manualLayout>
      </c:layout>
      <c:lineChart>
        <c:grouping val="standard"/>
        <c:varyColors val="0"/>
        <c:ser>
          <c:idx val="0"/>
          <c:order val="0"/>
          <c:tx>
            <c:strRef>
              <c:f>'6'!$B$1</c:f>
              <c:strCache>
                <c:ptCount val="1"/>
                <c:pt idx="0">
                  <c:v>Brain health</c:v>
                </c:pt>
              </c:strCache>
            </c:strRef>
          </c:tx>
          <c:spPr>
            <a:ln w="19050" cap="rnd">
              <a:solidFill>
                <a:schemeClr val="accent1"/>
              </a:solidFill>
              <a:round/>
            </a:ln>
            <a:effectLst/>
          </c:spPr>
          <c:marker>
            <c:symbol val="circle"/>
            <c:size val="5"/>
            <c:spPr>
              <a:solidFill>
                <a:schemeClr val="accent1"/>
              </a:solidFill>
              <a:ln w="19050">
                <a:solidFill>
                  <a:schemeClr val="accent1"/>
                </a:solidFill>
              </a:ln>
              <a:effectLst/>
            </c:spPr>
          </c:marker>
          <c:dLbls>
            <c:dLbl>
              <c:idx val="0"/>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17E2-420E-BDAF-7FAA26542FCF}"/>
                </c:ext>
              </c:extLst>
            </c:dLbl>
            <c:dLbl>
              <c:idx val="1"/>
              <c:delete val="1"/>
              <c:extLst>
                <c:ext xmlns:c15="http://schemas.microsoft.com/office/drawing/2012/chart" uri="{CE6537A1-D6FC-4f65-9D91-7224C49458BB}"/>
                <c:ext xmlns:c16="http://schemas.microsoft.com/office/drawing/2014/chart" uri="{C3380CC4-5D6E-409C-BE32-E72D297353CC}">
                  <c16:uniqueId val="{00000000-C2E6-8D44-8D6C-2A9978A269D2}"/>
                </c:ext>
              </c:extLst>
            </c:dLbl>
            <c:dLbl>
              <c:idx val="2"/>
              <c:delete val="1"/>
              <c:extLst>
                <c:ext xmlns:c15="http://schemas.microsoft.com/office/drawing/2012/chart" uri="{CE6537A1-D6FC-4f65-9D91-7224C49458BB}"/>
                <c:ext xmlns:c16="http://schemas.microsoft.com/office/drawing/2014/chart" uri="{C3380CC4-5D6E-409C-BE32-E72D297353CC}">
                  <c16:uniqueId val="{00000001-C2E6-8D44-8D6C-2A9978A269D2}"/>
                </c:ext>
              </c:extLst>
            </c:dLbl>
            <c:dLbl>
              <c:idx val="3"/>
              <c:delete val="1"/>
              <c:extLst>
                <c:ext xmlns:c15="http://schemas.microsoft.com/office/drawing/2012/chart" uri="{CE6537A1-D6FC-4f65-9D91-7224C49458BB}"/>
                <c:ext xmlns:c16="http://schemas.microsoft.com/office/drawing/2014/chart" uri="{C3380CC4-5D6E-409C-BE32-E72D297353CC}">
                  <c16:uniqueId val="{00000002-C2E6-8D44-8D6C-2A9978A269D2}"/>
                </c:ext>
              </c:extLst>
            </c:dLbl>
            <c:dLbl>
              <c:idx val="4"/>
              <c:delete val="1"/>
              <c:extLst>
                <c:ext xmlns:c15="http://schemas.microsoft.com/office/drawing/2012/chart" uri="{CE6537A1-D6FC-4f65-9D91-7224C49458BB}"/>
                <c:ext xmlns:c16="http://schemas.microsoft.com/office/drawing/2014/chart" uri="{C3380CC4-5D6E-409C-BE32-E72D297353CC}">
                  <c16:uniqueId val="{00000003-C2E6-8D44-8D6C-2A9978A269D2}"/>
                </c:ext>
              </c:extLst>
            </c:dLbl>
            <c:dLbl>
              <c:idx val="5"/>
              <c:tx>
                <c:rich>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E61EF3A3-9E4B-485A-8C9A-A131CACCFF8D}" type="SERIESNAME">
                      <a:rPr lang="en-US" sz="1400" b="1"/>
                      <a:pPr>
                        <a:defRPr sz="1400">
                          <a:solidFill>
                            <a:schemeClr val="accent1"/>
                          </a:solidFill>
                        </a:defRPr>
                      </a:pPr>
                      <a:t>[SERIES NAME]</a:t>
                    </a:fld>
                    <a:r>
                      <a:rPr lang="en-US" sz="1400" b="1" baseline="0"/>
                      <a:t>:</a:t>
                    </a:r>
                    <a:r>
                      <a:rPr lang="en-US" sz="1400" baseline="0"/>
                      <a:t> </a:t>
                    </a:r>
                    <a:fld id="{B2259C4C-719F-47FE-BCBE-150CADB40345}" type="VALUE">
                      <a:rPr lang="en-US" sz="1400" baseline="0"/>
                      <a:pPr>
                        <a:defRPr sz="1400">
                          <a:solidFill>
                            <a:schemeClr val="accent1"/>
                          </a:solidFill>
                        </a:defRPr>
                      </a:pPr>
                      <a:t>[VALUE]</a:t>
                    </a:fld>
                    <a:endParaRPr lang="en-US" sz="1400" baseline="0"/>
                  </a:p>
                </c:rich>
              </c:tx>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C2E6-8D44-8D6C-2A9978A269D2}"/>
                </c:ext>
              </c:extLst>
            </c:dLbl>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'6'!$A$2:$A$8</c:f>
              <c:strCache>
                <c:ptCount val="6"/>
                <c:pt idx="0">
                  <c:v>Ages 18–39</c:v>
                </c:pt>
                <c:pt idx="1">
                  <c:v>Ages 40–49</c:v>
                </c:pt>
                <c:pt idx="2">
                  <c:v>Ages 50–59</c:v>
                </c:pt>
                <c:pt idx="3">
                  <c:v>Ages 60–69</c:v>
                </c:pt>
                <c:pt idx="4">
                  <c:v>Ages 70–79</c:v>
                </c:pt>
                <c:pt idx="5">
                  <c:v>Ages 80+</c:v>
                </c:pt>
              </c:strCache>
            </c:strRef>
          </c:cat>
          <c:val>
            <c:numRef>
              <c:f>'6'!$B$2:$B$8</c:f>
              <c:numCache>
                <c:formatCode>0%</c:formatCode>
                <c:ptCount val="7"/>
                <c:pt idx="0">
                  <c:v>0.6</c:v>
                </c:pt>
                <c:pt idx="1">
                  <c:v>0.54</c:v>
                </c:pt>
                <c:pt idx="2">
                  <c:v>0.51</c:v>
                </c:pt>
                <c:pt idx="3">
                  <c:v>0.52</c:v>
                </c:pt>
                <c:pt idx="4">
                  <c:v>0.45</c:v>
                </c:pt>
                <c:pt idx="5">
                  <c:v>0.48</c:v>
                </c:pt>
              </c:numCache>
            </c:numRef>
          </c:val>
          <c:smooth val="0"/>
          <c:extLst>
            <c:ext xmlns:c16="http://schemas.microsoft.com/office/drawing/2014/chart" uri="{C3380CC4-5D6E-409C-BE32-E72D297353CC}">
              <c16:uniqueId val="{00000005-C2E6-8D44-8D6C-2A9978A269D2}"/>
            </c:ext>
          </c:extLst>
        </c:ser>
        <c:ser>
          <c:idx val="1"/>
          <c:order val="1"/>
          <c:tx>
            <c:strRef>
              <c:f>'6'!$C$1</c:f>
              <c:strCache>
                <c:ptCount val="1"/>
                <c:pt idx="0">
                  <c:v>Relationships</c:v>
                </c:pt>
              </c:strCache>
            </c:strRef>
          </c:tx>
          <c:spPr>
            <a:ln w="19050" cap="rnd">
              <a:solidFill>
                <a:schemeClr val="accent6"/>
              </a:solidFill>
              <a:round/>
            </a:ln>
            <a:effectLst/>
          </c:spPr>
          <c:marker>
            <c:symbol val="square"/>
            <c:size val="5"/>
            <c:spPr>
              <a:solidFill>
                <a:schemeClr val="accent6"/>
              </a:solidFill>
              <a:ln w="19050">
                <a:solidFill>
                  <a:schemeClr val="accent6"/>
                </a:solidFill>
              </a:ln>
              <a:effectLst/>
            </c:spPr>
          </c:marker>
          <c:dLbls>
            <c:dLbl>
              <c:idx val="0"/>
              <c:layout>
                <c:manualLayout>
                  <c:x val="-4.7556112038582836E-2"/>
                  <c:y val="5.2032520325203314E-2"/>
                </c:manualLayout>
              </c:layout>
              <c:dLblPos val="r"/>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C2E6-8D44-8D6C-2A9978A269D2}"/>
                </c:ext>
              </c:extLst>
            </c:dLbl>
            <c:dLbl>
              <c:idx val="1"/>
              <c:delete val="1"/>
              <c:extLst>
                <c:ext xmlns:c15="http://schemas.microsoft.com/office/drawing/2012/chart" uri="{CE6537A1-D6FC-4f65-9D91-7224C49458BB}"/>
                <c:ext xmlns:c16="http://schemas.microsoft.com/office/drawing/2014/chart" uri="{C3380CC4-5D6E-409C-BE32-E72D297353CC}">
                  <c16:uniqueId val="{00000007-C2E6-8D44-8D6C-2A9978A269D2}"/>
                </c:ext>
              </c:extLst>
            </c:dLbl>
            <c:dLbl>
              <c:idx val="2"/>
              <c:delete val="1"/>
              <c:extLst>
                <c:ext xmlns:c15="http://schemas.microsoft.com/office/drawing/2012/chart" uri="{CE6537A1-D6FC-4f65-9D91-7224C49458BB}"/>
                <c:ext xmlns:c16="http://schemas.microsoft.com/office/drawing/2014/chart" uri="{C3380CC4-5D6E-409C-BE32-E72D297353CC}">
                  <c16:uniqueId val="{00000008-C2E6-8D44-8D6C-2A9978A269D2}"/>
                </c:ext>
              </c:extLst>
            </c:dLbl>
            <c:dLbl>
              <c:idx val="3"/>
              <c:delete val="1"/>
              <c:extLst>
                <c:ext xmlns:c15="http://schemas.microsoft.com/office/drawing/2012/chart" uri="{CE6537A1-D6FC-4f65-9D91-7224C49458BB}"/>
                <c:ext xmlns:c16="http://schemas.microsoft.com/office/drawing/2014/chart" uri="{C3380CC4-5D6E-409C-BE32-E72D297353CC}">
                  <c16:uniqueId val="{00000009-C2E6-8D44-8D6C-2A9978A269D2}"/>
                </c:ext>
              </c:extLst>
            </c:dLbl>
            <c:dLbl>
              <c:idx val="4"/>
              <c:delete val="1"/>
              <c:extLst>
                <c:ext xmlns:c15="http://schemas.microsoft.com/office/drawing/2012/chart" uri="{CE6537A1-D6FC-4f65-9D91-7224C49458BB}"/>
                <c:ext xmlns:c16="http://schemas.microsoft.com/office/drawing/2014/chart" uri="{C3380CC4-5D6E-409C-BE32-E72D297353CC}">
                  <c16:uniqueId val="{0000000A-C2E6-8D44-8D6C-2A9978A269D2}"/>
                </c:ext>
              </c:extLst>
            </c:dLbl>
            <c:dLbl>
              <c:idx val="5"/>
              <c:tx>
                <c:rich>
                  <a:bodyPr/>
                  <a:lstStyle/>
                  <a:p>
                    <a:fld id="{86FB6CF7-9400-4CB5-8674-0ADEEDC9DF63}" type="SERIESNAME">
                      <a:rPr lang="en-US" b="1"/>
                      <a:pPr/>
                      <a:t>[SERIES NAME]</a:t>
                    </a:fld>
                    <a:r>
                      <a:rPr lang="en-US" b="1" baseline="0"/>
                      <a:t>:</a:t>
                    </a:r>
                    <a:r>
                      <a:rPr lang="en-US" baseline="0"/>
                      <a:t> </a:t>
                    </a:r>
                    <a:fld id="{01D2E2B1-AAE5-4D6C-929B-DFDFCC53C9D7}" type="VALUE">
                      <a:rPr lang="en-US" baseline="0"/>
                      <a:pPr/>
                      <a:t>[VALUE]</a:t>
                    </a:fld>
                    <a:endParaRPr lang="en-US" baseline="0"/>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C2E6-8D44-8D6C-2A9978A269D2}"/>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'6'!$A$2:$A$8</c:f>
              <c:strCache>
                <c:ptCount val="6"/>
                <c:pt idx="0">
                  <c:v>Ages 18–39</c:v>
                </c:pt>
                <c:pt idx="1">
                  <c:v>Ages 40–49</c:v>
                </c:pt>
                <c:pt idx="2">
                  <c:v>Ages 50–59</c:v>
                </c:pt>
                <c:pt idx="3">
                  <c:v>Ages 60–69</c:v>
                </c:pt>
                <c:pt idx="4">
                  <c:v>Ages 70–79</c:v>
                </c:pt>
                <c:pt idx="5">
                  <c:v>Ages 80+</c:v>
                </c:pt>
              </c:strCache>
            </c:strRef>
          </c:cat>
          <c:val>
            <c:numRef>
              <c:f>'6'!$C$2:$C$8</c:f>
              <c:numCache>
                <c:formatCode>0%</c:formatCode>
                <c:ptCount val="7"/>
                <c:pt idx="0">
                  <c:v>0.51</c:v>
                </c:pt>
                <c:pt idx="1">
                  <c:v>0.48</c:v>
                </c:pt>
                <c:pt idx="2">
                  <c:v>0.5</c:v>
                </c:pt>
                <c:pt idx="3">
                  <c:v>0.48</c:v>
                </c:pt>
                <c:pt idx="4">
                  <c:v>0.49</c:v>
                </c:pt>
                <c:pt idx="5">
                  <c:v>0.56999999999999995</c:v>
                </c:pt>
              </c:numCache>
            </c:numRef>
          </c:val>
          <c:smooth val="0"/>
          <c:extLst>
            <c:ext xmlns:c16="http://schemas.microsoft.com/office/drawing/2014/chart" uri="{C3380CC4-5D6E-409C-BE32-E72D297353CC}">
              <c16:uniqueId val="{0000000C-C2E6-8D44-8D6C-2A9978A269D2}"/>
            </c:ext>
          </c:extLst>
        </c:ser>
        <c:ser>
          <c:idx val="2"/>
          <c:order val="2"/>
          <c:tx>
            <c:strRef>
              <c:f>'6'!$D$1</c:f>
              <c:strCache>
                <c:ptCount val="1"/>
                <c:pt idx="0">
                  <c:v>Physical health</c:v>
                </c:pt>
              </c:strCache>
            </c:strRef>
          </c:tx>
          <c:spPr>
            <a:ln w="19050" cap="rnd">
              <a:solidFill>
                <a:schemeClr val="accent2"/>
              </a:solidFill>
              <a:round/>
            </a:ln>
            <a:effectLst/>
          </c:spPr>
          <c:marker>
            <c:symbol val="diamond"/>
            <c:size val="5"/>
            <c:spPr>
              <a:solidFill>
                <a:schemeClr val="accent2"/>
              </a:solidFill>
              <a:ln w="19050">
                <a:solidFill>
                  <a:schemeClr val="accent2"/>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2E6-8D44-8D6C-2A9978A269D2}"/>
                </c:ext>
              </c:extLst>
            </c:dLbl>
            <c:dLbl>
              <c:idx val="5"/>
              <c:layout>
                <c:manualLayout>
                  <c:x val="-1.7003451630076786E-16"/>
                  <c:y val="-2.6016260162601626E-2"/>
                </c:manualLayout>
              </c:layout>
              <c:tx>
                <c:rich>
                  <a:bodyPr/>
                  <a:lstStyle/>
                  <a:p>
                    <a:fld id="{027DE272-4073-4281-8CFD-D9F582EAA5F3}" type="SERIESNAME">
                      <a:rPr lang="en-US" b="1"/>
                      <a:pPr/>
                      <a:t>[SERIES NAME]</a:t>
                    </a:fld>
                    <a:r>
                      <a:rPr lang="en-US" b="1" baseline="0"/>
                      <a:t>:</a:t>
                    </a:r>
                    <a:r>
                      <a:rPr lang="en-US" baseline="0"/>
                      <a:t> </a:t>
                    </a:r>
                    <a:fld id="{238F3256-9EB8-4537-B983-42486FFB875B}" type="VALUE">
                      <a:rPr lang="en-US" baseline="0"/>
                      <a:pPr/>
                      <a:t>[VALUE]</a:t>
                    </a:fld>
                    <a:endParaRPr lang="en-US" baseline="0"/>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E-C2E6-8D44-8D6C-2A9978A269D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'6'!$A$2:$A$8</c:f>
              <c:strCache>
                <c:ptCount val="6"/>
                <c:pt idx="0">
                  <c:v>Ages 18–39</c:v>
                </c:pt>
                <c:pt idx="1">
                  <c:v>Ages 40–49</c:v>
                </c:pt>
                <c:pt idx="2">
                  <c:v>Ages 50–59</c:v>
                </c:pt>
                <c:pt idx="3">
                  <c:v>Ages 60–69</c:v>
                </c:pt>
                <c:pt idx="4">
                  <c:v>Ages 70–79</c:v>
                </c:pt>
                <c:pt idx="5">
                  <c:v>Ages 80+</c:v>
                </c:pt>
              </c:strCache>
            </c:strRef>
          </c:cat>
          <c:val>
            <c:numRef>
              <c:f>'6'!$D$2:$D$8</c:f>
              <c:numCache>
                <c:formatCode>0%</c:formatCode>
                <c:ptCount val="7"/>
                <c:pt idx="0">
                  <c:v>0.54</c:v>
                </c:pt>
                <c:pt idx="1">
                  <c:v>0.43</c:v>
                </c:pt>
                <c:pt idx="2">
                  <c:v>0.45</c:v>
                </c:pt>
                <c:pt idx="3">
                  <c:v>0.49</c:v>
                </c:pt>
                <c:pt idx="4">
                  <c:v>0.4</c:v>
                </c:pt>
                <c:pt idx="5">
                  <c:v>0.42</c:v>
                </c:pt>
              </c:numCache>
            </c:numRef>
          </c:val>
          <c:smooth val="0"/>
          <c:extLst>
            <c:ext xmlns:c16="http://schemas.microsoft.com/office/drawing/2014/chart" uri="{C3380CC4-5D6E-409C-BE32-E72D297353CC}">
              <c16:uniqueId val="{0000000F-C2E6-8D44-8D6C-2A9978A269D2}"/>
            </c:ext>
          </c:extLst>
        </c:ser>
        <c:ser>
          <c:idx val="3"/>
          <c:order val="3"/>
          <c:tx>
            <c:strRef>
              <c:f>'6'!$E$1</c:f>
              <c:strCache>
                <c:ptCount val="1"/>
                <c:pt idx="0">
                  <c:v>Purpose</c:v>
                </c:pt>
              </c:strCache>
            </c:strRef>
          </c:tx>
          <c:spPr>
            <a:ln w="19050" cap="rnd">
              <a:solidFill>
                <a:schemeClr val="accent4"/>
              </a:solidFill>
              <a:round/>
            </a:ln>
            <a:effectLst/>
          </c:spPr>
          <c:marker>
            <c:symbol val="triangle"/>
            <c:size val="5"/>
            <c:spPr>
              <a:solidFill>
                <a:schemeClr val="accent4"/>
              </a:solidFill>
              <a:ln w="19050">
                <a:solidFill>
                  <a:schemeClr val="accent4"/>
                </a:solidFill>
              </a:ln>
              <a:effectLst/>
            </c:spPr>
          </c:marker>
          <c:dLbls>
            <c:dLbl>
              <c:idx val="0"/>
              <c:layout>
                <c:manualLayout>
                  <c:x val="-4.7556112038582836E-2"/>
                  <c:y val="3.25203252032519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2E6-8D44-8D6C-2A9978A269D2}"/>
                </c:ext>
              </c:extLst>
            </c:dLbl>
            <c:dLbl>
              <c:idx val="5"/>
              <c:tx>
                <c:rich>
                  <a:bodyPr/>
                  <a:lstStyle/>
                  <a:p>
                    <a:fld id="{85A9DA71-5A12-4953-92D3-C58F95A9E8A7}" type="SERIESNAME">
                      <a:rPr lang="en-US" b="1"/>
                      <a:pPr/>
                      <a:t>[SERIES NAME]</a:t>
                    </a:fld>
                    <a:r>
                      <a:rPr lang="en-US" b="1" baseline="0"/>
                      <a:t>:</a:t>
                    </a:r>
                    <a:r>
                      <a:rPr lang="en-US" baseline="0"/>
                      <a:t> </a:t>
                    </a:r>
                    <a:fld id="{EC8C315B-5EFB-4B8D-91DE-149537FBAD6C}" type="VALUE">
                      <a:rPr lang="en-US" baseline="0"/>
                      <a:pPr/>
                      <a:t>[VALUE]</a:t>
                    </a:fld>
                    <a:endParaRPr lang="en-US" baseline="0"/>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1-C2E6-8D44-8D6C-2A9978A269D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'6'!$A$2:$A$8</c:f>
              <c:strCache>
                <c:ptCount val="6"/>
                <c:pt idx="0">
                  <c:v>Ages 18–39</c:v>
                </c:pt>
                <c:pt idx="1">
                  <c:v>Ages 40–49</c:v>
                </c:pt>
                <c:pt idx="2">
                  <c:v>Ages 50–59</c:v>
                </c:pt>
                <c:pt idx="3">
                  <c:v>Ages 60–69</c:v>
                </c:pt>
                <c:pt idx="4">
                  <c:v>Ages 70–79</c:v>
                </c:pt>
                <c:pt idx="5">
                  <c:v>Ages 80+</c:v>
                </c:pt>
              </c:strCache>
            </c:strRef>
          </c:cat>
          <c:val>
            <c:numRef>
              <c:f>'6'!$E$2:$E$8</c:f>
              <c:numCache>
                <c:formatCode>0%</c:formatCode>
                <c:ptCount val="7"/>
                <c:pt idx="0">
                  <c:v>0.53</c:v>
                </c:pt>
                <c:pt idx="1">
                  <c:v>0.46</c:v>
                </c:pt>
                <c:pt idx="2">
                  <c:v>0.44</c:v>
                </c:pt>
                <c:pt idx="3">
                  <c:v>0.42</c:v>
                </c:pt>
                <c:pt idx="4">
                  <c:v>0.41</c:v>
                </c:pt>
                <c:pt idx="5">
                  <c:v>0.4</c:v>
                </c:pt>
              </c:numCache>
            </c:numRef>
          </c:val>
          <c:smooth val="0"/>
          <c:extLst>
            <c:ext xmlns:c16="http://schemas.microsoft.com/office/drawing/2014/chart" uri="{C3380CC4-5D6E-409C-BE32-E72D297353CC}">
              <c16:uniqueId val="{00000012-C2E6-8D44-8D6C-2A9978A269D2}"/>
            </c:ext>
          </c:extLst>
        </c:ser>
        <c:ser>
          <c:idx val="4"/>
          <c:order val="4"/>
          <c:tx>
            <c:strRef>
              <c:f>'6'!$F$1</c:f>
              <c:strCache>
                <c:ptCount val="1"/>
                <c:pt idx="0">
                  <c:v>Enough money</c:v>
                </c:pt>
              </c:strCache>
            </c:strRef>
          </c:tx>
          <c:spPr>
            <a:ln w="19050" cap="rnd">
              <a:solidFill>
                <a:schemeClr val="accent5"/>
              </a:solidFill>
              <a:round/>
            </a:ln>
            <a:effectLst/>
          </c:spPr>
          <c:marker>
            <c:symbol val="star"/>
            <c:size val="8"/>
            <c:spPr>
              <a:noFill/>
              <a:ln w="19050">
                <a:solidFill>
                  <a:schemeClr val="accent5"/>
                </a:solidFill>
              </a:ln>
              <a:effectLst/>
            </c:spPr>
          </c:marker>
          <c:dLbls>
            <c:dLbl>
              <c:idx val="0"/>
              <c:layout>
                <c:manualLayout>
                  <c:x val="-5.1034130959005754E-2"/>
                  <c:y val="-2.60162601626016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2E6-8D44-8D6C-2A9978A269D2}"/>
                </c:ext>
              </c:extLst>
            </c:dLbl>
            <c:dLbl>
              <c:idx val="5"/>
              <c:layout>
                <c:manualLayout>
                  <c:x val="0"/>
                  <c:y val="2.9268292682926831E-2"/>
                </c:manualLayout>
              </c:layout>
              <c:tx>
                <c:rich>
                  <a:bodyPr/>
                  <a:lstStyle/>
                  <a:p>
                    <a:fld id="{733DDF12-CA20-4B1B-8583-AFA74AA559BE}" type="SERIESNAME">
                      <a:rPr lang="en-US" b="1"/>
                      <a:pPr/>
                      <a:t>[SERIES NAME]</a:t>
                    </a:fld>
                    <a:r>
                      <a:rPr lang="en-US" b="1" baseline="0"/>
                      <a:t>:</a:t>
                    </a:r>
                    <a:r>
                      <a:rPr lang="en-US" baseline="0"/>
                      <a:t> </a:t>
                    </a:r>
                    <a:fld id="{9BAE52FA-8DF0-4006-B98B-D1914A86EA4B}" type="VALUE">
                      <a:rPr lang="en-US" baseline="0"/>
                      <a:pPr/>
                      <a:t>[VALUE]</a:t>
                    </a:fld>
                    <a:endParaRPr lang="en-US" baseline="0"/>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4-C2E6-8D44-8D6C-2A9978A269D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'6'!$A$2:$A$8</c:f>
              <c:strCache>
                <c:ptCount val="6"/>
                <c:pt idx="0">
                  <c:v>Ages 18–39</c:v>
                </c:pt>
                <c:pt idx="1">
                  <c:v>Ages 40–49</c:v>
                </c:pt>
                <c:pt idx="2">
                  <c:v>Ages 50–59</c:v>
                </c:pt>
                <c:pt idx="3">
                  <c:v>Ages 60–69</c:v>
                </c:pt>
                <c:pt idx="4">
                  <c:v>Ages 70–79</c:v>
                </c:pt>
                <c:pt idx="5">
                  <c:v>Ages 80+</c:v>
                </c:pt>
              </c:strCache>
            </c:strRef>
          </c:cat>
          <c:val>
            <c:numRef>
              <c:f>'6'!$F$2:$F$8</c:f>
              <c:numCache>
                <c:formatCode>0%</c:formatCode>
                <c:ptCount val="7"/>
                <c:pt idx="0">
                  <c:v>0.55000000000000004</c:v>
                </c:pt>
                <c:pt idx="1">
                  <c:v>0.44</c:v>
                </c:pt>
                <c:pt idx="2">
                  <c:v>0.45</c:v>
                </c:pt>
                <c:pt idx="3">
                  <c:v>0.41</c:v>
                </c:pt>
                <c:pt idx="4">
                  <c:v>0.37</c:v>
                </c:pt>
                <c:pt idx="5">
                  <c:v>0.38</c:v>
                </c:pt>
              </c:numCache>
            </c:numRef>
          </c:val>
          <c:smooth val="0"/>
          <c:extLst>
            <c:ext xmlns:c16="http://schemas.microsoft.com/office/drawing/2014/chart" uri="{C3380CC4-5D6E-409C-BE32-E72D297353CC}">
              <c16:uniqueId val="{00000015-C2E6-8D44-8D6C-2A9978A269D2}"/>
            </c:ext>
          </c:extLst>
        </c:ser>
        <c:dLbls>
          <c:showLegendKey val="0"/>
          <c:showVal val="0"/>
          <c:showCatName val="0"/>
          <c:showSerName val="0"/>
          <c:showPercent val="0"/>
          <c:showBubbleSize val="0"/>
        </c:dLbls>
        <c:marker val="1"/>
        <c:smooth val="0"/>
        <c:axId val="1570215631"/>
        <c:axId val="1527351775"/>
      </c:lineChart>
      <c:catAx>
        <c:axId val="1570215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7351775"/>
        <c:crosses val="autoZero"/>
        <c:auto val="1"/>
        <c:lblAlgn val="ctr"/>
        <c:lblOffset val="100"/>
        <c:noMultiLvlLbl val="0"/>
      </c:catAx>
      <c:valAx>
        <c:axId val="1527351775"/>
        <c:scaling>
          <c:orientation val="minMax"/>
          <c:min val="0.30000000000000004"/>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70215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0" i="0" baseline="0" dirty="0">
                <a:effectLst/>
              </a:rPr>
              <a:t>Rating of financial health among adults age 50+</a:t>
            </a:r>
            <a:endParaRPr lang="en-US" sz="1600" i="0" dirty="0">
              <a:effectLst/>
            </a:endParaRPr>
          </a:p>
        </c:rich>
      </c:tx>
      <c:layout>
        <c:manualLayout>
          <c:xMode val="edge"/>
          <c:yMode val="edge"/>
          <c:x val="1.173447069116366E-3"/>
          <c:y val="0"/>
        </c:manualLayout>
      </c:layout>
      <c:overlay val="0"/>
      <c:spPr>
        <a:noFill/>
        <a:ln>
          <a:noFill/>
        </a:ln>
        <a:effectLst/>
      </c:spPr>
      <c:txPr>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'26'!$B$1</c:f>
              <c:strCache>
                <c:ptCount val="1"/>
                <c:pt idx="0">
                  <c:v>Total</c:v>
                </c:pt>
              </c:strCache>
            </c:strRef>
          </c:tx>
          <c:spPr>
            <a:solidFill>
              <a:schemeClr val="accent1"/>
            </a:solidFill>
            <a:ln>
              <a:noFill/>
            </a:ln>
            <a:effectLst/>
          </c:spPr>
          <c:invertIfNegative val="0"/>
          <c:dPt>
            <c:idx val="1"/>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1-F9BC-2743-A79A-F5381C841030}"/>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F9BC-2743-A79A-F5381C841030}"/>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F9BC-2743-A79A-F5381C841030}"/>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lumMod val="60000"/>
                          <a:lumOff val="40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9BC-2743-A79A-F5381C841030}"/>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9BC-2743-A79A-F5381C84103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'26'!$A$2:$A$4</c:f>
              <c:strCache>
                <c:ptCount val="3"/>
                <c:pt idx="0">
                  <c:v>Excellent or very good</c:v>
                </c:pt>
                <c:pt idx="1">
                  <c:v>Good</c:v>
                </c:pt>
                <c:pt idx="2">
                  <c:v>Fair or poor</c:v>
                </c:pt>
              </c:strCache>
            </c:strRef>
          </c:cat>
          <c:val>
            <c:numRef>
              <c:f>'26'!$B$2:$B$4</c:f>
              <c:numCache>
                <c:formatCode>0%</c:formatCode>
                <c:ptCount val="3"/>
                <c:pt idx="0">
                  <c:v>0.34</c:v>
                </c:pt>
                <c:pt idx="1">
                  <c:v>0.28000000000000003</c:v>
                </c:pt>
                <c:pt idx="2">
                  <c:v>0.38</c:v>
                </c:pt>
              </c:numCache>
            </c:numRef>
          </c:val>
          <c:extLst>
            <c:ext xmlns:c16="http://schemas.microsoft.com/office/drawing/2014/chart" uri="{C3380CC4-5D6E-409C-BE32-E72D297353CC}">
              <c16:uniqueId val="{00000005-F9BC-2743-A79A-F5381C841030}"/>
            </c:ext>
          </c:extLst>
        </c:ser>
        <c:dLbls>
          <c:showLegendKey val="0"/>
          <c:showVal val="0"/>
          <c:showCatName val="0"/>
          <c:showSerName val="0"/>
          <c:showPercent val="0"/>
          <c:showBubbleSize val="0"/>
        </c:dLbls>
        <c:gapWidth val="50"/>
        <c:axId val="1718348927"/>
        <c:axId val="1721452095"/>
      </c:barChart>
      <c:catAx>
        <c:axId val="171834892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1452095"/>
        <c:crosses val="autoZero"/>
        <c:auto val="1"/>
        <c:lblAlgn val="ctr"/>
        <c:lblOffset val="100"/>
        <c:noMultiLvlLbl val="0"/>
      </c:catAx>
      <c:valAx>
        <c:axId val="1721452095"/>
        <c:scaling>
          <c:orientation val="minMax"/>
          <c:max val="0.5"/>
          <c:min val="0"/>
        </c:scaling>
        <c:delete val="1"/>
        <c:axPos val="t"/>
        <c:numFmt formatCode="0%" sourceLinked="1"/>
        <c:majorTickMark val="none"/>
        <c:minorTickMark val="none"/>
        <c:tickLblPos val="nextTo"/>
        <c:crossAx val="1718348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i="0">
                <a:solidFill>
                  <a:schemeClr val="tx1">
                    <a:lumMod val="65000"/>
                    <a:lumOff val="35000"/>
                  </a:schemeClr>
                </a:solidFill>
                <a:effectLst/>
              </a:rPr>
              <a:t>Percent very or somewhat worried about the following</a:t>
            </a:r>
          </a:p>
          <a:p>
            <a:pPr algn="l">
              <a:defRPr sz="1800"/>
            </a:pPr>
            <a:r>
              <a:rPr lang="en-US" sz="1800" i="1">
                <a:solidFill>
                  <a:schemeClr val="tx1">
                    <a:lumMod val="65000"/>
                    <a:lumOff val="35000"/>
                  </a:schemeClr>
                </a:solidFill>
                <a:effectLst/>
              </a:rPr>
              <a:t>By age range</a:t>
            </a:r>
          </a:p>
        </c:rich>
      </c:tx>
      <c:layout>
        <c:manualLayout>
          <c:xMode val="edge"/>
          <c:yMode val="edge"/>
          <c:x val="3.2548665791774941E-4"/>
          <c:y val="0"/>
        </c:manualLayout>
      </c:layout>
      <c:overlay val="0"/>
      <c:spPr>
        <a:noFill/>
        <a:ln>
          <a:noFill/>
        </a:ln>
        <a:effectLst/>
      </c:spPr>
      <c:txPr>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percentStacked"/>
        <c:varyColors val="0"/>
        <c:ser>
          <c:idx val="0"/>
          <c:order val="0"/>
          <c:tx>
            <c:strRef>
              <c:f>'27'!$B$1</c:f>
              <c:strCache>
                <c:ptCount val="1"/>
                <c:pt idx="0">
                  <c:v>Ages 50–59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'27'!$A$2:$A$6</c:f>
              <c:strCache>
                <c:ptCount val="5"/>
                <c:pt idx="1">
                  <c:v>Prices rising faster than your income</c:v>
                </c:pt>
                <c:pt idx="2">
                  <c:v>Having enough money to be financially
secure throughout your retirement years</c:v>
                </c:pt>
                <c:pt idx="3">
                  <c:v>Protecting yourself against financial fraud</c:v>
                </c:pt>
                <c:pt idx="4">
                  <c:v>Being able to manage your debt</c:v>
                </c:pt>
              </c:strCache>
            </c:strRef>
          </c:cat>
          <c:val>
            <c:numRef>
              <c:f>'27'!$B$2:$B$6</c:f>
              <c:numCache>
                <c:formatCode>0%</c:formatCode>
                <c:ptCount val="5"/>
                <c:pt idx="1">
                  <c:v>0.79</c:v>
                </c:pt>
                <c:pt idx="2">
                  <c:v>0.74</c:v>
                </c:pt>
                <c:pt idx="3">
                  <c:v>0.56999999999999995</c:v>
                </c:pt>
                <c:pt idx="4">
                  <c:v>0.48</c:v>
                </c:pt>
              </c:numCache>
            </c:numRef>
          </c:val>
          <c:extLst>
            <c:ext xmlns:c16="http://schemas.microsoft.com/office/drawing/2014/chart" uri="{C3380CC4-5D6E-409C-BE32-E72D297353CC}">
              <c16:uniqueId val="{00000000-6D76-FD48-8412-D2A892C5D26F}"/>
            </c:ext>
          </c:extLst>
        </c:ser>
        <c:ser>
          <c:idx val="1"/>
          <c:order val="1"/>
          <c:tx>
            <c:strRef>
              <c:f>'27'!$C$1</c:f>
              <c:strCache>
                <c:ptCount val="1"/>
                <c:pt idx="0">
                  <c:v>Buffer</c:v>
                </c:pt>
              </c:strCache>
            </c:strRef>
          </c:tx>
          <c:spPr>
            <a:solidFill>
              <a:schemeClr val="bg1">
                <a:lumMod val="95000"/>
              </a:schemeClr>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2-6D76-FD48-8412-D2A892C5D26F}"/>
              </c:ext>
            </c:extLst>
          </c:dPt>
          <c:dLbls>
            <c:dLbl>
              <c:idx val="0"/>
              <c:tx>
                <c:strRef>
                  <c:f>'27'!$B$1</c:f>
                  <c:strCache>
                    <c:ptCount val="1"/>
                    <c:pt idx="0">
                      <c:v>Ages 50–59</c:v>
                    </c:pt>
                  </c:strCache>
                </c:strRef>
              </c:tx>
              <c:dLblPos val="inBase"/>
              <c:showLegendKey val="0"/>
              <c:showVal val="1"/>
              <c:showCatName val="0"/>
              <c:showSerName val="0"/>
              <c:showPercent val="0"/>
              <c:showBubbleSize val="0"/>
              <c:extLst>
                <c:ext xmlns:c15="http://schemas.microsoft.com/office/drawing/2012/chart" uri="{CE6537A1-D6FC-4f65-9D91-7224C49458BB}">
                  <c15:dlblFieldTable>
                    <c15:dlblFTEntry>
                      <c15:txfldGUID>{3B2198B4-1C1C-437A-86F0-38488704A50A}</c15:txfldGUID>
                      <c15:f>'27'!$B$1</c15:f>
                      <c15:dlblFieldTableCache>
                        <c:ptCount val="1"/>
                        <c:pt idx="0">
                          <c:v>Ages 50–59</c:v>
                        </c:pt>
                      </c15:dlblFieldTableCache>
                    </c15:dlblFTEntry>
                  </c15:dlblFieldTable>
                  <c15:showDataLabelsRange val="0"/>
                </c:ext>
                <c:ext xmlns:c16="http://schemas.microsoft.com/office/drawing/2014/chart" uri="{C3380CC4-5D6E-409C-BE32-E72D297353CC}">
                  <c16:uniqueId val="{00000002-6D76-FD48-8412-D2A892C5D26F}"/>
                </c:ext>
              </c:extLst>
            </c:dLbl>
            <c:dLbl>
              <c:idx val="1"/>
              <c:delete val="1"/>
              <c:extLst>
                <c:ext xmlns:c15="http://schemas.microsoft.com/office/drawing/2012/chart" uri="{CE6537A1-D6FC-4f65-9D91-7224C49458BB}"/>
                <c:ext xmlns:c16="http://schemas.microsoft.com/office/drawing/2014/chart" uri="{C3380CC4-5D6E-409C-BE32-E72D297353CC}">
                  <c16:uniqueId val="{00000003-6D76-FD48-8412-D2A892C5D26F}"/>
                </c:ext>
              </c:extLst>
            </c:dLbl>
            <c:dLbl>
              <c:idx val="2"/>
              <c:delete val="1"/>
              <c:extLst>
                <c:ext xmlns:c15="http://schemas.microsoft.com/office/drawing/2012/chart" uri="{CE6537A1-D6FC-4f65-9D91-7224C49458BB}"/>
                <c:ext xmlns:c16="http://schemas.microsoft.com/office/drawing/2014/chart" uri="{C3380CC4-5D6E-409C-BE32-E72D297353CC}">
                  <c16:uniqueId val="{00000004-6D76-FD48-8412-D2A892C5D26F}"/>
                </c:ext>
              </c:extLst>
            </c:dLbl>
            <c:dLbl>
              <c:idx val="3"/>
              <c:delete val="1"/>
              <c:extLst>
                <c:ext xmlns:c15="http://schemas.microsoft.com/office/drawing/2012/chart" uri="{CE6537A1-D6FC-4f65-9D91-7224C49458BB}"/>
                <c:ext xmlns:c16="http://schemas.microsoft.com/office/drawing/2014/chart" uri="{C3380CC4-5D6E-409C-BE32-E72D297353CC}">
                  <c16:uniqueId val="{00000005-6D76-FD48-8412-D2A892C5D26F}"/>
                </c:ext>
              </c:extLst>
            </c:dLbl>
            <c:dLbl>
              <c:idx val="4"/>
              <c:delete val="1"/>
              <c:extLst>
                <c:ext xmlns:c15="http://schemas.microsoft.com/office/drawing/2012/chart" uri="{CE6537A1-D6FC-4f65-9D91-7224C49458BB}"/>
                <c:ext xmlns:c16="http://schemas.microsoft.com/office/drawing/2014/chart" uri="{C3380CC4-5D6E-409C-BE32-E72D297353CC}">
                  <c16:uniqueId val="{00000006-6D76-FD48-8412-D2A892C5D26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'27'!$A$2:$A$6</c:f>
              <c:strCache>
                <c:ptCount val="5"/>
                <c:pt idx="1">
                  <c:v>Prices rising faster than your income</c:v>
                </c:pt>
                <c:pt idx="2">
                  <c:v>Having enough money to be financially
secure throughout your retirement years</c:v>
                </c:pt>
                <c:pt idx="3">
                  <c:v>Protecting yourself against financial fraud</c:v>
                </c:pt>
                <c:pt idx="4">
                  <c:v>Being able to manage your debt</c:v>
                </c:pt>
              </c:strCache>
            </c:strRef>
          </c:cat>
          <c:val>
            <c:numRef>
              <c:f>'27'!$C$2:$C$6</c:f>
              <c:numCache>
                <c:formatCode>0%</c:formatCode>
                <c:ptCount val="5"/>
                <c:pt idx="0">
                  <c:v>1</c:v>
                </c:pt>
                <c:pt idx="1">
                  <c:v>0.20999999999999996</c:v>
                </c:pt>
                <c:pt idx="2">
                  <c:v>0.26</c:v>
                </c:pt>
                <c:pt idx="3">
                  <c:v>0.43000000000000005</c:v>
                </c:pt>
                <c:pt idx="4">
                  <c:v>0.52</c:v>
                </c:pt>
              </c:numCache>
            </c:numRef>
          </c:val>
          <c:extLst>
            <c:ext xmlns:c16="http://schemas.microsoft.com/office/drawing/2014/chart" uri="{C3380CC4-5D6E-409C-BE32-E72D297353CC}">
              <c16:uniqueId val="{00000007-6D76-FD48-8412-D2A892C5D26F}"/>
            </c:ext>
          </c:extLst>
        </c:ser>
        <c:ser>
          <c:idx val="2"/>
          <c:order val="2"/>
          <c:tx>
            <c:strRef>
              <c:f>'27'!$D$1</c:f>
              <c:strCache>
                <c:ptCount val="1"/>
                <c:pt idx="0">
                  <c:v>Spacer</c:v>
                </c:pt>
              </c:strCache>
            </c:strRef>
          </c:tx>
          <c:spPr>
            <a:noFill/>
            <a:ln>
              <a:noFill/>
            </a:ln>
            <a:effectLst/>
          </c:spPr>
          <c:invertIfNegative val="0"/>
          <c:cat>
            <c:strRef>
              <c:f>'27'!$A$2:$A$6</c:f>
              <c:strCache>
                <c:ptCount val="5"/>
                <c:pt idx="1">
                  <c:v>Prices rising faster than your income</c:v>
                </c:pt>
                <c:pt idx="2">
                  <c:v>Having enough money to be financially
secure throughout your retirement years</c:v>
                </c:pt>
                <c:pt idx="3">
                  <c:v>Protecting yourself against financial fraud</c:v>
                </c:pt>
                <c:pt idx="4">
                  <c:v>Being able to manage your debt</c:v>
                </c:pt>
              </c:strCache>
            </c:strRef>
          </c:cat>
          <c:val>
            <c:numRef>
              <c:f>'27'!$D$2:$D$6</c:f>
              <c:numCache>
                <c:formatCode>0%</c:formatCode>
                <c:ptCount val="5"/>
                <c:pt idx="0">
                  <c:v>0.25</c:v>
                </c:pt>
                <c:pt idx="1">
                  <c:v>0.25</c:v>
                </c:pt>
                <c:pt idx="2">
                  <c:v>0.25</c:v>
                </c:pt>
                <c:pt idx="3">
                  <c:v>0.25</c:v>
                </c:pt>
                <c:pt idx="4">
                  <c:v>0.25</c:v>
                </c:pt>
              </c:numCache>
            </c:numRef>
          </c:val>
          <c:extLst>
            <c:ext xmlns:c16="http://schemas.microsoft.com/office/drawing/2014/chart" uri="{C3380CC4-5D6E-409C-BE32-E72D297353CC}">
              <c16:uniqueId val="{00000008-6D76-FD48-8412-D2A892C5D26F}"/>
            </c:ext>
          </c:extLst>
        </c:ser>
        <c:ser>
          <c:idx val="3"/>
          <c:order val="3"/>
          <c:tx>
            <c:strRef>
              <c:f>'27'!$E$1</c:f>
              <c:strCache>
                <c:ptCount val="1"/>
                <c:pt idx="0">
                  <c:v>Ages 60–69</c:v>
                </c:pt>
              </c:strCache>
            </c:strRef>
          </c:tx>
          <c:spPr>
            <a:solidFill>
              <a:schemeClr val="accent1"/>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9-6D76-FD48-8412-D2A892C5D26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'27'!$A$2:$A$6</c:f>
              <c:strCache>
                <c:ptCount val="5"/>
                <c:pt idx="1">
                  <c:v>Prices rising faster than your income</c:v>
                </c:pt>
                <c:pt idx="2">
                  <c:v>Having enough money to be financially
secure throughout your retirement years</c:v>
                </c:pt>
                <c:pt idx="3">
                  <c:v>Protecting yourself against financial fraud</c:v>
                </c:pt>
                <c:pt idx="4">
                  <c:v>Being able to manage your debt</c:v>
                </c:pt>
              </c:strCache>
            </c:strRef>
          </c:cat>
          <c:val>
            <c:numRef>
              <c:f>'27'!$E$2:$E$6</c:f>
              <c:numCache>
                <c:formatCode>0%</c:formatCode>
                <c:ptCount val="5"/>
                <c:pt idx="1">
                  <c:v>0.73</c:v>
                </c:pt>
                <c:pt idx="2">
                  <c:v>0.61</c:v>
                </c:pt>
                <c:pt idx="3">
                  <c:v>0.59</c:v>
                </c:pt>
                <c:pt idx="4">
                  <c:v>0.37</c:v>
                </c:pt>
              </c:numCache>
            </c:numRef>
          </c:val>
          <c:extLst>
            <c:ext xmlns:c16="http://schemas.microsoft.com/office/drawing/2014/chart" uri="{C3380CC4-5D6E-409C-BE32-E72D297353CC}">
              <c16:uniqueId val="{0000000A-6D76-FD48-8412-D2A892C5D26F}"/>
            </c:ext>
          </c:extLst>
        </c:ser>
        <c:ser>
          <c:idx val="4"/>
          <c:order val="4"/>
          <c:tx>
            <c:strRef>
              <c:f>'27'!$F$1</c:f>
              <c:strCache>
                <c:ptCount val="1"/>
                <c:pt idx="0">
                  <c:v>Buffer</c:v>
                </c:pt>
              </c:strCache>
            </c:strRef>
          </c:tx>
          <c:spPr>
            <a:solidFill>
              <a:schemeClr val="bg1">
                <a:lumMod val="95000"/>
              </a:schemeClr>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C-6D76-FD48-8412-D2A892C5D26F}"/>
              </c:ext>
            </c:extLst>
          </c:dPt>
          <c:dLbls>
            <c:dLbl>
              <c:idx val="0"/>
              <c:tx>
                <c:strRef>
                  <c:f>'27'!$E$1</c:f>
                  <c:strCache>
                    <c:ptCount val="1"/>
                    <c:pt idx="0">
                      <c:v>Ages 60–69</c:v>
                    </c:pt>
                  </c:strCache>
                </c:strRef>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dlblFTEntry>
                      <c15:txfldGUID>{089F7FCC-9F75-467B-8686-6E2CECAA9488}</c15:txfldGUID>
                      <c15:f>'27'!$E$1</c15:f>
                      <c15:dlblFieldTableCache>
                        <c:ptCount val="1"/>
                        <c:pt idx="0">
                          <c:v>Ages 60–69</c:v>
                        </c:pt>
                      </c15:dlblFieldTableCache>
                    </c15:dlblFTEntry>
                  </c15:dlblFieldTable>
                  <c15:showDataLabelsRange val="1"/>
                </c:ext>
                <c:ext xmlns:c16="http://schemas.microsoft.com/office/drawing/2014/chart" uri="{C3380CC4-5D6E-409C-BE32-E72D297353CC}">
                  <c16:uniqueId val="{0000000C-6D76-FD48-8412-D2A892C5D26F}"/>
                </c:ext>
              </c:extLst>
            </c:dLbl>
            <c:dLbl>
              <c:idx val="1"/>
              <c:delete val="1"/>
              <c:extLst>
                <c:ext xmlns:c15="http://schemas.microsoft.com/office/drawing/2012/chart" uri="{CE6537A1-D6FC-4f65-9D91-7224C49458BB}"/>
                <c:ext xmlns:c16="http://schemas.microsoft.com/office/drawing/2014/chart" uri="{C3380CC4-5D6E-409C-BE32-E72D297353CC}">
                  <c16:uniqueId val="{0000000D-6D76-FD48-8412-D2A892C5D26F}"/>
                </c:ext>
              </c:extLst>
            </c:dLbl>
            <c:dLbl>
              <c:idx val="2"/>
              <c:delete val="1"/>
              <c:extLst>
                <c:ext xmlns:c15="http://schemas.microsoft.com/office/drawing/2012/chart" uri="{CE6537A1-D6FC-4f65-9D91-7224C49458BB}"/>
                <c:ext xmlns:c16="http://schemas.microsoft.com/office/drawing/2014/chart" uri="{C3380CC4-5D6E-409C-BE32-E72D297353CC}">
                  <c16:uniqueId val="{0000000E-6D76-FD48-8412-D2A892C5D26F}"/>
                </c:ext>
              </c:extLst>
            </c:dLbl>
            <c:dLbl>
              <c:idx val="3"/>
              <c:delete val="1"/>
              <c:extLst>
                <c:ext xmlns:c15="http://schemas.microsoft.com/office/drawing/2012/chart" uri="{CE6537A1-D6FC-4f65-9D91-7224C49458BB}"/>
                <c:ext xmlns:c16="http://schemas.microsoft.com/office/drawing/2014/chart" uri="{C3380CC4-5D6E-409C-BE32-E72D297353CC}">
                  <c16:uniqueId val="{0000000F-6D76-FD48-8412-D2A892C5D26F}"/>
                </c:ext>
              </c:extLst>
            </c:dLbl>
            <c:dLbl>
              <c:idx val="4"/>
              <c:tx>
                <c:rich>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D7BC3410-08A0-4B03-87AA-20AFDF304402}" type="CELLRANGE">
                      <a:rPr lang="en-US"/>
                      <a:pPr>
                        <a:defRPr sz="1400">
                          <a:solidFill>
                            <a:schemeClr val="accent1"/>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6D76-FD48-8412-D2A892C5D26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'27'!$A$2:$A$6</c:f>
              <c:strCache>
                <c:ptCount val="5"/>
                <c:pt idx="1">
                  <c:v>Prices rising faster than your income</c:v>
                </c:pt>
                <c:pt idx="2">
                  <c:v>Having enough money to be financially
secure throughout your retirement years</c:v>
                </c:pt>
                <c:pt idx="3">
                  <c:v>Protecting yourself against financial fraud</c:v>
                </c:pt>
                <c:pt idx="4">
                  <c:v>Being able to manage your debt</c:v>
                </c:pt>
              </c:strCache>
            </c:strRef>
          </c:cat>
          <c:val>
            <c:numRef>
              <c:f>'27'!$F$2:$F$6</c:f>
              <c:numCache>
                <c:formatCode>0%</c:formatCode>
                <c:ptCount val="5"/>
                <c:pt idx="0">
                  <c:v>1</c:v>
                </c:pt>
                <c:pt idx="1">
                  <c:v>0.27</c:v>
                </c:pt>
                <c:pt idx="2">
                  <c:v>0.39</c:v>
                </c:pt>
                <c:pt idx="3">
                  <c:v>0.41000000000000003</c:v>
                </c:pt>
                <c:pt idx="4">
                  <c:v>0.63</c:v>
                </c:pt>
              </c:numCache>
            </c:numRef>
          </c:val>
          <c:extLst>
            <c:ext xmlns:c15="http://schemas.microsoft.com/office/drawing/2012/chart" uri="{02D57815-91ED-43cb-92C2-25804820EDAC}">
              <c15:datalabelsRange>
                <c15:f>('27'!$E$1,'27'!$E$3:$E$6)</c15:f>
                <c15:dlblRangeCache>
                  <c:ptCount val="5"/>
                  <c:pt idx="0">
                    <c:v>Ages 60–69</c:v>
                  </c:pt>
                  <c:pt idx="1">
                    <c:v>73%</c:v>
                  </c:pt>
                  <c:pt idx="2">
                    <c:v>61%</c:v>
                  </c:pt>
                  <c:pt idx="3">
                    <c:v>59%</c:v>
                  </c:pt>
                  <c:pt idx="4">
                    <c:v>37%</c:v>
                  </c:pt>
                </c15:dlblRangeCache>
              </c15:datalabelsRange>
            </c:ext>
            <c:ext xmlns:c16="http://schemas.microsoft.com/office/drawing/2014/chart" uri="{C3380CC4-5D6E-409C-BE32-E72D297353CC}">
              <c16:uniqueId val="{00000011-6D76-FD48-8412-D2A892C5D26F}"/>
            </c:ext>
          </c:extLst>
        </c:ser>
        <c:ser>
          <c:idx val="5"/>
          <c:order val="5"/>
          <c:tx>
            <c:strRef>
              <c:f>'27'!$G$1</c:f>
              <c:strCache>
                <c:ptCount val="1"/>
                <c:pt idx="0">
                  <c:v>Spacer</c:v>
                </c:pt>
              </c:strCache>
            </c:strRef>
          </c:tx>
          <c:spPr>
            <a:noFill/>
            <a:ln>
              <a:noFill/>
            </a:ln>
            <a:effectLst/>
          </c:spPr>
          <c:invertIfNegative val="0"/>
          <c:cat>
            <c:strRef>
              <c:f>'27'!$A$2:$A$6</c:f>
              <c:strCache>
                <c:ptCount val="5"/>
                <c:pt idx="1">
                  <c:v>Prices rising faster than your income</c:v>
                </c:pt>
                <c:pt idx="2">
                  <c:v>Having enough money to be financially
secure throughout your retirement years</c:v>
                </c:pt>
                <c:pt idx="3">
                  <c:v>Protecting yourself against financial fraud</c:v>
                </c:pt>
                <c:pt idx="4">
                  <c:v>Being able to manage your debt</c:v>
                </c:pt>
              </c:strCache>
            </c:strRef>
          </c:cat>
          <c:val>
            <c:numRef>
              <c:f>'27'!$G$2:$G$6</c:f>
              <c:numCache>
                <c:formatCode>0%</c:formatCode>
                <c:ptCount val="5"/>
                <c:pt idx="0">
                  <c:v>0.25</c:v>
                </c:pt>
                <c:pt idx="1">
                  <c:v>0.25</c:v>
                </c:pt>
                <c:pt idx="2">
                  <c:v>0.25</c:v>
                </c:pt>
                <c:pt idx="3">
                  <c:v>0.25</c:v>
                </c:pt>
                <c:pt idx="4">
                  <c:v>0.25</c:v>
                </c:pt>
              </c:numCache>
            </c:numRef>
          </c:val>
          <c:extLst>
            <c:ext xmlns:c16="http://schemas.microsoft.com/office/drawing/2014/chart" uri="{C3380CC4-5D6E-409C-BE32-E72D297353CC}">
              <c16:uniqueId val="{00000012-6D76-FD48-8412-D2A892C5D26F}"/>
            </c:ext>
          </c:extLst>
        </c:ser>
        <c:ser>
          <c:idx val="6"/>
          <c:order val="6"/>
          <c:tx>
            <c:strRef>
              <c:f>'27'!$H$1</c:f>
              <c:strCache>
                <c:ptCount val="1"/>
                <c:pt idx="0">
                  <c:v>Ages 70+</c:v>
                </c:pt>
              </c:strCache>
            </c:strRef>
          </c:tx>
          <c:spPr>
            <a:solidFill>
              <a:schemeClr val="accent1"/>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13-6D76-FD48-8412-D2A892C5D26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'27'!$A$2:$A$6</c:f>
              <c:strCache>
                <c:ptCount val="5"/>
                <c:pt idx="1">
                  <c:v>Prices rising faster than your income</c:v>
                </c:pt>
                <c:pt idx="2">
                  <c:v>Having enough money to be financially
secure throughout your retirement years</c:v>
                </c:pt>
                <c:pt idx="3">
                  <c:v>Protecting yourself against financial fraud</c:v>
                </c:pt>
                <c:pt idx="4">
                  <c:v>Being able to manage your debt</c:v>
                </c:pt>
              </c:strCache>
            </c:strRef>
          </c:cat>
          <c:val>
            <c:numRef>
              <c:f>'27'!$H$2:$H$6</c:f>
              <c:numCache>
                <c:formatCode>0%</c:formatCode>
                <c:ptCount val="5"/>
                <c:pt idx="1">
                  <c:v>0.64</c:v>
                </c:pt>
                <c:pt idx="2">
                  <c:v>0.45</c:v>
                </c:pt>
                <c:pt idx="3">
                  <c:v>0.45</c:v>
                </c:pt>
                <c:pt idx="4">
                  <c:v>0.27</c:v>
                </c:pt>
              </c:numCache>
            </c:numRef>
          </c:val>
          <c:extLst>
            <c:ext xmlns:c16="http://schemas.microsoft.com/office/drawing/2014/chart" uri="{C3380CC4-5D6E-409C-BE32-E72D297353CC}">
              <c16:uniqueId val="{00000014-6D76-FD48-8412-D2A892C5D26F}"/>
            </c:ext>
          </c:extLst>
        </c:ser>
        <c:ser>
          <c:idx val="7"/>
          <c:order val="7"/>
          <c:tx>
            <c:strRef>
              <c:f>'27'!$I$1</c:f>
              <c:strCache>
                <c:ptCount val="1"/>
                <c:pt idx="0">
                  <c:v>Buffer</c:v>
                </c:pt>
              </c:strCache>
            </c:strRef>
          </c:tx>
          <c:spPr>
            <a:solidFill>
              <a:schemeClr val="bg1">
                <a:lumMod val="95000"/>
              </a:schemeClr>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16-6D76-FD48-8412-D2A892C5D26F}"/>
              </c:ext>
            </c:extLst>
          </c:dPt>
          <c:dLbls>
            <c:dLbl>
              <c:idx val="0"/>
              <c:tx>
                <c:strRef>
                  <c:f>'27'!$H$1</c:f>
                  <c:strCache>
                    <c:ptCount val="1"/>
                    <c:pt idx="0">
                      <c:v>Ages 70+</c:v>
                    </c:pt>
                  </c:strCache>
                </c:strRef>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dlblFTEntry>
                      <c15:txfldGUID>{BD9C39A3-4645-4189-9F76-F4977A192EAD}</c15:txfldGUID>
                      <c15:f>'27'!$H$1</c15:f>
                      <c15:dlblFieldTableCache>
                        <c:ptCount val="1"/>
                        <c:pt idx="0">
                          <c:v>Ages 70+</c:v>
                        </c:pt>
                      </c15:dlblFieldTableCache>
                    </c15:dlblFTEntry>
                  </c15:dlblFieldTable>
                  <c15:showDataLabelsRange val="1"/>
                </c:ext>
                <c:ext xmlns:c16="http://schemas.microsoft.com/office/drawing/2014/chart" uri="{C3380CC4-5D6E-409C-BE32-E72D297353CC}">
                  <c16:uniqueId val="{00000016-6D76-FD48-8412-D2A892C5D26F}"/>
                </c:ext>
              </c:extLst>
            </c:dLbl>
            <c:dLbl>
              <c:idx val="1"/>
              <c:delete val="1"/>
              <c:extLst>
                <c:ext xmlns:c15="http://schemas.microsoft.com/office/drawing/2012/chart" uri="{CE6537A1-D6FC-4f65-9D91-7224C49458BB}"/>
                <c:ext xmlns:c16="http://schemas.microsoft.com/office/drawing/2014/chart" uri="{C3380CC4-5D6E-409C-BE32-E72D297353CC}">
                  <c16:uniqueId val="{00000017-6D76-FD48-8412-D2A892C5D26F}"/>
                </c:ext>
              </c:extLst>
            </c:dLbl>
            <c:dLbl>
              <c:idx val="2"/>
              <c:delete val="1"/>
              <c:extLst>
                <c:ext xmlns:c15="http://schemas.microsoft.com/office/drawing/2012/chart" uri="{CE6537A1-D6FC-4f65-9D91-7224C49458BB}"/>
                <c:ext xmlns:c16="http://schemas.microsoft.com/office/drawing/2014/chart" uri="{C3380CC4-5D6E-409C-BE32-E72D297353CC}">
                  <c16:uniqueId val="{00000018-6D76-FD48-8412-D2A892C5D26F}"/>
                </c:ext>
              </c:extLst>
            </c:dLbl>
            <c:dLbl>
              <c:idx val="3"/>
              <c:delete val="1"/>
              <c:extLst>
                <c:ext xmlns:c15="http://schemas.microsoft.com/office/drawing/2012/chart" uri="{CE6537A1-D6FC-4f65-9D91-7224C49458BB}"/>
                <c:ext xmlns:c16="http://schemas.microsoft.com/office/drawing/2014/chart" uri="{C3380CC4-5D6E-409C-BE32-E72D297353CC}">
                  <c16:uniqueId val="{00000019-6D76-FD48-8412-D2A892C5D26F}"/>
                </c:ext>
              </c:extLst>
            </c:dLbl>
            <c:dLbl>
              <c:idx val="4"/>
              <c:tx>
                <c:rich>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4FBC5B47-D65C-4207-BE0D-F6471FF1647E}" type="CELLRANGE">
                      <a:rPr lang="en-US"/>
                      <a:pPr>
                        <a:defRPr sz="1400">
                          <a:solidFill>
                            <a:schemeClr val="accent1"/>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6D76-FD48-8412-D2A892C5D26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'27'!$A$2:$A$6</c:f>
              <c:strCache>
                <c:ptCount val="5"/>
                <c:pt idx="1">
                  <c:v>Prices rising faster than your income</c:v>
                </c:pt>
                <c:pt idx="2">
                  <c:v>Having enough money to be financially
secure throughout your retirement years</c:v>
                </c:pt>
                <c:pt idx="3">
                  <c:v>Protecting yourself against financial fraud</c:v>
                </c:pt>
                <c:pt idx="4">
                  <c:v>Being able to manage your debt</c:v>
                </c:pt>
              </c:strCache>
            </c:strRef>
          </c:cat>
          <c:val>
            <c:numRef>
              <c:f>'27'!$I$2:$I$6</c:f>
              <c:numCache>
                <c:formatCode>0%</c:formatCode>
                <c:ptCount val="5"/>
                <c:pt idx="0">
                  <c:v>1</c:v>
                </c:pt>
                <c:pt idx="1">
                  <c:v>0.36</c:v>
                </c:pt>
                <c:pt idx="2">
                  <c:v>0.55000000000000004</c:v>
                </c:pt>
                <c:pt idx="3">
                  <c:v>0.55000000000000004</c:v>
                </c:pt>
                <c:pt idx="4">
                  <c:v>0.73</c:v>
                </c:pt>
              </c:numCache>
            </c:numRef>
          </c:val>
          <c:extLst>
            <c:ext xmlns:c15="http://schemas.microsoft.com/office/drawing/2012/chart" uri="{02D57815-91ED-43cb-92C2-25804820EDAC}">
              <c15:datalabelsRange>
                <c15:f>('27'!$H$1,'27'!$H$3:$H$6)</c15:f>
                <c15:dlblRangeCache>
                  <c:ptCount val="5"/>
                  <c:pt idx="0">
                    <c:v>Ages 70+</c:v>
                  </c:pt>
                  <c:pt idx="1">
                    <c:v>64%</c:v>
                  </c:pt>
                  <c:pt idx="2">
                    <c:v>45%</c:v>
                  </c:pt>
                  <c:pt idx="3">
                    <c:v>45%</c:v>
                  </c:pt>
                  <c:pt idx="4">
                    <c:v>27%</c:v>
                  </c:pt>
                </c15:dlblRangeCache>
              </c15:datalabelsRange>
            </c:ext>
            <c:ext xmlns:c16="http://schemas.microsoft.com/office/drawing/2014/chart" uri="{C3380CC4-5D6E-409C-BE32-E72D297353CC}">
              <c16:uniqueId val="{0000001B-6D76-FD48-8412-D2A892C5D26F}"/>
            </c:ext>
          </c:extLst>
        </c:ser>
        <c:dLbls>
          <c:showLegendKey val="0"/>
          <c:showVal val="0"/>
          <c:showCatName val="0"/>
          <c:showSerName val="0"/>
          <c:showPercent val="0"/>
          <c:showBubbleSize val="0"/>
        </c:dLbls>
        <c:gapWidth val="50"/>
        <c:overlap val="100"/>
        <c:axId val="1590286127"/>
        <c:axId val="1412875727"/>
      </c:barChart>
      <c:catAx>
        <c:axId val="159028612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2875727"/>
        <c:crosses val="autoZero"/>
        <c:auto val="1"/>
        <c:lblAlgn val="ctr"/>
        <c:lblOffset val="100"/>
        <c:noMultiLvlLbl val="0"/>
      </c:catAx>
      <c:valAx>
        <c:axId val="1412875727"/>
        <c:scaling>
          <c:orientation val="minMax"/>
        </c:scaling>
        <c:delete val="1"/>
        <c:axPos val="t"/>
        <c:numFmt formatCode="0%" sourceLinked="1"/>
        <c:majorTickMark val="none"/>
        <c:minorTickMark val="none"/>
        <c:tickLblPos val="nextTo"/>
        <c:crossAx val="1590286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0" i="0" baseline="0" dirty="0">
                <a:effectLst/>
              </a:rPr>
              <a:t>Total retirement savings</a:t>
            </a:r>
            <a:endParaRPr lang="en-US" sz="1800" dirty="0">
              <a:effectLst/>
            </a:endParaRPr>
          </a:p>
          <a:p>
            <a:pPr algn="l">
              <a:defRPr sz="1800"/>
            </a:pPr>
            <a:r>
              <a:rPr lang="en-US" sz="1800" b="0" i="1" baseline="0" dirty="0">
                <a:effectLst/>
              </a:rPr>
              <a:t>Among adults age 50-plus who are not retired</a:t>
            </a:r>
            <a:endParaRPr lang="en-US" sz="1800" dirty="0">
              <a:effectLst/>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'28'!$B$1</c:f>
              <c:strCache>
                <c:ptCount val="1"/>
                <c:pt idx="0">
                  <c:v>Reitrement savings</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6F52-914D-8560-B7EB6EFDC117}"/>
              </c:ext>
            </c:extLst>
          </c:dPt>
          <c:dLbls>
            <c:dLbl>
              <c:idx val="0"/>
              <c:spPr>
                <a:noFill/>
                <a:ln>
                  <a:noFill/>
                </a:ln>
                <a:effectLst/>
              </c:spPr>
              <c:txPr>
                <a:bodyPr rot="0" spcFirstLastPara="1" vertOverflow="ellipsis" vert="horz" wrap="square" anchor="ctr" anchorCtr="1"/>
                <a:lstStyle/>
                <a:p>
                  <a:pPr>
                    <a:defRPr sz="1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52-914D-8560-B7EB6EFDC117}"/>
                </c:ext>
              </c:extLst>
            </c:dLbl>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'28'!$A$2:$A$8</c:f>
              <c:strCache>
                <c:ptCount val="7"/>
                <c:pt idx="0">
                  <c:v>None</c:v>
                </c:pt>
                <c:pt idx="1">
                  <c:v>Less than $50k</c:v>
                </c:pt>
                <c:pt idx="2">
                  <c:v>$50K–&lt;$100K</c:v>
                </c:pt>
                <c:pt idx="3">
                  <c:v>$100K–&lt;$300K</c:v>
                </c:pt>
                <c:pt idx="4">
                  <c:v>$300K–&lt;$500K</c:v>
                </c:pt>
                <c:pt idx="5">
                  <c:v>$500K–&lt;$1M</c:v>
                </c:pt>
                <c:pt idx="6">
                  <c:v>$1M+</c:v>
                </c:pt>
              </c:strCache>
            </c:strRef>
          </c:cat>
          <c:val>
            <c:numRef>
              <c:f>'28'!$B$2:$B$8</c:f>
              <c:numCache>
                <c:formatCode>0%</c:formatCode>
                <c:ptCount val="7"/>
                <c:pt idx="0">
                  <c:v>0.19</c:v>
                </c:pt>
                <c:pt idx="1">
                  <c:v>0.24</c:v>
                </c:pt>
                <c:pt idx="2">
                  <c:v>7.0000000000000007E-2</c:v>
                </c:pt>
                <c:pt idx="3">
                  <c:v>0.15</c:v>
                </c:pt>
                <c:pt idx="4">
                  <c:v>0.09</c:v>
                </c:pt>
                <c:pt idx="5">
                  <c:v>0.1</c:v>
                </c:pt>
                <c:pt idx="6">
                  <c:v>7.0000000000000007E-2</c:v>
                </c:pt>
              </c:numCache>
            </c:numRef>
          </c:val>
          <c:extLst>
            <c:ext xmlns:c16="http://schemas.microsoft.com/office/drawing/2014/chart" uri="{C3380CC4-5D6E-409C-BE32-E72D297353CC}">
              <c16:uniqueId val="{00000002-6F52-914D-8560-B7EB6EFDC117}"/>
            </c:ext>
          </c:extLst>
        </c:ser>
        <c:dLbls>
          <c:showLegendKey val="0"/>
          <c:showVal val="0"/>
          <c:showCatName val="0"/>
          <c:showSerName val="0"/>
          <c:showPercent val="0"/>
          <c:showBubbleSize val="0"/>
        </c:dLbls>
        <c:gapWidth val="50"/>
        <c:axId val="1589117087"/>
        <c:axId val="1412878607"/>
      </c:barChart>
      <c:catAx>
        <c:axId val="158911708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2878607"/>
        <c:crosses val="autoZero"/>
        <c:auto val="1"/>
        <c:lblAlgn val="ctr"/>
        <c:lblOffset val="100"/>
        <c:noMultiLvlLbl val="0"/>
      </c:catAx>
      <c:valAx>
        <c:axId val="1412878607"/>
        <c:scaling>
          <c:orientation val="minMax"/>
          <c:min val="0"/>
        </c:scaling>
        <c:delete val="1"/>
        <c:axPos val="t"/>
        <c:numFmt formatCode="0%" sourceLinked="1"/>
        <c:majorTickMark val="out"/>
        <c:minorTickMark val="none"/>
        <c:tickLblPos val="nextTo"/>
        <c:crossAx val="158911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2000" b="0" i="0" u="none" strike="noStrike" kern="1200" spc="0" baseline="0">
                <a:noFill/>
                <a:latin typeface="Arial" panose="020B0604020202020204" pitchFamily="34" charset="0"/>
                <a:ea typeface="+mn-ea"/>
                <a:cs typeface="Arial" panose="020B0604020202020204" pitchFamily="34" charset="0"/>
              </a:defRPr>
            </a:pPr>
            <a:r>
              <a:rPr lang="en-US" sz="2000" b="0" i="0" baseline="0">
                <a:noFill/>
                <a:effectLst/>
              </a:rPr>
              <a:t>The share of adults ages 65-plus who are employed has grown since the 1980s.</a:t>
            </a:r>
            <a:endParaRPr lang="en-US" sz="2000">
              <a:noFill/>
              <a:effectLst/>
            </a:endParaRPr>
          </a:p>
          <a:p>
            <a:pPr algn="l">
              <a:defRPr sz="2000">
                <a:noFill/>
              </a:defRPr>
            </a:pPr>
            <a:r>
              <a:rPr lang="en-US" sz="2000" b="0" i="1" baseline="0">
                <a:noFill/>
                <a:effectLst/>
              </a:rPr>
              <a:t>Percent of adults ages 65-plus who are employed</a:t>
            </a:r>
            <a:endParaRPr lang="en-US" sz="2000">
              <a:noFill/>
              <a:effectLst/>
            </a:endParaRPr>
          </a:p>
        </c:rich>
      </c:tx>
      <c:layout>
        <c:manualLayout>
          <c:xMode val="edge"/>
          <c:yMode val="edge"/>
          <c:x val="2.8638998250220108E-4"/>
          <c:y val="0"/>
        </c:manualLayout>
      </c:layout>
      <c:overlay val="0"/>
      <c:spPr>
        <a:noFill/>
        <a:ln>
          <a:noFill/>
        </a:ln>
        <a:effectLst/>
      </c:spPr>
      <c:txPr>
        <a:bodyPr rot="0" spcFirstLastPara="1" vertOverflow="ellipsis" vert="horz" wrap="square" anchor="ctr" anchorCtr="1"/>
        <a:lstStyle/>
        <a:p>
          <a:pPr algn="l">
            <a:defRPr sz="2000" b="0" i="0" u="none" strike="noStrike" kern="1200" spc="0" baseline="0">
              <a:no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'29'!$B$1</c:f>
              <c:strCache>
                <c:ptCount val="1"/>
                <c:pt idx="0">
                  <c:v>Percent Employed</c:v>
                </c:pt>
              </c:strCache>
            </c:strRef>
          </c:tx>
          <c:spPr>
            <a:ln w="19050" cap="rnd">
              <a:solidFill>
                <a:schemeClr val="accent1"/>
              </a:solidFill>
              <a:round/>
            </a:ln>
            <a:effectLst/>
          </c:spPr>
          <c:marker>
            <c:symbol val="none"/>
          </c:marker>
          <c:dPt>
            <c:idx val="0"/>
            <c:marker>
              <c:symbol val="circle"/>
              <c:size val="5"/>
              <c:spPr>
                <a:solidFill>
                  <a:schemeClr val="accent1"/>
                </a:solidFill>
                <a:ln w="19050">
                  <a:solidFill>
                    <a:schemeClr val="accent1"/>
                  </a:solidFill>
                </a:ln>
                <a:effectLst/>
              </c:spPr>
            </c:marker>
            <c:bubble3D val="0"/>
            <c:extLst>
              <c:ext xmlns:c16="http://schemas.microsoft.com/office/drawing/2014/chart" uri="{C3380CC4-5D6E-409C-BE32-E72D297353CC}">
                <c16:uniqueId val="{00000000-A5E1-734F-8AAA-95BD0E18973B}"/>
              </c:ext>
            </c:extLst>
          </c:dPt>
          <c:dPt>
            <c:idx val="39"/>
            <c:marker>
              <c:symbol val="circle"/>
              <c:size val="5"/>
              <c:spPr>
                <a:solidFill>
                  <a:schemeClr val="accent1"/>
                </a:solidFill>
                <a:ln w="19050">
                  <a:solidFill>
                    <a:schemeClr val="accent1"/>
                  </a:solidFill>
                </a:ln>
                <a:effectLst/>
              </c:spPr>
            </c:marker>
            <c:bubble3D val="0"/>
            <c:extLst>
              <c:ext xmlns:c16="http://schemas.microsoft.com/office/drawing/2014/chart" uri="{C3380CC4-5D6E-409C-BE32-E72D297353CC}">
                <c16:uniqueId val="{00000001-A5E1-734F-8AAA-95BD0E18973B}"/>
              </c:ext>
            </c:extLst>
          </c:dPt>
          <c:dPt>
            <c:idx val="43"/>
            <c:marker>
              <c:symbol val="circle"/>
              <c:size val="5"/>
              <c:spPr>
                <a:solidFill>
                  <a:schemeClr val="accent1"/>
                </a:solidFill>
                <a:ln w="19050">
                  <a:solidFill>
                    <a:schemeClr val="accent1"/>
                  </a:solidFill>
                </a:ln>
                <a:effectLst/>
              </c:spPr>
            </c:marker>
            <c:bubble3D val="0"/>
            <c:extLst>
              <c:ext xmlns:c16="http://schemas.microsoft.com/office/drawing/2014/chart" uri="{C3380CC4-5D6E-409C-BE32-E72D297353CC}">
                <c16:uniqueId val="{00000002-A5E1-734F-8AAA-95BD0E18973B}"/>
              </c:ext>
            </c:extLst>
          </c:dPt>
          <c:dLbls>
            <c:dLbl>
              <c:idx val="0"/>
              <c:tx>
                <c:rich>
                  <a:bodyPr/>
                  <a:lstStyle/>
                  <a:p>
                    <a:fld id="{31FC4CA9-B53B-4676-B734-B7D0BC3D24F5}" type="CATEGORYNAME">
                      <a:rPr lang="en-US" b="1"/>
                      <a:pPr/>
                      <a:t>[CATEGORY NAME]</a:t>
                    </a:fld>
                    <a:endParaRPr lang="en-US" b="1" baseline="0"/>
                  </a:p>
                  <a:p>
                    <a:fld id="{38CA44D8-BD84-46DB-ADE6-9F6C91364254}" type="VALUE">
                      <a:rPr lang="en-US"/>
                      <a:pPr/>
                      <a:t>[VALUE]</a:t>
                    </a:fld>
                    <a:endParaRPr lang="en-US"/>
                  </a:p>
                </c:rich>
              </c:tx>
              <c:dLblPos val="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A5E1-734F-8AAA-95BD0E18973B}"/>
                </c:ext>
              </c:extLst>
            </c:dLbl>
            <c:dLbl>
              <c:idx val="39"/>
              <c:tx>
                <c:rich>
                  <a:bodyPr/>
                  <a:lstStyle/>
                  <a:p>
                    <a:fld id="{FF86CE4B-C25A-41F5-B9A6-BE11396356BE}" type="CATEGORYNAME">
                      <a:rPr lang="en-US" b="1"/>
                      <a:pPr/>
                      <a:t>[CATEGORY NAME]</a:t>
                    </a:fld>
                    <a:endParaRPr lang="en-US" b="1" baseline="0"/>
                  </a:p>
                  <a:p>
                    <a:fld id="{FB158C18-B22C-4774-8D79-EE668CB2348A}" type="VALUE">
                      <a:rPr lang="en-US"/>
                      <a:pPr/>
                      <a:t>[VALUE]</a:t>
                    </a:fld>
                    <a:endParaRPr lang="en-US"/>
                  </a:p>
                </c:rich>
              </c:tx>
              <c:dLblPos val="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A5E1-734F-8AAA-95BD0E18973B}"/>
                </c:ext>
              </c:extLst>
            </c:dLbl>
            <c:dLbl>
              <c:idx val="43"/>
              <c:tx>
                <c:rich>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47D356ED-0793-4706-BE34-6755DFE88CC4}" type="CATEGORYNAME">
                      <a:rPr lang="en-US" sz="1400" b="1">
                        <a:solidFill>
                          <a:schemeClr val="accent1"/>
                        </a:solidFill>
                      </a:rPr>
                      <a:pPr algn="l">
                        <a:defRPr sz="1400">
                          <a:solidFill>
                            <a:schemeClr val="accent1"/>
                          </a:solidFill>
                        </a:defRPr>
                      </a:pPr>
                      <a:t>[CATEGORY NAME]</a:t>
                    </a:fld>
                    <a:endParaRPr lang="en-US" sz="1400" b="1" baseline="0">
                      <a:solidFill>
                        <a:schemeClr val="accent1"/>
                      </a:solidFill>
                    </a:endParaRPr>
                  </a:p>
                  <a:p>
                    <a:pPr algn="l">
                      <a:defRPr sz="1400">
                        <a:solidFill>
                          <a:schemeClr val="accent1"/>
                        </a:solidFill>
                      </a:defRPr>
                    </a:pPr>
                    <a:fld id="{E7F18EA5-5A3A-458B-8B1D-C67A1155AE4B}" type="VALUE">
                      <a:rPr lang="en-US" sz="1400">
                        <a:solidFill>
                          <a:schemeClr val="accent1"/>
                        </a:solidFill>
                      </a:rPr>
                      <a:pPr algn="l">
                        <a:defRPr sz="1400">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A5E1-734F-8AAA-95BD0E18973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'29'!$A$2:$A$47</c:f>
              <c:strCach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strCache>
            </c:strRef>
          </c:cat>
          <c:val>
            <c:numRef>
              <c:f>'29'!$B$2:$B$47</c:f>
              <c:numCache>
                <c:formatCode>0%</c:formatCode>
                <c:ptCount val="46"/>
                <c:pt idx="0">
                  <c:v>0.12</c:v>
                </c:pt>
                <c:pt idx="1">
                  <c:v>0.12</c:v>
                </c:pt>
                <c:pt idx="2">
                  <c:v>0.12</c:v>
                </c:pt>
                <c:pt idx="3">
                  <c:v>0.12</c:v>
                </c:pt>
                <c:pt idx="4">
                  <c:v>0.11</c:v>
                </c:pt>
                <c:pt idx="5">
                  <c:v>0.11</c:v>
                </c:pt>
                <c:pt idx="6">
                  <c:v>0.11</c:v>
                </c:pt>
                <c:pt idx="7">
                  <c:v>0.11</c:v>
                </c:pt>
                <c:pt idx="8">
                  <c:v>0.11</c:v>
                </c:pt>
                <c:pt idx="9">
                  <c:v>0.12</c:v>
                </c:pt>
                <c:pt idx="10">
                  <c:v>0.12</c:v>
                </c:pt>
                <c:pt idx="11">
                  <c:v>0.12</c:v>
                </c:pt>
                <c:pt idx="12">
                  <c:v>0.12</c:v>
                </c:pt>
                <c:pt idx="13">
                  <c:v>0.11</c:v>
                </c:pt>
                <c:pt idx="14">
                  <c:v>0.12</c:v>
                </c:pt>
                <c:pt idx="15">
                  <c:v>0.12</c:v>
                </c:pt>
                <c:pt idx="16">
                  <c:v>0.12</c:v>
                </c:pt>
                <c:pt idx="17">
                  <c:v>0.12</c:v>
                </c:pt>
                <c:pt idx="18">
                  <c:v>0.12</c:v>
                </c:pt>
                <c:pt idx="19">
                  <c:v>0.12</c:v>
                </c:pt>
                <c:pt idx="20">
                  <c:v>0.13</c:v>
                </c:pt>
                <c:pt idx="21">
                  <c:v>0.13</c:v>
                </c:pt>
                <c:pt idx="22">
                  <c:v>0.13</c:v>
                </c:pt>
                <c:pt idx="23">
                  <c:v>0.14000000000000001</c:v>
                </c:pt>
                <c:pt idx="24">
                  <c:v>0.14000000000000001</c:v>
                </c:pt>
                <c:pt idx="25">
                  <c:v>0.14000000000000001</c:v>
                </c:pt>
                <c:pt idx="26">
                  <c:v>0.15</c:v>
                </c:pt>
                <c:pt idx="27">
                  <c:v>0.16</c:v>
                </c:pt>
                <c:pt idx="28">
                  <c:v>0.16</c:v>
                </c:pt>
                <c:pt idx="29">
                  <c:v>0.16</c:v>
                </c:pt>
                <c:pt idx="30">
                  <c:v>0.16</c:v>
                </c:pt>
                <c:pt idx="31">
                  <c:v>0.17</c:v>
                </c:pt>
                <c:pt idx="32">
                  <c:v>0.18</c:v>
                </c:pt>
                <c:pt idx="33">
                  <c:v>0.18</c:v>
                </c:pt>
                <c:pt idx="34">
                  <c:v>0.18</c:v>
                </c:pt>
                <c:pt idx="35">
                  <c:v>0.19</c:v>
                </c:pt>
                <c:pt idx="36">
                  <c:v>0.19</c:v>
                </c:pt>
                <c:pt idx="37">
                  <c:v>0.19</c:v>
                </c:pt>
                <c:pt idx="38">
                  <c:v>0.2</c:v>
                </c:pt>
                <c:pt idx="39">
                  <c:v>0.2</c:v>
                </c:pt>
                <c:pt idx="40">
                  <c:v>0.19</c:v>
                </c:pt>
                <c:pt idx="41">
                  <c:v>0.18</c:v>
                </c:pt>
                <c:pt idx="42">
                  <c:v>0.19</c:v>
                </c:pt>
                <c:pt idx="43">
                  <c:v>0.19</c:v>
                </c:pt>
              </c:numCache>
            </c:numRef>
          </c:val>
          <c:smooth val="0"/>
          <c:extLst>
            <c:ext xmlns:c16="http://schemas.microsoft.com/office/drawing/2014/chart" uri="{C3380CC4-5D6E-409C-BE32-E72D297353CC}">
              <c16:uniqueId val="{00000003-A5E1-734F-8AAA-95BD0E18973B}"/>
            </c:ext>
          </c:extLst>
        </c:ser>
        <c:dLbls>
          <c:showLegendKey val="0"/>
          <c:showVal val="0"/>
          <c:showCatName val="0"/>
          <c:showSerName val="0"/>
          <c:showPercent val="0"/>
          <c:showBubbleSize val="0"/>
        </c:dLbls>
        <c:smooth val="0"/>
        <c:axId val="4077023"/>
        <c:axId val="1412868047"/>
      </c:lineChart>
      <c:catAx>
        <c:axId val="4077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2868047"/>
        <c:crosses val="autoZero"/>
        <c:auto val="1"/>
        <c:lblAlgn val="ctr"/>
        <c:lblOffset val="100"/>
        <c:tickLblSkip val="10"/>
        <c:tickMarkSkip val="1"/>
        <c:noMultiLvlLbl val="0"/>
      </c:catAx>
      <c:valAx>
        <c:axId val="1412868047"/>
        <c:scaling>
          <c:orientation val="minMax"/>
        </c:scaling>
        <c:delete val="1"/>
        <c:axPos val="l"/>
        <c:numFmt formatCode="0%" sourceLinked="1"/>
        <c:majorTickMark val="none"/>
        <c:minorTickMark val="none"/>
        <c:tickLblPos val="nextTo"/>
        <c:crossAx val="4077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Top factors of individual health (out of 53 tested), relative importance index</a:t>
            </a:r>
          </a:p>
          <a:p>
            <a:pPr algn="l">
              <a:defRPr/>
            </a:pPr>
            <a:r>
              <a:rPr lang="en-US" dirty="0"/>
              <a:t>Among global adults age 55-plus</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68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'31'!$B$1</c:f>
              <c:strCache>
                <c:ptCount val="1"/>
                <c:pt idx="0">
                  <c:v>Cat1</c:v>
                </c:pt>
              </c:strCache>
            </c:strRef>
          </c:tx>
          <c:spPr>
            <a:solidFill>
              <a:schemeClr val="accent1"/>
            </a:solidFill>
            <a:ln>
              <a:noFill/>
            </a:ln>
            <a:effectLst/>
          </c:spPr>
          <c:invertIfNegative val="0"/>
          <c:cat>
            <c:strRef>
              <c:f>'31'!$A$2:$A$20</c:f>
              <c:strCache>
                <c:ptCount val="19"/>
                <c:pt idx="0">
                  <c:v>Has purpose in life</c:v>
                </c:pt>
                <c:pt idx="1">
                  <c:v>Has balanced stress level</c:v>
                </c:pt>
                <c:pt idx="2">
                  <c:v>Has been conscious of physical posture/movement</c:v>
                </c:pt>
                <c:pt idx="3">
                  <c:v>Participates in formal learning/continuing education</c:v>
                </c:pt>
                <c:pt idx="4">
                  <c:v>Has opportunities to learn new skills</c:v>
                </c:pt>
                <c:pt idx="5">
                  <c:v>Volunteers when able</c:v>
                </c:pt>
                <c:pt idx="6">
                  <c:v>Has meaningful connections with friends</c:v>
                </c:pt>
                <c:pt idx="7">
                  <c:v>Has had a mentally stimulating lifestyle</c:v>
                </c:pt>
                <c:pt idx="8">
                  <c:v>Engages in regular moderate to vigorous exercise</c:v>
                </c:pt>
                <c:pt idx="9">
                  <c:v>Is able to get a good night's sleep</c:v>
                </c:pt>
                <c:pt idx="10">
                  <c:v>Has felt confident/informed in making financial decisions</c:v>
                </c:pt>
                <c:pt idx="11">
                  <c:v>Feels that perspective as an older adult is valued</c:v>
                </c:pt>
                <c:pt idx="12">
                  <c:v>Feels a respected part of the community</c:v>
                </c:pt>
                <c:pt idx="13">
                  <c:v>Participates in community organizations/activities</c:v>
                </c:pt>
                <c:pt idx="14">
                  <c:v>Can afford desired lifestyle</c:v>
                </c:pt>
                <c:pt idx="15">
                  <c:v>Cares for younger family/community members</c:v>
                </c:pt>
                <c:pt idx="16">
                  <c:v>Practices medidation or prayer</c:v>
                </c:pt>
                <c:pt idx="17">
                  <c:v>Has had a healthy and nutritious diet</c:v>
                </c:pt>
                <c:pt idx="18">
                  <c:v>Spends time in nature</c:v>
                </c:pt>
              </c:strCache>
            </c:strRef>
          </c:cat>
          <c:val>
            <c:numRef>
              <c:f>'31'!$B$2:$B$20</c:f>
              <c:numCache>
                <c:formatCode>General</c:formatCode>
                <c:ptCount val="19"/>
                <c:pt idx="0">
                  <c:v>5</c:v>
                </c:pt>
                <c:pt idx="1">
                  <c:v>5</c:v>
                </c:pt>
                <c:pt idx="2">
                  <c:v>5</c:v>
                </c:pt>
                <c:pt idx="3">
                  <c:v>5</c:v>
                </c:pt>
                <c:pt idx="4">
                  <c:v>5</c:v>
                </c:pt>
                <c:pt idx="5">
                  <c:v>5</c:v>
                </c:pt>
              </c:numCache>
            </c:numRef>
          </c:val>
          <c:extLst>
            <c:ext xmlns:c16="http://schemas.microsoft.com/office/drawing/2014/chart" uri="{C3380CC4-5D6E-409C-BE32-E72D297353CC}">
              <c16:uniqueId val="{00000000-FD06-B943-965F-39966B79BBA4}"/>
            </c:ext>
          </c:extLst>
        </c:ser>
        <c:ser>
          <c:idx val="1"/>
          <c:order val="1"/>
          <c:tx>
            <c:strRef>
              <c:f>'31'!$C$1</c:f>
              <c:strCache>
                <c:ptCount val="1"/>
                <c:pt idx="0">
                  <c:v>Cat2</c:v>
                </c:pt>
              </c:strCache>
            </c:strRef>
          </c:tx>
          <c:spPr>
            <a:solidFill>
              <a:schemeClr val="accent1">
                <a:lumMod val="60000"/>
                <a:lumOff val="40000"/>
              </a:schemeClr>
            </a:solidFill>
            <a:ln>
              <a:noFill/>
            </a:ln>
            <a:effectLst/>
          </c:spPr>
          <c:invertIfNegative val="0"/>
          <c:cat>
            <c:strRef>
              <c:f>'31'!$A$2:$A$20</c:f>
              <c:strCache>
                <c:ptCount val="19"/>
                <c:pt idx="0">
                  <c:v>Has purpose in life</c:v>
                </c:pt>
                <c:pt idx="1">
                  <c:v>Has balanced stress level</c:v>
                </c:pt>
                <c:pt idx="2">
                  <c:v>Has been conscious of physical posture/movement</c:v>
                </c:pt>
                <c:pt idx="3">
                  <c:v>Participates in formal learning/continuing education</c:v>
                </c:pt>
                <c:pt idx="4">
                  <c:v>Has opportunities to learn new skills</c:v>
                </c:pt>
                <c:pt idx="5">
                  <c:v>Volunteers when able</c:v>
                </c:pt>
                <c:pt idx="6">
                  <c:v>Has meaningful connections with friends</c:v>
                </c:pt>
                <c:pt idx="7">
                  <c:v>Has had a mentally stimulating lifestyle</c:v>
                </c:pt>
                <c:pt idx="8">
                  <c:v>Engages in regular moderate to vigorous exercise</c:v>
                </c:pt>
                <c:pt idx="9">
                  <c:v>Is able to get a good night's sleep</c:v>
                </c:pt>
                <c:pt idx="10">
                  <c:v>Has felt confident/informed in making financial decisions</c:v>
                </c:pt>
                <c:pt idx="11">
                  <c:v>Feels that perspective as an older adult is valued</c:v>
                </c:pt>
                <c:pt idx="12">
                  <c:v>Feels a respected part of the community</c:v>
                </c:pt>
                <c:pt idx="13">
                  <c:v>Participates in community organizations/activities</c:v>
                </c:pt>
                <c:pt idx="14">
                  <c:v>Can afford desired lifestyle</c:v>
                </c:pt>
                <c:pt idx="15">
                  <c:v>Cares for younger family/community members</c:v>
                </c:pt>
                <c:pt idx="16">
                  <c:v>Practices medidation or prayer</c:v>
                </c:pt>
                <c:pt idx="17">
                  <c:v>Has had a healthy and nutritious diet</c:v>
                </c:pt>
                <c:pt idx="18">
                  <c:v>Spends time in nature</c:v>
                </c:pt>
              </c:strCache>
            </c:strRef>
          </c:cat>
          <c:val>
            <c:numRef>
              <c:f>'31'!$C$2:$C$20</c:f>
              <c:numCache>
                <c:formatCode>General</c:formatCode>
                <c:ptCount val="19"/>
                <c:pt idx="6">
                  <c:v>4.5</c:v>
                </c:pt>
                <c:pt idx="7">
                  <c:v>4.5</c:v>
                </c:pt>
                <c:pt idx="8">
                  <c:v>4.5</c:v>
                </c:pt>
                <c:pt idx="9">
                  <c:v>4.5</c:v>
                </c:pt>
                <c:pt idx="10">
                  <c:v>4.5</c:v>
                </c:pt>
                <c:pt idx="11">
                  <c:v>4.5</c:v>
                </c:pt>
                <c:pt idx="12">
                  <c:v>4.5</c:v>
                </c:pt>
              </c:numCache>
            </c:numRef>
          </c:val>
          <c:extLst>
            <c:ext xmlns:c16="http://schemas.microsoft.com/office/drawing/2014/chart" uri="{C3380CC4-5D6E-409C-BE32-E72D297353CC}">
              <c16:uniqueId val="{00000001-FD06-B943-965F-39966B79BBA4}"/>
            </c:ext>
          </c:extLst>
        </c:ser>
        <c:ser>
          <c:idx val="2"/>
          <c:order val="2"/>
          <c:tx>
            <c:strRef>
              <c:f>'31'!$D$1</c:f>
              <c:strCache>
                <c:ptCount val="1"/>
                <c:pt idx="0">
                  <c:v>Cat3</c:v>
                </c:pt>
              </c:strCache>
            </c:strRef>
          </c:tx>
          <c:spPr>
            <a:solidFill>
              <a:schemeClr val="accent1">
                <a:lumMod val="40000"/>
                <a:lumOff val="60000"/>
              </a:schemeClr>
            </a:solidFill>
            <a:ln>
              <a:noFill/>
            </a:ln>
            <a:effectLst/>
          </c:spPr>
          <c:invertIfNegative val="0"/>
          <c:cat>
            <c:strRef>
              <c:f>'31'!$A$2:$A$20</c:f>
              <c:strCache>
                <c:ptCount val="19"/>
                <c:pt idx="0">
                  <c:v>Has purpose in life</c:v>
                </c:pt>
                <c:pt idx="1">
                  <c:v>Has balanced stress level</c:v>
                </c:pt>
                <c:pt idx="2">
                  <c:v>Has been conscious of physical posture/movement</c:v>
                </c:pt>
                <c:pt idx="3">
                  <c:v>Participates in formal learning/continuing education</c:v>
                </c:pt>
                <c:pt idx="4">
                  <c:v>Has opportunities to learn new skills</c:v>
                </c:pt>
                <c:pt idx="5">
                  <c:v>Volunteers when able</c:v>
                </c:pt>
                <c:pt idx="6">
                  <c:v>Has meaningful connections with friends</c:v>
                </c:pt>
                <c:pt idx="7">
                  <c:v>Has had a mentally stimulating lifestyle</c:v>
                </c:pt>
                <c:pt idx="8">
                  <c:v>Engages in regular moderate to vigorous exercise</c:v>
                </c:pt>
                <c:pt idx="9">
                  <c:v>Is able to get a good night's sleep</c:v>
                </c:pt>
                <c:pt idx="10">
                  <c:v>Has felt confident/informed in making financial decisions</c:v>
                </c:pt>
                <c:pt idx="11">
                  <c:v>Feels that perspective as an older adult is valued</c:v>
                </c:pt>
                <c:pt idx="12">
                  <c:v>Feels a respected part of the community</c:v>
                </c:pt>
                <c:pt idx="13">
                  <c:v>Participates in community organizations/activities</c:v>
                </c:pt>
                <c:pt idx="14">
                  <c:v>Can afford desired lifestyle</c:v>
                </c:pt>
                <c:pt idx="15">
                  <c:v>Cares for younger family/community members</c:v>
                </c:pt>
                <c:pt idx="16">
                  <c:v>Practices medidation or prayer</c:v>
                </c:pt>
                <c:pt idx="17">
                  <c:v>Has had a healthy and nutritious diet</c:v>
                </c:pt>
                <c:pt idx="18">
                  <c:v>Spends time in nature</c:v>
                </c:pt>
              </c:strCache>
            </c:strRef>
          </c:cat>
          <c:val>
            <c:numRef>
              <c:f>'31'!$D$2:$D$20</c:f>
              <c:numCache>
                <c:formatCode>General</c:formatCode>
                <c:ptCount val="19"/>
                <c:pt idx="13">
                  <c:v>4.25</c:v>
                </c:pt>
                <c:pt idx="14">
                  <c:v>4.25</c:v>
                </c:pt>
                <c:pt idx="15">
                  <c:v>4.25</c:v>
                </c:pt>
              </c:numCache>
            </c:numRef>
          </c:val>
          <c:extLst>
            <c:ext xmlns:c16="http://schemas.microsoft.com/office/drawing/2014/chart" uri="{C3380CC4-5D6E-409C-BE32-E72D297353CC}">
              <c16:uniqueId val="{00000002-FD06-B943-965F-39966B79BBA4}"/>
            </c:ext>
          </c:extLst>
        </c:ser>
        <c:ser>
          <c:idx val="3"/>
          <c:order val="3"/>
          <c:tx>
            <c:strRef>
              <c:f>'31'!$E$1</c:f>
              <c:strCache>
                <c:ptCount val="1"/>
                <c:pt idx="0">
                  <c:v>Cat4</c:v>
                </c:pt>
              </c:strCache>
            </c:strRef>
          </c:tx>
          <c:spPr>
            <a:solidFill>
              <a:schemeClr val="accent1">
                <a:lumMod val="20000"/>
                <a:lumOff val="80000"/>
              </a:schemeClr>
            </a:solidFill>
            <a:ln>
              <a:noFill/>
            </a:ln>
            <a:effectLst/>
          </c:spPr>
          <c:invertIfNegative val="0"/>
          <c:cat>
            <c:strRef>
              <c:f>'31'!$A$2:$A$20</c:f>
              <c:strCache>
                <c:ptCount val="19"/>
                <c:pt idx="0">
                  <c:v>Has purpose in life</c:v>
                </c:pt>
                <c:pt idx="1">
                  <c:v>Has balanced stress level</c:v>
                </c:pt>
                <c:pt idx="2">
                  <c:v>Has been conscious of physical posture/movement</c:v>
                </c:pt>
                <c:pt idx="3">
                  <c:v>Participates in formal learning/continuing education</c:v>
                </c:pt>
                <c:pt idx="4">
                  <c:v>Has opportunities to learn new skills</c:v>
                </c:pt>
                <c:pt idx="5">
                  <c:v>Volunteers when able</c:v>
                </c:pt>
                <c:pt idx="6">
                  <c:v>Has meaningful connections with friends</c:v>
                </c:pt>
                <c:pt idx="7">
                  <c:v>Has had a mentally stimulating lifestyle</c:v>
                </c:pt>
                <c:pt idx="8">
                  <c:v>Engages in regular moderate to vigorous exercise</c:v>
                </c:pt>
                <c:pt idx="9">
                  <c:v>Is able to get a good night's sleep</c:v>
                </c:pt>
                <c:pt idx="10">
                  <c:v>Has felt confident/informed in making financial decisions</c:v>
                </c:pt>
                <c:pt idx="11">
                  <c:v>Feels that perspective as an older adult is valued</c:v>
                </c:pt>
                <c:pt idx="12">
                  <c:v>Feels a respected part of the community</c:v>
                </c:pt>
                <c:pt idx="13">
                  <c:v>Participates in community organizations/activities</c:v>
                </c:pt>
                <c:pt idx="14">
                  <c:v>Can afford desired lifestyle</c:v>
                </c:pt>
                <c:pt idx="15">
                  <c:v>Cares for younger family/community members</c:v>
                </c:pt>
                <c:pt idx="16">
                  <c:v>Practices medidation or prayer</c:v>
                </c:pt>
                <c:pt idx="17">
                  <c:v>Has had a healthy and nutritious diet</c:v>
                </c:pt>
                <c:pt idx="18">
                  <c:v>Spends time in nature</c:v>
                </c:pt>
              </c:strCache>
            </c:strRef>
          </c:cat>
          <c:val>
            <c:numRef>
              <c:f>'31'!$E$2:$E$20</c:f>
              <c:numCache>
                <c:formatCode>General</c:formatCode>
                <c:ptCount val="19"/>
                <c:pt idx="16">
                  <c:v>3.75</c:v>
                </c:pt>
                <c:pt idx="17">
                  <c:v>3.75</c:v>
                </c:pt>
                <c:pt idx="18">
                  <c:v>3.75</c:v>
                </c:pt>
              </c:numCache>
            </c:numRef>
          </c:val>
          <c:extLst>
            <c:ext xmlns:c16="http://schemas.microsoft.com/office/drawing/2014/chart" uri="{C3380CC4-5D6E-409C-BE32-E72D297353CC}">
              <c16:uniqueId val="{00000003-FD06-B943-965F-39966B79BBA4}"/>
            </c:ext>
          </c:extLst>
        </c:ser>
        <c:dLbls>
          <c:showLegendKey val="0"/>
          <c:showVal val="0"/>
          <c:showCatName val="0"/>
          <c:showSerName val="0"/>
          <c:showPercent val="0"/>
          <c:showBubbleSize val="0"/>
        </c:dLbls>
        <c:gapWidth val="25"/>
        <c:overlap val="100"/>
        <c:axId val="711606752"/>
        <c:axId val="275622512"/>
      </c:barChart>
      <c:catAx>
        <c:axId val="711606752"/>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75622512"/>
        <c:crosses val="autoZero"/>
        <c:auto val="1"/>
        <c:lblAlgn val="ctr"/>
        <c:lblOffset val="100"/>
        <c:noMultiLvlLbl val="0"/>
      </c:catAx>
      <c:valAx>
        <c:axId val="275622512"/>
        <c:scaling>
          <c:orientation val="minMax"/>
          <c:max val="5"/>
          <c:min val="0"/>
        </c:scaling>
        <c:delete val="1"/>
        <c:axPos val="t"/>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dirty="0"/>
                  <a:t>◄ Average importance 		        		          Above average importance ►</a:t>
                </a:r>
                <a:br>
                  <a:rPr lang="en-US" sz="1600" dirty="0"/>
                </a:br>
                <a:endParaRPr lang="en-US" sz="1600" dirty="0"/>
              </a:p>
            </c:rich>
          </c:tx>
          <c:layout>
            <c:manualLayout>
              <c:xMode val="edge"/>
              <c:yMode val="edge"/>
              <c:x val="0.1956762067869193"/>
              <c:y val="0.1714035087719298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crossAx val="71160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i="0" dirty="0">
                <a:effectLst/>
              </a:rPr>
              <a:t>Always/sometimes would use to describe myself</a:t>
            </a:r>
          </a:p>
          <a:p>
            <a:pPr algn="l">
              <a:defRPr sz="1400"/>
            </a:pPr>
            <a:r>
              <a:rPr lang="en-US" sz="1400" i="1" dirty="0">
                <a:effectLst/>
              </a:rPr>
              <a:t>Top 3 responses for adults 55+</a:t>
            </a:r>
            <a:endParaRPr lang="en-US" sz="1100" i="1" dirty="0">
              <a:effectLst/>
            </a:endParaRPr>
          </a:p>
        </c:rich>
      </c:tx>
      <c:layout>
        <c:manualLayout>
          <c:xMode val="edge"/>
          <c:yMode val="edge"/>
          <c:x val="1.173447069116366E-3"/>
          <c:y val="0"/>
        </c:manualLayout>
      </c:layout>
      <c:overlay val="0"/>
      <c:spPr>
        <a:noFill/>
        <a:ln>
          <a:noFill/>
        </a:ln>
        <a:effectLst/>
      </c:spPr>
      <c:txPr>
        <a:bodyPr rot="0" spcFirstLastPara="1" vertOverflow="ellipsis" vert="horz" wrap="square" anchor="ctr" anchorCtr="1"/>
        <a:lstStyle/>
        <a:p>
          <a:pPr algn="l">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'32'!$B$1</c:f>
              <c:strCache>
                <c:ptCount val="1"/>
                <c:pt idx="0">
                  <c:v>55+</c:v>
                </c:pt>
              </c:strCache>
            </c:strRef>
          </c:tx>
          <c:spPr>
            <a:solidFill>
              <a:schemeClr val="accent1"/>
            </a:solidFill>
            <a:ln>
              <a:noFill/>
            </a:ln>
            <a:effectLst/>
          </c:spPr>
          <c:invertIfNegative val="0"/>
          <c:dPt>
            <c:idx val="1"/>
            <c:invertIfNegative val="0"/>
            <c:bubble3D val="0"/>
            <c:spPr>
              <a:solidFill>
                <a:schemeClr val="accent5"/>
              </a:solidFill>
              <a:ln>
                <a:noFill/>
              </a:ln>
              <a:effectLst/>
            </c:spPr>
            <c:extLst>
              <c:ext xmlns:c16="http://schemas.microsoft.com/office/drawing/2014/chart" uri="{C3380CC4-5D6E-409C-BE32-E72D297353CC}">
                <c16:uniqueId val="{00000001-6D8B-3040-A659-A5C2EAE3CE7C}"/>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6D8B-3040-A659-A5C2EAE3CE7C}"/>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6D8B-3040-A659-A5C2EAE3CE7C}"/>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5"/>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D8B-3040-A659-A5C2EAE3CE7C}"/>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D8B-3040-A659-A5C2EAE3CE7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'32'!$A$2:$A$4</c:f>
              <c:strCache>
                <c:ptCount val="3"/>
                <c:pt idx="0">
                  <c:v>Interests</c:v>
                </c:pt>
                <c:pt idx="1">
                  <c:v>Personality</c:v>
                </c:pt>
                <c:pt idx="2">
                  <c:v>Where you live</c:v>
                </c:pt>
              </c:strCache>
            </c:strRef>
          </c:cat>
          <c:val>
            <c:numRef>
              <c:f>'32'!$B$2:$B$4</c:f>
              <c:numCache>
                <c:formatCode>0%</c:formatCode>
                <c:ptCount val="3"/>
                <c:pt idx="0">
                  <c:v>0.71</c:v>
                </c:pt>
                <c:pt idx="1">
                  <c:v>0.64</c:v>
                </c:pt>
                <c:pt idx="2">
                  <c:v>0.63</c:v>
                </c:pt>
              </c:numCache>
            </c:numRef>
          </c:val>
          <c:extLst>
            <c:ext xmlns:c16="http://schemas.microsoft.com/office/drawing/2014/chart" uri="{C3380CC4-5D6E-409C-BE32-E72D297353CC}">
              <c16:uniqueId val="{00000005-6D8B-3040-A659-A5C2EAE3CE7C}"/>
            </c:ext>
          </c:extLst>
        </c:ser>
        <c:dLbls>
          <c:showLegendKey val="0"/>
          <c:showVal val="0"/>
          <c:showCatName val="0"/>
          <c:showSerName val="0"/>
          <c:showPercent val="0"/>
          <c:showBubbleSize val="0"/>
        </c:dLbls>
        <c:gapWidth val="50"/>
        <c:axId val="1718348927"/>
        <c:axId val="1721452095"/>
      </c:barChart>
      <c:catAx>
        <c:axId val="171834892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21452095"/>
        <c:crosses val="autoZero"/>
        <c:auto val="1"/>
        <c:lblAlgn val="ctr"/>
        <c:lblOffset val="100"/>
        <c:noMultiLvlLbl val="0"/>
      </c:catAx>
      <c:valAx>
        <c:axId val="1721452095"/>
        <c:scaling>
          <c:orientation val="minMax"/>
          <c:max val="1"/>
          <c:min val="0"/>
        </c:scaling>
        <c:delete val="1"/>
        <c:axPos val="t"/>
        <c:numFmt formatCode="0%" sourceLinked="1"/>
        <c:majorTickMark val="out"/>
        <c:minorTickMark val="none"/>
        <c:tickLblPos val="nextTo"/>
        <c:crossAx val="17183489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'33'!$A$2</c:f>
              <c:strCache>
                <c:ptCount val="1"/>
                <c:pt idx="0">
                  <c:v>Ages 50–64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56-A74E-8EB8-1C1D586D99F3}"/>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2056-A74E-8EB8-1C1D586D99F3}"/>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56-A74E-8EB8-1C1D586D99F3}"/>
                </c:ext>
              </c:extLst>
            </c:dLbl>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outEnd"/>
            <c:showLegendKey val="0"/>
            <c:showVal val="0"/>
            <c:showCatName val="0"/>
            <c:showSerName val="0"/>
            <c:showPercent val="0"/>
            <c:showBubbleSize val="0"/>
            <c:extLst>
              <c:ext xmlns:c15="http://schemas.microsoft.com/office/drawing/2012/chart" uri="{CE6537A1-D6FC-4f65-9D91-7224C49458BB}"/>
            </c:extLst>
          </c:dLbls>
          <c:cat>
            <c:strRef>
              <c:f>'33'!$B$1:$C$1</c:f>
              <c:strCache>
                <c:ptCount val="2"/>
                <c:pt idx="0">
                  <c:v>Yes</c:v>
                </c:pt>
                <c:pt idx="1">
                  <c:v>No</c:v>
                </c:pt>
              </c:strCache>
            </c:strRef>
          </c:cat>
          <c:val>
            <c:numRef>
              <c:f>'33'!$B$2:$C$2</c:f>
              <c:numCache>
                <c:formatCode>0%</c:formatCode>
                <c:ptCount val="2"/>
                <c:pt idx="0">
                  <c:v>0.45</c:v>
                </c:pt>
                <c:pt idx="1">
                  <c:v>0.55000000000000004</c:v>
                </c:pt>
              </c:numCache>
            </c:numRef>
          </c:val>
          <c:extLst>
            <c:ext xmlns:c16="http://schemas.microsoft.com/office/drawing/2014/chart" uri="{C3380CC4-5D6E-409C-BE32-E72D297353CC}">
              <c16:uniqueId val="{00000004-2056-A74E-8EB8-1C1D586D99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'33'!$A$3</c:f>
              <c:strCache>
                <c:ptCount val="1"/>
                <c:pt idx="0">
                  <c:v>Ages 65+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F5-1048-AE58-3D285351D92E}"/>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AAF5-1048-AE58-3D285351D92E}"/>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F5-1048-AE58-3D285351D92E}"/>
                </c:ext>
              </c:extLst>
            </c:dLbl>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'33'!$B$1:$C$1</c:f>
              <c:strCache>
                <c:ptCount val="2"/>
                <c:pt idx="0">
                  <c:v>Yes</c:v>
                </c:pt>
                <c:pt idx="1">
                  <c:v>No</c:v>
                </c:pt>
              </c:strCache>
            </c:strRef>
          </c:cat>
          <c:val>
            <c:numRef>
              <c:f>'33'!$B$3:$C$3</c:f>
              <c:numCache>
                <c:formatCode>0%</c:formatCode>
                <c:ptCount val="2"/>
                <c:pt idx="0">
                  <c:v>0.53</c:v>
                </c:pt>
                <c:pt idx="1">
                  <c:v>0.47</c:v>
                </c:pt>
              </c:numCache>
            </c:numRef>
          </c:val>
          <c:extLst>
            <c:ext xmlns:c16="http://schemas.microsoft.com/office/drawing/2014/chart" uri="{C3380CC4-5D6E-409C-BE32-E72D297353CC}">
              <c16:uniqueId val="{00000004-AAF5-1048-AE58-3D285351D92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i="0" dirty="0">
                <a:effectLst/>
              </a:rPr>
              <a:t>Percent strongly or somewhat agreeing</a:t>
            </a:r>
          </a:p>
          <a:p>
            <a:pPr algn="l">
              <a:defRPr sz="1800"/>
            </a:pPr>
            <a:r>
              <a:rPr lang="en-US" sz="1800" i="1" dirty="0">
                <a:effectLst/>
              </a:rPr>
              <a:t>Among adults age 50-plus</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'35'!$B$1</c:f>
              <c:strCache>
                <c:ptCount val="1"/>
                <c:pt idx="0">
                  <c:v>50+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'35'!$A$2:$A$6</c:f>
              <c:strCache>
                <c:ptCount val="5"/>
                <c:pt idx="0">
                  <c:v>Feel more comfortable about being themselves</c:v>
                </c:pt>
                <c:pt idx="1">
                  <c:v>Have a strong sense of purpose</c:v>
                </c:pt>
                <c:pt idx="2">
                  <c:v>I have a lot to look forward to as I age</c:v>
                </c:pt>
                <c:pt idx="3">
                  <c:v>I feel very optimistic about growing older and aging</c:v>
                </c:pt>
                <c:pt idx="4">
                  <c:v>I will continue to make a difference in the world as I age</c:v>
                </c:pt>
              </c:strCache>
            </c:strRef>
          </c:cat>
          <c:val>
            <c:numRef>
              <c:f>'35'!$B$2:$B$6</c:f>
              <c:numCache>
                <c:formatCode>0%</c:formatCode>
                <c:ptCount val="5"/>
                <c:pt idx="0">
                  <c:v>0.88</c:v>
                </c:pt>
                <c:pt idx="1">
                  <c:v>0.8</c:v>
                </c:pt>
                <c:pt idx="2">
                  <c:v>0.76</c:v>
                </c:pt>
                <c:pt idx="3">
                  <c:v>0.71</c:v>
                </c:pt>
                <c:pt idx="4">
                  <c:v>0.69</c:v>
                </c:pt>
              </c:numCache>
            </c:numRef>
          </c:val>
          <c:extLst>
            <c:ext xmlns:c16="http://schemas.microsoft.com/office/drawing/2014/chart" uri="{C3380CC4-5D6E-409C-BE32-E72D297353CC}">
              <c16:uniqueId val="{00000000-49C3-E54D-9468-CA276E0DA5E0}"/>
            </c:ext>
          </c:extLst>
        </c:ser>
        <c:dLbls>
          <c:showLegendKey val="0"/>
          <c:showVal val="0"/>
          <c:showCatName val="0"/>
          <c:showSerName val="0"/>
          <c:showPercent val="0"/>
          <c:showBubbleSize val="0"/>
        </c:dLbls>
        <c:gapWidth val="50"/>
        <c:axId val="1589117087"/>
        <c:axId val="1412878607"/>
      </c:barChart>
      <c:catAx>
        <c:axId val="1589117087"/>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12878607"/>
        <c:crosses val="autoZero"/>
        <c:auto val="1"/>
        <c:lblAlgn val="ctr"/>
        <c:lblOffset val="100"/>
        <c:noMultiLvlLbl val="0"/>
      </c:catAx>
      <c:valAx>
        <c:axId val="1412878607"/>
        <c:scaling>
          <c:orientation val="minMax"/>
          <c:min val="0"/>
        </c:scaling>
        <c:delete val="1"/>
        <c:axPos val="t"/>
        <c:numFmt formatCode="0%" sourceLinked="1"/>
        <c:majorTickMark val="out"/>
        <c:minorTickMark val="none"/>
        <c:tickLblPos val="nextTo"/>
        <c:crossAx val="15891170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0" i="0" baseline="0" dirty="0">
                <a:effectLst/>
              </a:rPr>
              <a:t>Disability rates increase with age; at age 84 half of adults will have a disability.</a:t>
            </a:r>
            <a:endParaRPr lang="en-US" sz="1600" dirty="0">
              <a:effectLst/>
            </a:endParaRPr>
          </a:p>
        </c:rich>
      </c:tx>
      <c:layout>
        <c:manualLayout>
          <c:xMode val="edge"/>
          <c:yMode val="edge"/>
          <c:x val="5.4196846011947376E-4"/>
          <c:y val="0"/>
        </c:manualLayout>
      </c:layout>
      <c:overlay val="0"/>
      <c:spPr>
        <a:noFill/>
        <a:ln>
          <a:noFill/>
        </a:ln>
        <a:effectLst/>
      </c:spPr>
      <c:txPr>
        <a:bodyPr rot="0" spcFirstLastPara="1" vertOverflow="ellipsis" vert="horz" wrap="square" anchor="ctr" anchorCtr="1"/>
        <a:lstStyle/>
        <a:p>
          <a:pPr algn="l">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'37'!$B$1</c:f>
              <c:strCache>
                <c:ptCount val="1"/>
                <c:pt idx="0">
                  <c:v>Any of these difficulties</c:v>
                </c:pt>
              </c:strCache>
            </c:strRef>
          </c:tx>
          <c:spPr>
            <a:ln w="38100" cap="rnd">
              <a:solidFill>
                <a:schemeClr val="accent1"/>
              </a:solidFill>
              <a:round/>
            </a:ln>
            <a:effectLst/>
          </c:spPr>
          <c:marker>
            <c:symbol val="none"/>
          </c:marker>
          <c:dLbls>
            <c:dLbl>
              <c:idx val="50"/>
              <c:tx>
                <c:rich>
                  <a:bodyPr/>
                  <a:lstStyle/>
                  <a:p>
                    <a:fld id="{5D4201F8-C0C7-44B9-A283-081B5EDD35CF}" type="CATEGORYNAME">
                      <a:rPr lang="en-US" b="1"/>
                      <a:pPr/>
                      <a:t>[CATEGORY NAME]</a:t>
                    </a:fld>
                    <a:endParaRPr lang="en-US" b="1" baseline="0"/>
                  </a:p>
                  <a:p>
                    <a:fld id="{E6D72C22-0836-4C30-9FF8-9AB6080B6E48}" type="VALUE">
                      <a:rPr lang="en-US"/>
                      <a:pPr/>
                      <a:t>[VALUE]</a:t>
                    </a:fld>
                    <a:endParaRPr lang="en-US"/>
                  </a:p>
                </c:rich>
              </c:tx>
              <c:dLblPos val="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E823-9A40-B0DC-8945E8C4C525}"/>
                </c:ext>
              </c:extLst>
            </c:dLbl>
            <c:dLbl>
              <c:idx val="60"/>
              <c:tx>
                <c:rich>
                  <a:bodyPr/>
                  <a:lstStyle/>
                  <a:p>
                    <a:fld id="{13124974-F368-4238-B44D-46FEE701FD0B}" type="CATEGORYNAME">
                      <a:rPr lang="en-US" b="1"/>
                      <a:pPr/>
                      <a:t>[CATEGORY NAME]</a:t>
                    </a:fld>
                    <a:endParaRPr lang="en-US" b="1" baseline="0"/>
                  </a:p>
                  <a:p>
                    <a:fld id="{9A598C75-7C34-4440-8CD2-449FD9A93AF0}" type="VALUE">
                      <a:rPr lang="en-US"/>
                      <a:pPr/>
                      <a:t>[VALUE]</a:t>
                    </a:fld>
                    <a:endParaRPr lang="en-US"/>
                  </a:p>
                </c:rich>
              </c:tx>
              <c:dLblPos val="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823-9A40-B0DC-8945E8C4C525}"/>
                </c:ext>
              </c:extLst>
            </c:dLbl>
            <c:dLbl>
              <c:idx val="70"/>
              <c:dLblPos val="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E823-9A40-B0DC-8945E8C4C525}"/>
                </c:ext>
              </c:extLst>
            </c:dLbl>
            <c:dLbl>
              <c:idx val="80"/>
              <c:tx>
                <c:rich>
                  <a:bodyPr/>
                  <a:lstStyle/>
                  <a:p>
                    <a:fld id="{1361EEF3-548A-4851-97A5-187FD2B94679}" type="CATEGORYNAME">
                      <a:rPr lang="en-US" b="1"/>
                      <a:pPr/>
                      <a:t>[CATEGORY NAME]</a:t>
                    </a:fld>
                    <a:endParaRPr lang="en-US" b="1" baseline="0"/>
                  </a:p>
                  <a:p>
                    <a:fld id="{A308F08E-7EFA-4D99-A968-388BDE915451}" type="VALUE">
                      <a:rPr lang="en-US"/>
                      <a:pPr/>
                      <a:t>[VALUE]</a:t>
                    </a:fld>
                    <a:endParaRPr lang="en-US"/>
                  </a:p>
                </c:rich>
              </c:tx>
              <c:dLblPos val="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E823-9A40-B0DC-8945E8C4C525}"/>
                </c:ext>
              </c:extLst>
            </c:dLbl>
            <c:dLbl>
              <c:idx val="90"/>
              <c:tx>
                <c:rich>
                  <a:bodyPr/>
                  <a:lstStyle/>
                  <a:p>
                    <a:fld id="{E336CF91-3713-49E9-B0DD-FA18B2AFE07F}" type="CATEGORYNAME">
                      <a:rPr lang="en-US" b="1"/>
                      <a:pPr/>
                      <a:t>[CATEGORY NAME]</a:t>
                    </a:fld>
                    <a:endParaRPr lang="en-US" b="1" baseline="0"/>
                  </a:p>
                  <a:p>
                    <a:fld id="{F7A1636C-53A0-4700-BD4E-3D8B58B84C43}" type="VALUE">
                      <a:rPr lang="en-US"/>
                      <a:pPr/>
                      <a:t>[VALUE]</a:t>
                    </a:fld>
                    <a:endParaRPr lang="en-US"/>
                  </a:p>
                </c:rich>
              </c:tx>
              <c:dLblPos val="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E823-9A40-B0DC-8945E8C4C52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'37'!$A$2:$A$92</c:f>
              <c:strCache>
                <c:ptCount val="91"/>
                <c:pt idx="0">
                  <c:v>Age 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'37'!$B$2:$B$92</c:f>
              <c:numCache>
                <c:formatCode>0%</c:formatCode>
                <c:ptCount val="91"/>
                <c:pt idx="0">
                  <c:v>0.01</c:v>
                </c:pt>
                <c:pt idx="1">
                  <c:v>0.01</c:v>
                </c:pt>
                <c:pt idx="2">
                  <c:v>0.01</c:v>
                </c:pt>
                <c:pt idx="3">
                  <c:v>0.01</c:v>
                </c:pt>
                <c:pt idx="4">
                  <c:v>0.01</c:v>
                </c:pt>
                <c:pt idx="5">
                  <c:v>0.05</c:v>
                </c:pt>
                <c:pt idx="6">
                  <c:v>0.05</c:v>
                </c:pt>
                <c:pt idx="7">
                  <c:v>0.06</c:v>
                </c:pt>
                <c:pt idx="8">
                  <c:v>0.06</c:v>
                </c:pt>
                <c:pt idx="9">
                  <c:v>0.06</c:v>
                </c:pt>
                <c:pt idx="10">
                  <c:v>0.06</c:v>
                </c:pt>
                <c:pt idx="11">
                  <c:v>0.06</c:v>
                </c:pt>
                <c:pt idx="12">
                  <c:v>0.06</c:v>
                </c:pt>
                <c:pt idx="13">
                  <c:v>7.0000000000000007E-2</c:v>
                </c:pt>
                <c:pt idx="14">
                  <c:v>0.06</c:v>
                </c:pt>
                <c:pt idx="15">
                  <c:v>7.0000000000000007E-2</c:v>
                </c:pt>
                <c:pt idx="16">
                  <c:v>0.08</c:v>
                </c:pt>
                <c:pt idx="17">
                  <c:v>7.0000000000000007E-2</c:v>
                </c:pt>
                <c:pt idx="18">
                  <c:v>0.08</c:v>
                </c:pt>
                <c:pt idx="19">
                  <c:v>0.09</c:v>
                </c:pt>
                <c:pt idx="20">
                  <c:v>0.1</c:v>
                </c:pt>
                <c:pt idx="21">
                  <c:v>0.09</c:v>
                </c:pt>
                <c:pt idx="22">
                  <c:v>0.09</c:v>
                </c:pt>
                <c:pt idx="23">
                  <c:v>0.09</c:v>
                </c:pt>
                <c:pt idx="24">
                  <c:v>0.09</c:v>
                </c:pt>
                <c:pt idx="25">
                  <c:v>0.08</c:v>
                </c:pt>
                <c:pt idx="26">
                  <c:v>0.08</c:v>
                </c:pt>
                <c:pt idx="27">
                  <c:v>0.08</c:v>
                </c:pt>
                <c:pt idx="28">
                  <c:v>0.08</c:v>
                </c:pt>
                <c:pt idx="29">
                  <c:v>0.08</c:v>
                </c:pt>
                <c:pt idx="30">
                  <c:v>0.08</c:v>
                </c:pt>
                <c:pt idx="31">
                  <c:v>0.08</c:v>
                </c:pt>
                <c:pt idx="32">
                  <c:v>0.08</c:v>
                </c:pt>
                <c:pt idx="33">
                  <c:v>0.08</c:v>
                </c:pt>
                <c:pt idx="34">
                  <c:v>0.08</c:v>
                </c:pt>
                <c:pt idx="35">
                  <c:v>0.08</c:v>
                </c:pt>
                <c:pt idx="36">
                  <c:v>0.08</c:v>
                </c:pt>
                <c:pt idx="37">
                  <c:v>0.08</c:v>
                </c:pt>
                <c:pt idx="38">
                  <c:v>0.08</c:v>
                </c:pt>
                <c:pt idx="39">
                  <c:v>0.09</c:v>
                </c:pt>
                <c:pt idx="40">
                  <c:v>0.09</c:v>
                </c:pt>
                <c:pt idx="41">
                  <c:v>0.09</c:v>
                </c:pt>
                <c:pt idx="42">
                  <c:v>0.09</c:v>
                </c:pt>
                <c:pt idx="43">
                  <c:v>0.1</c:v>
                </c:pt>
                <c:pt idx="44">
                  <c:v>0.1</c:v>
                </c:pt>
                <c:pt idx="45">
                  <c:v>0.1</c:v>
                </c:pt>
                <c:pt idx="46">
                  <c:v>0.1</c:v>
                </c:pt>
                <c:pt idx="47">
                  <c:v>0.1</c:v>
                </c:pt>
                <c:pt idx="48">
                  <c:v>0.11</c:v>
                </c:pt>
                <c:pt idx="49">
                  <c:v>0.11</c:v>
                </c:pt>
                <c:pt idx="50">
                  <c:v>0.12</c:v>
                </c:pt>
                <c:pt idx="51">
                  <c:v>0.13</c:v>
                </c:pt>
                <c:pt idx="52">
                  <c:v>0.13</c:v>
                </c:pt>
                <c:pt idx="53">
                  <c:v>0.14000000000000001</c:v>
                </c:pt>
                <c:pt idx="54">
                  <c:v>0.14000000000000001</c:v>
                </c:pt>
                <c:pt idx="55">
                  <c:v>0.15</c:v>
                </c:pt>
                <c:pt idx="56">
                  <c:v>0.16</c:v>
                </c:pt>
                <c:pt idx="57">
                  <c:v>0.17</c:v>
                </c:pt>
                <c:pt idx="58">
                  <c:v>0.18</c:v>
                </c:pt>
                <c:pt idx="59">
                  <c:v>0.18</c:v>
                </c:pt>
                <c:pt idx="60">
                  <c:v>0.19</c:v>
                </c:pt>
                <c:pt idx="61">
                  <c:v>0.2</c:v>
                </c:pt>
                <c:pt idx="62">
                  <c:v>0.2</c:v>
                </c:pt>
                <c:pt idx="63">
                  <c:v>0.21</c:v>
                </c:pt>
                <c:pt idx="64">
                  <c:v>0.21</c:v>
                </c:pt>
                <c:pt idx="65">
                  <c:v>0.22</c:v>
                </c:pt>
                <c:pt idx="66">
                  <c:v>0.22</c:v>
                </c:pt>
                <c:pt idx="67">
                  <c:v>0.23</c:v>
                </c:pt>
                <c:pt idx="68">
                  <c:v>0.23</c:v>
                </c:pt>
                <c:pt idx="69">
                  <c:v>0.24</c:v>
                </c:pt>
                <c:pt idx="70">
                  <c:v>0.26</c:v>
                </c:pt>
                <c:pt idx="71">
                  <c:v>0.26</c:v>
                </c:pt>
                <c:pt idx="72">
                  <c:v>0.28000000000000003</c:v>
                </c:pt>
                <c:pt idx="73">
                  <c:v>0.28999999999999998</c:v>
                </c:pt>
                <c:pt idx="74">
                  <c:v>0.31</c:v>
                </c:pt>
                <c:pt idx="75">
                  <c:v>0.33</c:v>
                </c:pt>
                <c:pt idx="76">
                  <c:v>0.35</c:v>
                </c:pt>
                <c:pt idx="77">
                  <c:v>0.37</c:v>
                </c:pt>
                <c:pt idx="78">
                  <c:v>0.39</c:v>
                </c:pt>
                <c:pt idx="79">
                  <c:v>0.4</c:v>
                </c:pt>
                <c:pt idx="80">
                  <c:v>0.43</c:v>
                </c:pt>
                <c:pt idx="81">
                  <c:v>0.45</c:v>
                </c:pt>
                <c:pt idx="82">
                  <c:v>0.48</c:v>
                </c:pt>
                <c:pt idx="83">
                  <c:v>0.49</c:v>
                </c:pt>
                <c:pt idx="84">
                  <c:v>0.52</c:v>
                </c:pt>
                <c:pt idx="85">
                  <c:v>0.59</c:v>
                </c:pt>
                <c:pt idx="86">
                  <c:v>0.62</c:v>
                </c:pt>
                <c:pt idx="87">
                  <c:v>0.64</c:v>
                </c:pt>
                <c:pt idx="88">
                  <c:v>0.67</c:v>
                </c:pt>
                <c:pt idx="89">
                  <c:v>0.7</c:v>
                </c:pt>
                <c:pt idx="90">
                  <c:v>0.79</c:v>
                </c:pt>
              </c:numCache>
            </c:numRef>
          </c:val>
          <c:smooth val="0"/>
          <c:extLst>
            <c:ext xmlns:c16="http://schemas.microsoft.com/office/drawing/2014/chart" uri="{C3380CC4-5D6E-409C-BE32-E72D297353CC}">
              <c16:uniqueId val="{00000005-E823-9A40-B0DC-8945E8C4C525}"/>
            </c:ext>
          </c:extLst>
        </c:ser>
        <c:ser>
          <c:idx val="1"/>
          <c:order val="1"/>
          <c:tx>
            <c:strRef>
              <c:f>'37'!$C$1</c:f>
              <c:strCache>
                <c:ptCount val="1"/>
                <c:pt idx="0">
                  <c:v>Ambulatory</c:v>
                </c:pt>
              </c:strCache>
            </c:strRef>
          </c:tx>
          <c:spPr>
            <a:ln w="19050" cap="rnd">
              <a:solidFill>
                <a:schemeClr val="accent2"/>
              </a:solidFill>
              <a:round/>
            </a:ln>
            <a:effectLst/>
          </c:spPr>
          <c:marker>
            <c:symbol val="none"/>
          </c:marker>
          <c:cat>
            <c:strRef>
              <c:f>'37'!$A$2:$A$92</c:f>
              <c:strCache>
                <c:ptCount val="91"/>
                <c:pt idx="0">
                  <c:v>Age 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'37'!$C$2:$C$92</c:f>
              <c:numCache>
                <c:formatCode>0%</c:formatCode>
                <c:ptCount val="91"/>
                <c:pt idx="0">
                  <c:v>0</c:v>
                </c:pt>
                <c:pt idx="1">
                  <c:v>0</c:v>
                </c:pt>
                <c:pt idx="2">
                  <c:v>0</c:v>
                </c:pt>
                <c:pt idx="3">
                  <c:v>0</c:v>
                </c:pt>
                <c:pt idx="4">
                  <c:v>0</c:v>
                </c:pt>
                <c:pt idx="5">
                  <c:v>0.01</c:v>
                </c:pt>
                <c:pt idx="6">
                  <c:v>0.01</c:v>
                </c:pt>
                <c:pt idx="7">
                  <c:v>0</c:v>
                </c:pt>
                <c:pt idx="8">
                  <c:v>0.01</c:v>
                </c:pt>
                <c:pt idx="9">
                  <c:v>0</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0.02</c:v>
                </c:pt>
                <c:pt idx="31">
                  <c:v>0.01</c:v>
                </c:pt>
                <c:pt idx="32">
                  <c:v>0.02</c:v>
                </c:pt>
                <c:pt idx="33">
                  <c:v>0.02</c:v>
                </c:pt>
                <c:pt idx="34">
                  <c:v>0.02</c:v>
                </c:pt>
                <c:pt idx="35">
                  <c:v>0.02</c:v>
                </c:pt>
                <c:pt idx="36">
                  <c:v>0.02</c:v>
                </c:pt>
                <c:pt idx="37">
                  <c:v>0.02</c:v>
                </c:pt>
                <c:pt idx="38">
                  <c:v>0.02</c:v>
                </c:pt>
                <c:pt idx="39">
                  <c:v>0.03</c:v>
                </c:pt>
                <c:pt idx="40">
                  <c:v>0.03</c:v>
                </c:pt>
                <c:pt idx="41">
                  <c:v>0.03</c:v>
                </c:pt>
                <c:pt idx="42">
                  <c:v>0.04</c:v>
                </c:pt>
                <c:pt idx="43">
                  <c:v>0.03</c:v>
                </c:pt>
                <c:pt idx="44">
                  <c:v>0.04</c:v>
                </c:pt>
                <c:pt idx="45">
                  <c:v>0.04</c:v>
                </c:pt>
                <c:pt idx="46">
                  <c:v>0.04</c:v>
                </c:pt>
                <c:pt idx="47">
                  <c:v>0.05</c:v>
                </c:pt>
                <c:pt idx="48">
                  <c:v>0.05</c:v>
                </c:pt>
                <c:pt idx="49">
                  <c:v>0.05</c:v>
                </c:pt>
                <c:pt idx="50">
                  <c:v>0.06</c:v>
                </c:pt>
                <c:pt idx="51">
                  <c:v>0.06</c:v>
                </c:pt>
                <c:pt idx="52">
                  <c:v>7.0000000000000007E-2</c:v>
                </c:pt>
                <c:pt idx="53">
                  <c:v>7.0000000000000007E-2</c:v>
                </c:pt>
                <c:pt idx="54">
                  <c:v>0.08</c:v>
                </c:pt>
                <c:pt idx="55">
                  <c:v>0.08</c:v>
                </c:pt>
                <c:pt idx="56">
                  <c:v>0.09</c:v>
                </c:pt>
                <c:pt idx="57">
                  <c:v>0.1</c:v>
                </c:pt>
                <c:pt idx="58">
                  <c:v>0.1</c:v>
                </c:pt>
                <c:pt idx="59">
                  <c:v>0.11</c:v>
                </c:pt>
                <c:pt idx="60">
                  <c:v>0.11</c:v>
                </c:pt>
                <c:pt idx="61">
                  <c:v>0.12</c:v>
                </c:pt>
                <c:pt idx="62">
                  <c:v>0.13</c:v>
                </c:pt>
                <c:pt idx="63">
                  <c:v>0.13</c:v>
                </c:pt>
                <c:pt idx="64">
                  <c:v>0.13</c:v>
                </c:pt>
                <c:pt idx="65">
                  <c:v>0.13</c:v>
                </c:pt>
                <c:pt idx="66">
                  <c:v>0.14000000000000001</c:v>
                </c:pt>
                <c:pt idx="67">
                  <c:v>0.14000000000000001</c:v>
                </c:pt>
                <c:pt idx="68">
                  <c:v>0.14000000000000001</c:v>
                </c:pt>
                <c:pt idx="69">
                  <c:v>0.15</c:v>
                </c:pt>
                <c:pt idx="70">
                  <c:v>0.16</c:v>
                </c:pt>
                <c:pt idx="71">
                  <c:v>0.16</c:v>
                </c:pt>
                <c:pt idx="72">
                  <c:v>0.17</c:v>
                </c:pt>
                <c:pt idx="73">
                  <c:v>0.18</c:v>
                </c:pt>
                <c:pt idx="74">
                  <c:v>0.18</c:v>
                </c:pt>
                <c:pt idx="75">
                  <c:v>0.2</c:v>
                </c:pt>
                <c:pt idx="76">
                  <c:v>0.22</c:v>
                </c:pt>
                <c:pt idx="77">
                  <c:v>0.24</c:v>
                </c:pt>
                <c:pt idx="78">
                  <c:v>0.24</c:v>
                </c:pt>
                <c:pt idx="79">
                  <c:v>0.25</c:v>
                </c:pt>
                <c:pt idx="80">
                  <c:v>0.27</c:v>
                </c:pt>
                <c:pt idx="81">
                  <c:v>0.28999999999999998</c:v>
                </c:pt>
                <c:pt idx="82">
                  <c:v>0.32</c:v>
                </c:pt>
                <c:pt idx="83">
                  <c:v>0.32</c:v>
                </c:pt>
                <c:pt idx="84">
                  <c:v>0.34</c:v>
                </c:pt>
                <c:pt idx="85">
                  <c:v>0.4</c:v>
                </c:pt>
                <c:pt idx="86">
                  <c:v>0.42</c:v>
                </c:pt>
                <c:pt idx="87">
                  <c:v>0.44</c:v>
                </c:pt>
                <c:pt idx="88">
                  <c:v>0.47</c:v>
                </c:pt>
                <c:pt idx="89">
                  <c:v>0.49</c:v>
                </c:pt>
                <c:pt idx="90">
                  <c:v>0.6</c:v>
                </c:pt>
              </c:numCache>
            </c:numRef>
          </c:val>
          <c:smooth val="0"/>
          <c:extLst>
            <c:ext xmlns:c16="http://schemas.microsoft.com/office/drawing/2014/chart" uri="{C3380CC4-5D6E-409C-BE32-E72D297353CC}">
              <c16:uniqueId val="{00000006-E823-9A40-B0DC-8945E8C4C525}"/>
            </c:ext>
          </c:extLst>
        </c:ser>
        <c:ser>
          <c:idx val="2"/>
          <c:order val="2"/>
          <c:tx>
            <c:strRef>
              <c:f>'37'!$D$1</c:f>
              <c:strCache>
                <c:ptCount val="1"/>
                <c:pt idx="0">
                  <c:v>Independent living</c:v>
                </c:pt>
              </c:strCache>
            </c:strRef>
          </c:tx>
          <c:spPr>
            <a:ln w="19050" cap="rnd">
              <a:solidFill>
                <a:schemeClr val="accent3">
                  <a:lumMod val="75000"/>
                </a:schemeClr>
              </a:solidFill>
              <a:round/>
            </a:ln>
            <a:effectLst/>
          </c:spPr>
          <c:marker>
            <c:symbol val="none"/>
          </c:marker>
          <c:cat>
            <c:strRef>
              <c:f>'37'!$A$2:$A$92</c:f>
              <c:strCache>
                <c:ptCount val="91"/>
                <c:pt idx="0">
                  <c:v>Age 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'37'!$D$2:$D$92</c:f>
              <c:numCache>
                <c:formatCode>0%</c:formatCode>
                <c:ptCount val="9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0.03</c:v>
                </c:pt>
                <c:pt idx="16">
                  <c:v>0.03</c:v>
                </c:pt>
                <c:pt idx="17">
                  <c:v>0.03</c:v>
                </c:pt>
                <c:pt idx="18">
                  <c:v>0.03</c:v>
                </c:pt>
                <c:pt idx="19">
                  <c:v>0.04</c:v>
                </c:pt>
                <c:pt idx="20">
                  <c:v>0.04</c:v>
                </c:pt>
                <c:pt idx="21">
                  <c:v>0.04</c:v>
                </c:pt>
                <c:pt idx="22">
                  <c:v>0.04</c:v>
                </c:pt>
                <c:pt idx="23">
                  <c:v>0.04</c:v>
                </c:pt>
                <c:pt idx="24">
                  <c:v>0.04</c:v>
                </c:pt>
                <c:pt idx="25">
                  <c:v>0.03</c:v>
                </c:pt>
                <c:pt idx="26">
                  <c:v>0.03</c:v>
                </c:pt>
                <c:pt idx="27">
                  <c:v>0.03</c:v>
                </c:pt>
                <c:pt idx="28">
                  <c:v>0.03</c:v>
                </c:pt>
                <c:pt idx="29">
                  <c:v>0.03</c:v>
                </c:pt>
                <c:pt idx="30">
                  <c:v>0.03</c:v>
                </c:pt>
                <c:pt idx="31">
                  <c:v>0.03</c:v>
                </c:pt>
                <c:pt idx="32">
                  <c:v>0.03</c:v>
                </c:pt>
                <c:pt idx="33">
                  <c:v>0.03</c:v>
                </c:pt>
                <c:pt idx="34">
                  <c:v>0.03</c:v>
                </c:pt>
                <c:pt idx="35">
                  <c:v>0.03</c:v>
                </c:pt>
                <c:pt idx="36">
                  <c:v>0.03</c:v>
                </c:pt>
                <c:pt idx="37">
                  <c:v>0.03</c:v>
                </c:pt>
                <c:pt idx="38">
                  <c:v>0.03</c:v>
                </c:pt>
                <c:pt idx="39">
                  <c:v>0.03</c:v>
                </c:pt>
                <c:pt idx="40">
                  <c:v>0.03</c:v>
                </c:pt>
                <c:pt idx="41">
                  <c:v>0.03</c:v>
                </c:pt>
                <c:pt idx="42">
                  <c:v>0.04</c:v>
                </c:pt>
                <c:pt idx="43">
                  <c:v>0.03</c:v>
                </c:pt>
                <c:pt idx="44">
                  <c:v>0.04</c:v>
                </c:pt>
                <c:pt idx="45">
                  <c:v>0.03</c:v>
                </c:pt>
                <c:pt idx="46">
                  <c:v>0.04</c:v>
                </c:pt>
                <c:pt idx="47">
                  <c:v>0.04</c:v>
                </c:pt>
                <c:pt idx="48">
                  <c:v>0.04</c:v>
                </c:pt>
                <c:pt idx="49">
                  <c:v>0.04</c:v>
                </c:pt>
                <c:pt idx="50">
                  <c:v>0.04</c:v>
                </c:pt>
                <c:pt idx="51">
                  <c:v>0.04</c:v>
                </c:pt>
                <c:pt idx="52">
                  <c:v>0.04</c:v>
                </c:pt>
                <c:pt idx="53">
                  <c:v>0.05</c:v>
                </c:pt>
                <c:pt idx="54">
                  <c:v>0.05</c:v>
                </c:pt>
                <c:pt idx="55">
                  <c:v>0.05</c:v>
                </c:pt>
                <c:pt idx="56">
                  <c:v>0.05</c:v>
                </c:pt>
                <c:pt idx="57">
                  <c:v>0.06</c:v>
                </c:pt>
                <c:pt idx="58">
                  <c:v>0.06</c:v>
                </c:pt>
                <c:pt idx="59">
                  <c:v>0.06</c:v>
                </c:pt>
                <c:pt idx="60">
                  <c:v>0.06</c:v>
                </c:pt>
                <c:pt idx="61">
                  <c:v>0.06</c:v>
                </c:pt>
                <c:pt idx="62">
                  <c:v>7.0000000000000007E-2</c:v>
                </c:pt>
                <c:pt idx="63">
                  <c:v>7.0000000000000007E-2</c:v>
                </c:pt>
                <c:pt idx="64">
                  <c:v>7.0000000000000007E-2</c:v>
                </c:pt>
                <c:pt idx="65">
                  <c:v>7.0000000000000007E-2</c:v>
                </c:pt>
                <c:pt idx="66">
                  <c:v>7.0000000000000007E-2</c:v>
                </c:pt>
                <c:pt idx="67">
                  <c:v>7.0000000000000007E-2</c:v>
                </c:pt>
                <c:pt idx="68">
                  <c:v>7.0000000000000007E-2</c:v>
                </c:pt>
                <c:pt idx="69">
                  <c:v>0.08</c:v>
                </c:pt>
                <c:pt idx="70">
                  <c:v>0.09</c:v>
                </c:pt>
                <c:pt idx="71">
                  <c:v>0.09</c:v>
                </c:pt>
                <c:pt idx="72">
                  <c:v>0.1</c:v>
                </c:pt>
                <c:pt idx="73">
                  <c:v>0.1</c:v>
                </c:pt>
                <c:pt idx="74">
                  <c:v>0.11</c:v>
                </c:pt>
                <c:pt idx="75">
                  <c:v>0.12</c:v>
                </c:pt>
                <c:pt idx="76">
                  <c:v>0.13</c:v>
                </c:pt>
                <c:pt idx="77">
                  <c:v>0.15</c:v>
                </c:pt>
                <c:pt idx="78">
                  <c:v>0.16</c:v>
                </c:pt>
                <c:pt idx="79">
                  <c:v>0.17</c:v>
                </c:pt>
                <c:pt idx="80">
                  <c:v>0.18</c:v>
                </c:pt>
                <c:pt idx="81">
                  <c:v>0.21</c:v>
                </c:pt>
                <c:pt idx="82">
                  <c:v>0.23</c:v>
                </c:pt>
                <c:pt idx="83">
                  <c:v>0.24</c:v>
                </c:pt>
                <c:pt idx="84">
                  <c:v>0.27</c:v>
                </c:pt>
                <c:pt idx="85">
                  <c:v>0.34</c:v>
                </c:pt>
                <c:pt idx="86">
                  <c:v>0.36</c:v>
                </c:pt>
                <c:pt idx="87">
                  <c:v>0.38</c:v>
                </c:pt>
                <c:pt idx="88">
                  <c:v>0.42</c:v>
                </c:pt>
                <c:pt idx="89">
                  <c:v>0.46</c:v>
                </c:pt>
                <c:pt idx="90">
                  <c:v>0.57999999999999996</c:v>
                </c:pt>
              </c:numCache>
            </c:numRef>
          </c:val>
          <c:smooth val="0"/>
          <c:extLst>
            <c:ext xmlns:c16="http://schemas.microsoft.com/office/drawing/2014/chart" uri="{C3380CC4-5D6E-409C-BE32-E72D297353CC}">
              <c16:uniqueId val="{00000007-E823-9A40-B0DC-8945E8C4C525}"/>
            </c:ext>
          </c:extLst>
        </c:ser>
        <c:ser>
          <c:idx val="3"/>
          <c:order val="3"/>
          <c:tx>
            <c:strRef>
              <c:f>'37'!$E$1</c:f>
              <c:strCache>
                <c:ptCount val="1"/>
                <c:pt idx="0">
                  <c:v>Hearing or vision</c:v>
                </c:pt>
              </c:strCache>
            </c:strRef>
          </c:tx>
          <c:spPr>
            <a:ln w="19050" cap="rnd">
              <a:solidFill>
                <a:schemeClr val="accent4"/>
              </a:solidFill>
              <a:round/>
            </a:ln>
            <a:effectLst/>
          </c:spPr>
          <c:marker>
            <c:symbol val="none"/>
          </c:marker>
          <c:cat>
            <c:strRef>
              <c:f>'37'!$A$2:$A$92</c:f>
              <c:strCache>
                <c:ptCount val="91"/>
                <c:pt idx="0">
                  <c:v>Age 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'37'!$E$2:$E$92</c:f>
              <c:numCache>
                <c:formatCode>0%</c:formatCode>
                <c:ptCount val="91"/>
                <c:pt idx="0">
                  <c:v>0.01</c:v>
                </c:pt>
                <c:pt idx="1">
                  <c:v>0.01</c:v>
                </c:pt>
                <c:pt idx="2">
                  <c:v>0.01</c:v>
                </c:pt>
                <c:pt idx="3">
                  <c:v>0.01</c:v>
                </c:pt>
                <c:pt idx="4">
                  <c:v>0.01</c:v>
                </c:pt>
                <c:pt idx="5">
                  <c:v>0.01</c:v>
                </c:pt>
                <c:pt idx="6">
                  <c:v>0.01</c:v>
                </c:pt>
                <c:pt idx="7">
                  <c:v>0.01</c:v>
                </c:pt>
                <c:pt idx="8">
                  <c:v>0.01</c:v>
                </c:pt>
                <c:pt idx="9">
                  <c:v>0.01</c:v>
                </c:pt>
                <c:pt idx="10">
                  <c:v>0.01</c:v>
                </c:pt>
                <c:pt idx="11">
                  <c:v>0.01</c:v>
                </c:pt>
                <c:pt idx="12">
                  <c:v>0.02</c:v>
                </c:pt>
                <c:pt idx="13">
                  <c:v>0.02</c:v>
                </c:pt>
                <c:pt idx="14">
                  <c:v>0.01</c:v>
                </c:pt>
                <c:pt idx="15">
                  <c:v>0.02</c:v>
                </c:pt>
                <c:pt idx="16">
                  <c:v>0.02</c:v>
                </c:pt>
                <c:pt idx="17">
                  <c:v>0.02</c:v>
                </c:pt>
                <c:pt idx="18">
                  <c:v>0.02</c:v>
                </c:pt>
                <c:pt idx="19">
                  <c:v>0.02</c:v>
                </c:pt>
                <c:pt idx="20">
                  <c:v>0.02</c:v>
                </c:pt>
                <c:pt idx="21">
                  <c:v>0.02</c:v>
                </c:pt>
                <c:pt idx="22">
                  <c:v>0.02</c:v>
                </c:pt>
                <c:pt idx="23">
                  <c:v>0.02</c:v>
                </c:pt>
                <c:pt idx="24">
                  <c:v>0.02</c:v>
                </c:pt>
                <c:pt idx="25">
                  <c:v>0.02</c:v>
                </c:pt>
                <c:pt idx="26">
                  <c:v>0.02</c:v>
                </c:pt>
                <c:pt idx="27">
                  <c:v>0.02</c:v>
                </c:pt>
                <c:pt idx="28">
                  <c:v>0.02</c:v>
                </c:pt>
                <c:pt idx="29">
                  <c:v>0.02</c:v>
                </c:pt>
                <c:pt idx="30">
                  <c:v>0.02</c:v>
                </c:pt>
                <c:pt idx="31">
                  <c:v>0.02</c:v>
                </c:pt>
                <c:pt idx="32">
                  <c:v>0.02</c:v>
                </c:pt>
                <c:pt idx="33">
                  <c:v>0.02</c:v>
                </c:pt>
                <c:pt idx="34">
                  <c:v>0.02</c:v>
                </c:pt>
                <c:pt idx="35">
                  <c:v>0.02</c:v>
                </c:pt>
                <c:pt idx="36">
                  <c:v>0.02</c:v>
                </c:pt>
                <c:pt idx="37">
                  <c:v>0.03</c:v>
                </c:pt>
                <c:pt idx="38">
                  <c:v>0.03</c:v>
                </c:pt>
                <c:pt idx="39">
                  <c:v>0.03</c:v>
                </c:pt>
                <c:pt idx="40">
                  <c:v>0.03</c:v>
                </c:pt>
                <c:pt idx="41">
                  <c:v>0.03</c:v>
                </c:pt>
                <c:pt idx="42">
                  <c:v>0.03</c:v>
                </c:pt>
                <c:pt idx="43">
                  <c:v>0.03</c:v>
                </c:pt>
                <c:pt idx="44">
                  <c:v>0.03</c:v>
                </c:pt>
                <c:pt idx="45">
                  <c:v>0.03</c:v>
                </c:pt>
                <c:pt idx="46">
                  <c:v>0.04</c:v>
                </c:pt>
                <c:pt idx="47">
                  <c:v>0.04</c:v>
                </c:pt>
                <c:pt idx="48">
                  <c:v>0.04</c:v>
                </c:pt>
                <c:pt idx="49">
                  <c:v>0.04</c:v>
                </c:pt>
                <c:pt idx="50">
                  <c:v>0.05</c:v>
                </c:pt>
                <c:pt idx="51">
                  <c:v>0.05</c:v>
                </c:pt>
                <c:pt idx="52">
                  <c:v>0.05</c:v>
                </c:pt>
                <c:pt idx="53">
                  <c:v>0.05</c:v>
                </c:pt>
                <c:pt idx="54">
                  <c:v>0.05</c:v>
                </c:pt>
                <c:pt idx="55">
                  <c:v>0.06</c:v>
                </c:pt>
                <c:pt idx="56">
                  <c:v>0.06</c:v>
                </c:pt>
                <c:pt idx="57">
                  <c:v>0.06</c:v>
                </c:pt>
                <c:pt idx="58">
                  <c:v>7.0000000000000007E-2</c:v>
                </c:pt>
                <c:pt idx="59">
                  <c:v>7.0000000000000007E-2</c:v>
                </c:pt>
                <c:pt idx="60">
                  <c:v>7.0000000000000007E-2</c:v>
                </c:pt>
                <c:pt idx="61">
                  <c:v>7.0000000000000007E-2</c:v>
                </c:pt>
                <c:pt idx="62">
                  <c:v>0.08</c:v>
                </c:pt>
                <c:pt idx="63">
                  <c:v>0.08</c:v>
                </c:pt>
                <c:pt idx="64">
                  <c:v>0.08</c:v>
                </c:pt>
                <c:pt idx="65">
                  <c:v>0.09</c:v>
                </c:pt>
                <c:pt idx="66">
                  <c:v>0.09</c:v>
                </c:pt>
                <c:pt idx="67">
                  <c:v>0.1</c:v>
                </c:pt>
                <c:pt idx="68">
                  <c:v>0.1</c:v>
                </c:pt>
                <c:pt idx="69">
                  <c:v>0.11</c:v>
                </c:pt>
                <c:pt idx="70">
                  <c:v>0.12</c:v>
                </c:pt>
                <c:pt idx="71">
                  <c:v>0.12</c:v>
                </c:pt>
                <c:pt idx="72">
                  <c:v>0.13</c:v>
                </c:pt>
                <c:pt idx="73">
                  <c:v>0.15</c:v>
                </c:pt>
                <c:pt idx="74">
                  <c:v>0.16</c:v>
                </c:pt>
                <c:pt idx="75">
                  <c:v>0.17</c:v>
                </c:pt>
                <c:pt idx="76">
                  <c:v>0.17</c:v>
                </c:pt>
                <c:pt idx="77">
                  <c:v>0.19</c:v>
                </c:pt>
                <c:pt idx="78">
                  <c:v>0.2</c:v>
                </c:pt>
                <c:pt idx="79">
                  <c:v>0.21</c:v>
                </c:pt>
                <c:pt idx="80">
                  <c:v>0.22</c:v>
                </c:pt>
                <c:pt idx="81">
                  <c:v>0.23</c:v>
                </c:pt>
                <c:pt idx="82">
                  <c:v>0.24</c:v>
                </c:pt>
                <c:pt idx="83">
                  <c:v>0.25</c:v>
                </c:pt>
                <c:pt idx="84">
                  <c:v>0.27</c:v>
                </c:pt>
                <c:pt idx="85">
                  <c:v>0.3</c:v>
                </c:pt>
                <c:pt idx="86">
                  <c:v>0.33</c:v>
                </c:pt>
                <c:pt idx="87">
                  <c:v>0.34</c:v>
                </c:pt>
                <c:pt idx="88">
                  <c:v>0.35</c:v>
                </c:pt>
                <c:pt idx="89">
                  <c:v>0.38</c:v>
                </c:pt>
                <c:pt idx="90">
                  <c:v>0.47</c:v>
                </c:pt>
              </c:numCache>
            </c:numRef>
          </c:val>
          <c:smooth val="0"/>
          <c:extLst>
            <c:ext xmlns:c16="http://schemas.microsoft.com/office/drawing/2014/chart" uri="{C3380CC4-5D6E-409C-BE32-E72D297353CC}">
              <c16:uniqueId val="{00000008-E823-9A40-B0DC-8945E8C4C525}"/>
            </c:ext>
          </c:extLst>
        </c:ser>
        <c:ser>
          <c:idx val="4"/>
          <c:order val="4"/>
          <c:tx>
            <c:strRef>
              <c:f>'37'!$F$1</c:f>
              <c:strCache>
                <c:ptCount val="1"/>
                <c:pt idx="0">
                  <c:v>Self care</c:v>
                </c:pt>
              </c:strCache>
            </c:strRef>
          </c:tx>
          <c:spPr>
            <a:ln w="19050" cap="rnd">
              <a:solidFill>
                <a:schemeClr val="accent5"/>
              </a:solidFill>
              <a:round/>
            </a:ln>
            <a:effectLst/>
          </c:spPr>
          <c:marker>
            <c:symbol val="none"/>
          </c:marker>
          <c:cat>
            <c:strRef>
              <c:f>'37'!$A$2:$A$92</c:f>
              <c:strCache>
                <c:ptCount val="91"/>
                <c:pt idx="0">
                  <c:v>Age 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'37'!$F$2:$F$92</c:f>
              <c:numCache>
                <c:formatCode>0%</c:formatCode>
                <c:ptCount val="91"/>
                <c:pt idx="0">
                  <c:v>0</c:v>
                </c:pt>
                <c:pt idx="1">
                  <c:v>0</c:v>
                </c:pt>
                <c:pt idx="2">
                  <c:v>0</c:v>
                </c:pt>
                <c:pt idx="3">
                  <c:v>0</c:v>
                </c:pt>
                <c:pt idx="4">
                  <c:v>0</c:v>
                </c:pt>
                <c:pt idx="5">
                  <c:v>0.02</c:v>
                </c:pt>
                <c:pt idx="6">
                  <c:v>0.02</c:v>
                </c:pt>
                <c:pt idx="7">
                  <c:v>0.01</c:v>
                </c:pt>
                <c:pt idx="8">
                  <c:v>0.01</c:v>
                </c:pt>
                <c:pt idx="9">
                  <c:v>0.01</c:v>
                </c:pt>
                <c:pt idx="10">
                  <c:v>0.01</c:v>
                </c:pt>
                <c:pt idx="11">
                  <c:v>0.01</c:v>
                </c:pt>
                <c:pt idx="12">
                  <c:v>0.01</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0.02</c:v>
                </c:pt>
                <c:pt idx="45">
                  <c:v>0.02</c:v>
                </c:pt>
                <c:pt idx="46">
                  <c:v>0.02</c:v>
                </c:pt>
                <c:pt idx="47">
                  <c:v>0.02</c:v>
                </c:pt>
                <c:pt idx="48">
                  <c:v>0.02</c:v>
                </c:pt>
                <c:pt idx="49">
                  <c:v>0.02</c:v>
                </c:pt>
                <c:pt idx="50">
                  <c:v>0.02</c:v>
                </c:pt>
                <c:pt idx="51">
                  <c:v>0.02</c:v>
                </c:pt>
                <c:pt idx="52">
                  <c:v>0.02</c:v>
                </c:pt>
                <c:pt idx="53">
                  <c:v>0.03</c:v>
                </c:pt>
                <c:pt idx="54">
                  <c:v>0.03</c:v>
                </c:pt>
                <c:pt idx="55">
                  <c:v>0.03</c:v>
                </c:pt>
                <c:pt idx="56">
                  <c:v>0.03</c:v>
                </c:pt>
                <c:pt idx="57">
                  <c:v>0.03</c:v>
                </c:pt>
                <c:pt idx="58">
                  <c:v>0.03</c:v>
                </c:pt>
                <c:pt idx="59">
                  <c:v>0.04</c:v>
                </c:pt>
                <c:pt idx="60">
                  <c:v>0.04</c:v>
                </c:pt>
                <c:pt idx="61">
                  <c:v>0.04</c:v>
                </c:pt>
                <c:pt idx="62">
                  <c:v>0.04</c:v>
                </c:pt>
                <c:pt idx="63">
                  <c:v>0.04</c:v>
                </c:pt>
                <c:pt idx="64">
                  <c:v>0.04</c:v>
                </c:pt>
                <c:pt idx="65">
                  <c:v>0.04</c:v>
                </c:pt>
                <c:pt idx="66">
                  <c:v>0.04</c:v>
                </c:pt>
                <c:pt idx="67">
                  <c:v>0.04</c:v>
                </c:pt>
                <c:pt idx="68">
                  <c:v>0.04</c:v>
                </c:pt>
                <c:pt idx="69">
                  <c:v>0.05</c:v>
                </c:pt>
                <c:pt idx="70">
                  <c:v>0.05</c:v>
                </c:pt>
                <c:pt idx="71">
                  <c:v>0.05</c:v>
                </c:pt>
                <c:pt idx="72">
                  <c:v>0.06</c:v>
                </c:pt>
                <c:pt idx="73">
                  <c:v>0.06</c:v>
                </c:pt>
                <c:pt idx="74">
                  <c:v>0.06</c:v>
                </c:pt>
                <c:pt idx="75">
                  <c:v>7.0000000000000007E-2</c:v>
                </c:pt>
                <c:pt idx="76">
                  <c:v>7.0000000000000007E-2</c:v>
                </c:pt>
                <c:pt idx="77">
                  <c:v>0.08</c:v>
                </c:pt>
                <c:pt idx="78">
                  <c:v>0.09</c:v>
                </c:pt>
                <c:pt idx="79">
                  <c:v>0.1</c:v>
                </c:pt>
                <c:pt idx="80">
                  <c:v>0.1</c:v>
                </c:pt>
                <c:pt idx="81">
                  <c:v>0.12</c:v>
                </c:pt>
                <c:pt idx="82">
                  <c:v>0.13</c:v>
                </c:pt>
                <c:pt idx="83">
                  <c:v>0.13</c:v>
                </c:pt>
                <c:pt idx="84">
                  <c:v>0.15</c:v>
                </c:pt>
                <c:pt idx="85">
                  <c:v>0.19</c:v>
                </c:pt>
                <c:pt idx="86">
                  <c:v>0.2</c:v>
                </c:pt>
                <c:pt idx="87">
                  <c:v>0.21</c:v>
                </c:pt>
                <c:pt idx="88">
                  <c:v>0.24</c:v>
                </c:pt>
                <c:pt idx="89">
                  <c:v>0.27</c:v>
                </c:pt>
                <c:pt idx="90">
                  <c:v>0.37</c:v>
                </c:pt>
              </c:numCache>
            </c:numRef>
          </c:val>
          <c:smooth val="0"/>
          <c:extLst>
            <c:ext xmlns:c16="http://schemas.microsoft.com/office/drawing/2014/chart" uri="{C3380CC4-5D6E-409C-BE32-E72D297353CC}">
              <c16:uniqueId val="{00000009-E823-9A40-B0DC-8945E8C4C525}"/>
            </c:ext>
          </c:extLst>
        </c:ser>
        <c:ser>
          <c:idx val="5"/>
          <c:order val="5"/>
          <c:tx>
            <c:strRef>
              <c:f>'37'!$G$1</c:f>
              <c:strCache>
                <c:ptCount val="1"/>
                <c:pt idx="0">
                  <c:v>Cognitive</c:v>
                </c:pt>
              </c:strCache>
            </c:strRef>
          </c:tx>
          <c:spPr>
            <a:ln w="19050" cap="rnd">
              <a:solidFill>
                <a:schemeClr val="accent6"/>
              </a:solidFill>
              <a:round/>
            </a:ln>
            <a:effectLst/>
          </c:spPr>
          <c:marker>
            <c:symbol val="none"/>
          </c:marker>
          <c:cat>
            <c:strRef>
              <c:f>'37'!$A$2:$A$92</c:f>
              <c:strCache>
                <c:ptCount val="91"/>
                <c:pt idx="0">
                  <c:v>Age 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strCache>
            </c:strRef>
          </c:cat>
          <c:val>
            <c:numRef>
              <c:f>'37'!$G$2:$G$92</c:f>
              <c:numCache>
                <c:formatCode>0%</c:formatCode>
                <c:ptCount val="91"/>
                <c:pt idx="0">
                  <c:v>0</c:v>
                </c:pt>
                <c:pt idx="1">
                  <c:v>0</c:v>
                </c:pt>
                <c:pt idx="2">
                  <c:v>0</c:v>
                </c:pt>
                <c:pt idx="3">
                  <c:v>0</c:v>
                </c:pt>
                <c:pt idx="4">
                  <c:v>0</c:v>
                </c:pt>
                <c:pt idx="5">
                  <c:v>0.03</c:v>
                </c:pt>
                <c:pt idx="6">
                  <c:v>0.04</c:v>
                </c:pt>
                <c:pt idx="7">
                  <c:v>0.05</c:v>
                </c:pt>
                <c:pt idx="8">
                  <c:v>0.05</c:v>
                </c:pt>
                <c:pt idx="9">
                  <c:v>0.05</c:v>
                </c:pt>
                <c:pt idx="10">
                  <c:v>0.05</c:v>
                </c:pt>
                <c:pt idx="11">
                  <c:v>0.05</c:v>
                </c:pt>
                <c:pt idx="12">
                  <c:v>0.05</c:v>
                </c:pt>
                <c:pt idx="13">
                  <c:v>0.05</c:v>
                </c:pt>
                <c:pt idx="14">
                  <c:v>0.05</c:v>
                </c:pt>
                <c:pt idx="15">
                  <c:v>0.05</c:v>
                </c:pt>
                <c:pt idx="16">
                  <c:v>0.05</c:v>
                </c:pt>
                <c:pt idx="17">
                  <c:v>0.05</c:v>
                </c:pt>
                <c:pt idx="18">
                  <c:v>0.06</c:v>
                </c:pt>
                <c:pt idx="19">
                  <c:v>0.06</c:v>
                </c:pt>
                <c:pt idx="20">
                  <c:v>7.0000000000000007E-2</c:v>
                </c:pt>
                <c:pt idx="21">
                  <c:v>7.0000000000000007E-2</c:v>
                </c:pt>
                <c:pt idx="22">
                  <c:v>0.06</c:v>
                </c:pt>
                <c:pt idx="23">
                  <c:v>0.06</c:v>
                </c:pt>
                <c:pt idx="24">
                  <c:v>0.06</c:v>
                </c:pt>
                <c:pt idx="25">
                  <c:v>0.06</c:v>
                </c:pt>
                <c:pt idx="26">
                  <c:v>0.05</c:v>
                </c:pt>
                <c:pt idx="27">
                  <c:v>0.05</c:v>
                </c:pt>
                <c:pt idx="28">
                  <c:v>0.05</c:v>
                </c:pt>
                <c:pt idx="29">
                  <c:v>0.05</c:v>
                </c:pt>
                <c:pt idx="30">
                  <c:v>0.05</c:v>
                </c:pt>
                <c:pt idx="31">
                  <c:v>0.05</c:v>
                </c:pt>
                <c:pt idx="32">
                  <c:v>0.05</c:v>
                </c:pt>
                <c:pt idx="33">
                  <c:v>0.05</c:v>
                </c:pt>
                <c:pt idx="34">
                  <c:v>0.05</c:v>
                </c:pt>
                <c:pt idx="35">
                  <c:v>0.05</c:v>
                </c:pt>
                <c:pt idx="36">
                  <c:v>0.05</c:v>
                </c:pt>
                <c:pt idx="37">
                  <c:v>0.05</c:v>
                </c:pt>
                <c:pt idx="38">
                  <c:v>0.05</c:v>
                </c:pt>
                <c:pt idx="39">
                  <c:v>0.05</c:v>
                </c:pt>
                <c:pt idx="40">
                  <c:v>0.05</c:v>
                </c:pt>
                <c:pt idx="41">
                  <c:v>0.05</c:v>
                </c:pt>
                <c:pt idx="42">
                  <c:v>0.05</c:v>
                </c:pt>
                <c:pt idx="43">
                  <c:v>0.05</c:v>
                </c:pt>
                <c:pt idx="44">
                  <c:v>0.05</c:v>
                </c:pt>
                <c:pt idx="45">
                  <c:v>0.05</c:v>
                </c:pt>
                <c:pt idx="46">
                  <c:v>0.05</c:v>
                </c:pt>
                <c:pt idx="47">
                  <c:v>0.04</c:v>
                </c:pt>
                <c:pt idx="48">
                  <c:v>0.05</c:v>
                </c:pt>
                <c:pt idx="49">
                  <c:v>0.05</c:v>
                </c:pt>
                <c:pt idx="50">
                  <c:v>0.05</c:v>
                </c:pt>
                <c:pt idx="51">
                  <c:v>0.05</c:v>
                </c:pt>
                <c:pt idx="52">
                  <c:v>0.05</c:v>
                </c:pt>
                <c:pt idx="53">
                  <c:v>0.05</c:v>
                </c:pt>
                <c:pt idx="54">
                  <c:v>0.05</c:v>
                </c:pt>
                <c:pt idx="55">
                  <c:v>0.05</c:v>
                </c:pt>
                <c:pt idx="56">
                  <c:v>0.05</c:v>
                </c:pt>
                <c:pt idx="57">
                  <c:v>0.06</c:v>
                </c:pt>
                <c:pt idx="58">
                  <c:v>0.06</c:v>
                </c:pt>
                <c:pt idx="59">
                  <c:v>0.06</c:v>
                </c:pt>
                <c:pt idx="60">
                  <c:v>0.06</c:v>
                </c:pt>
                <c:pt idx="61">
                  <c:v>0.06</c:v>
                </c:pt>
                <c:pt idx="62">
                  <c:v>0.06</c:v>
                </c:pt>
                <c:pt idx="63">
                  <c:v>0.06</c:v>
                </c:pt>
                <c:pt idx="64">
                  <c:v>0.06</c:v>
                </c:pt>
                <c:pt idx="65">
                  <c:v>0.06</c:v>
                </c:pt>
                <c:pt idx="66">
                  <c:v>0.05</c:v>
                </c:pt>
                <c:pt idx="67">
                  <c:v>0.05</c:v>
                </c:pt>
                <c:pt idx="68">
                  <c:v>0.05</c:v>
                </c:pt>
                <c:pt idx="69">
                  <c:v>0.05</c:v>
                </c:pt>
                <c:pt idx="70">
                  <c:v>0.06</c:v>
                </c:pt>
                <c:pt idx="71">
                  <c:v>0.06</c:v>
                </c:pt>
                <c:pt idx="72">
                  <c:v>0.06</c:v>
                </c:pt>
                <c:pt idx="73">
                  <c:v>0.06</c:v>
                </c:pt>
                <c:pt idx="74">
                  <c:v>7.0000000000000007E-2</c:v>
                </c:pt>
                <c:pt idx="75">
                  <c:v>7.0000000000000007E-2</c:v>
                </c:pt>
                <c:pt idx="76">
                  <c:v>0.08</c:v>
                </c:pt>
                <c:pt idx="77">
                  <c:v>0.09</c:v>
                </c:pt>
                <c:pt idx="78">
                  <c:v>0.09</c:v>
                </c:pt>
                <c:pt idx="79">
                  <c:v>0.1</c:v>
                </c:pt>
                <c:pt idx="80">
                  <c:v>0.11</c:v>
                </c:pt>
                <c:pt idx="81">
                  <c:v>0.13</c:v>
                </c:pt>
                <c:pt idx="82">
                  <c:v>0.14000000000000001</c:v>
                </c:pt>
                <c:pt idx="83">
                  <c:v>0.14000000000000001</c:v>
                </c:pt>
                <c:pt idx="84">
                  <c:v>0.15</c:v>
                </c:pt>
                <c:pt idx="85">
                  <c:v>0.18</c:v>
                </c:pt>
                <c:pt idx="86">
                  <c:v>0.2</c:v>
                </c:pt>
                <c:pt idx="87">
                  <c:v>0.21</c:v>
                </c:pt>
                <c:pt idx="88">
                  <c:v>0.23</c:v>
                </c:pt>
                <c:pt idx="89">
                  <c:v>0.25</c:v>
                </c:pt>
                <c:pt idx="90">
                  <c:v>0.32</c:v>
                </c:pt>
              </c:numCache>
            </c:numRef>
          </c:val>
          <c:smooth val="0"/>
          <c:extLst>
            <c:ext xmlns:c16="http://schemas.microsoft.com/office/drawing/2014/chart" uri="{C3380CC4-5D6E-409C-BE32-E72D297353CC}">
              <c16:uniqueId val="{0000000A-E823-9A40-B0DC-8945E8C4C525}"/>
            </c:ext>
          </c:extLst>
        </c:ser>
        <c:dLbls>
          <c:showLegendKey val="0"/>
          <c:showVal val="0"/>
          <c:showCatName val="0"/>
          <c:showSerName val="0"/>
          <c:showPercent val="0"/>
          <c:showBubbleSize val="0"/>
        </c:dLbls>
        <c:smooth val="0"/>
        <c:axId val="412973376"/>
        <c:axId val="409088128"/>
      </c:lineChart>
      <c:catAx>
        <c:axId val="41297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9088128"/>
        <c:crosses val="autoZero"/>
        <c:auto val="1"/>
        <c:lblAlgn val="ctr"/>
        <c:lblOffset val="100"/>
        <c:tickLblSkip val="10"/>
        <c:noMultiLvlLbl val="0"/>
      </c:catAx>
      <c:valAx>
        <c:axId val="409088128"/>
        <c:scaling>
          <c:orientation val="minMax"/>
        </c:scaling>
        <c:delete val="1"/>
        <c:axPos val="l"/>
        <c:numFmt formatCode="0%" sourceLinked="1"/>
        <c:majorTickMark val="none"/>
        <c:minorTickMark val="none"/>
        <c:tickLblPos val="nextTo"/>
        <c:crossAx val="4129733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a:t>Family</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'8'!$A$3</c:f>
              <c:strCache>
                <c:ptCount val="1"/>
                <c:pt idx="0">
                  <c:v>Purpose</c:v>
                </c:pt>
              </c:strCache>
            </c:strRef>
          </c:tx>
          <c:spPr>
            <a:ln w="19050" cap="rnd">
              <a:solidFill>
                <a:schemeClr val="accent6"/>
              </a:solidFill>
              <a:round/>
            </a:ln>
            <a:effectLst/>
          </c:spPr>
          <c:marker>
            <c:symbol val="circle"/>
            <c:size val="5"/>
            <c:spPr>
              <a:solidFill>
                <a:schemeClr val="accent6"/>
              </a:solidFill>
              <a:ln w="19050">
                <a:solidFill>
                  <a:schemeClr val="accent6"/>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2B08-E04E-8FD0-57B6BC89B3F9}"/>
                </c:ext>
              </c:extLst>
            </c:dLbl>
            <c:dLbl>
              <c:idx val="2"/>
              <c:delete val="1"/>
              <c:extLst>
                <c:ext xmlns:c15="http://schemas.microsoft.com/office/drawing/2012/chart" uri="{CE6537A1-D6FC-4f65-9D91-7224C49458BB}"/>
                <c:ext xmlns:c16="http://schemas.microsoft.com/office/drawing/2014/chart" uri="{C3380CC4-5D6E-409C-BE32-E72D297353CC}">
                  <c16:uniqueId val="{00000001-2B08-E04E-8FD0-57B6BC89B3F9}"/>
                </c:ext>
              </c:extLst>
            </c:dLbl>
            <c:dLbl>
              <c:idx val="3"/>
              <c:delete val="1"/>
              <c:extLst>
                <c:ext xmlns:c15="http://schemas.microsoft.com/office/drawing/2012/chart" uri="{CE6537A1-D6FC-4f65-9D91-7224C49458BB}"/>
                <c:ext xmlns:c16="http://schemas.microsoft.com/office/drawing/2014/chart" uri="{C3380CC4-5D6E-409C-BE32-E72D297353CC}">
                  <c16:uniqueId val="{00000002-2B08-E04E-8FD0-57B6BC89B3F9}"/>
                </c:ext>
              </c:extLst>
            </c:dLbl>
            <c:dLbl>
              <c:idx val="4"/>
              <c:delete val="1"/>
              <c:extLst>
                <c:ext xmlns:c15="http://schemas.microsoft.com/office/drawing/2012/chart" uri="{CE6537A1-D6FC-4f65-9D91-7224C49458BB}"/>
                <c:ext xmlns:c16="http://schemas.microsoft.com/office/drawing/2014/chart" uri="{C3380CC4-5D6E-409C-BE32-E72D297353CC}">
                  <c16:uniqueId val="{00000003-2B08-E04E-8FD0-57B6BC89B3F9}"/>
                </c:ext>
              </c:extLst>
            </c:dLbl>
            <c:dLbl>
              <c:idx val="5"/>
              <c:tx>
                <c:rich>
                  <a:bodyPr/>
                  <a:lstStyle/>
                  <a:p>
                    <a:fld id="{FC989D8E-399E-4B39-ADC3-A83343949BF9}" type="SERIESNAME">
                      <a:rPr lang="en-US" b="1"/>
                      <a:pPr/>
                      <a:t>[SERIES NAME]</a:t>
                    </a:fld>
                    <a:endParaRPr lang="en-US" b="1" baseline="0"/>
                  </a:p>
                  <a:p>
                    <a:fld id="{115418D8-FC00-4807-912D-55EC544FE624}" type="VALUE">
                      <a:rPr lang="en-US"/>
                      <a:pPr/>
                      <a:t>[VALUE]</a:t>
                    </a:fld>
                    <a:endParaRPr lang="en-US"/>
                  </a:p>
                </c:rich>
              </c:tx>
              <c:dLblPos val="t"/>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4-2B08-E04E-8FD0-57B6BC89B3F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'8'!$B$2:$G$2</c:f>
              <c:strCache>
                <c:ptCount val="6"/>
                <c:pt idx="0">
                  <c:v>Ages
18–39</c:v>
                </c:pt>
                <c:pt idx="1">
                  <c:v>Ages
40–49</c:v>
                </c:pt>
                <c:pt idx="2">
                  <c:v>Ages
50–59</c:v>
                </c:pt>
                <c:pt idx="3">
                  <c:v>Ages
60–69</c:v>
                </c:pt>
                <c:pt idx="4">
                  <c:v>Ages
70–79</c:v>
                </c:pt>
                <c:pt idx="5">
                  <c:v>Ages
80+</c:v>
                </c:pt>
              </c:strCache>
            </c:strRef>
          </c:cat>
          <c:val>
            <c:numRef>
              <c:f>'8'!$B$3:$G$3</c:f>
              <c:numCache>
                <c:formatCode>0%</c:formatCode>
                <c:ptCount val="6"/>
                <c:pt idx="0">
                  <c:v>0.65</c:v>
                </c:pt>
                <c:pt idx="1">
                  <c:v>0.71</c:v>
                </c:pt>
                <c:pt idx="2">
                  <c:v>0.71</c:v>
                </c:pt>
                <c:pt idx="3">
                  <c:v>0.77</c:v>
                </c:pt>
                <c:pt idx="4">
                  <c:v>0.77</c:v>
                </c:pt>
                <c:pt idx="5">
                  <c:v>0.85</c:v>
                </c:pt>
              </c:numCache>
            </c:numRef>
          </c:val>
          <c:smooth val="0"/>
          <c:extLst>
            <c:ext xmlns:c16="http://schemas.microsoft.com/office/drawing/2014/chart" uri="{C3380CC4-5D6E-409C-BE32-E72D297353CC}">
              <c16:uniqueId val="{00000005-2B08-E04E-8FD0-57B6BC89B3F9}"/>
            </c:ext>
          </c:extLst>
        </c:ser>
        <c:ser>
          <c:idx val="1"/>
          <c:order val="1"/>
          <c:tx>
            <c:strRef>
              <c:f>'8'!$A$4</c:f>
              <c:strCache>
                <c:ptCount val="1"/>
                <c:pt idx="0">
                  <c:v>Joy</c:v>
                </c:pt>
              </c:strCache>
            </c:strRef>
          </c:tx>
          <c:spPr>
            <a:ln w="19050" cap="rnd">
              <a:solidFill>
                <a:schemeClr val="accent1"/>
              </a:solidFill>
              <a:round/>
            </a:ln>
            <a:effectLst/>
          </c:spPr>
          <c:marker>
            <c:symbol val="square"/>
            <c:size val="5"/>
            <c:spPr>
              <a:solidFill>
                <a:schemeClr val="accent1"/>
              </a:solidFill>
              <a:ln w="19050">
                <a:solidFill>
                  <a:schemeClr val="accent1"/>
                </a:solidFill>
              </a:ln>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6-2B08-E04E-8FD0-57B6BC89B3F9}"/>
                </c:ext>
              </c:extLst>
            </c:dLbl>
            <c:dLbl>
              <c:idx val="2"/>
              <c:delete val="1"/>
              <c:extLst>
                <c:ext xmlns:c15="http://schemas.microsoft.com/office/drawing/2012/chart" uri="{CE6537A1-D6FC-4f65-9D91-7224C49458BB}"/>
                <c:ext xmlns:c16="http://schemas.microsoft.com/office/drawing/2014/chart" uri="{C3380CC4-5D6E-409C-BE32-E72D297353CC}">
                  <c16:uniqueId val="{00000007-2B08-E04E-8FD0-57B6BC89B3F9}"/>
                </c:ext>
              </c:extLst>
            </c:dLbl>
            <c:dLbl>
              <c:idx val="3"/>
              <c:delete val="1"/>
              <c:extLst>
                <c:ext xmlns:c15="http://schemas.microsoft.com/office/drawing/2012/chart" uri="{CE6537A1-D6FC-4f65-9D91-7224C49458BB}"/>
                <c:ext xmlns:c16="http://schemas.microsoft.com/office/drawing/2014/chart" uri="{C3380CC4-5D6E-409C-BE32-E72D297353CC}">
                  <c16:uniqueId val="{00000008-2B08-E04E-8FD0-57B6BC89B3F9}"/>
                </c:ext>
              </c:extLst>
            </c:dLbl>
            <c:dLbl>
              <c:idx val="4"/>
              <c:delete val="1"/>
              <c:extLst>
                <c:ext xmlns:c15="http://schemas.microsoft.com/office/drawing/2012/chart" uri="{CE6537A1-D6FC-4f65-9D91-7224C49458BB}"/>
                <c:ext xmlns:c16="http://schemas.microsoft.com/office/drawing/2014/chart" uri="{C3380CC4-5D6E-409C-BE32-E72D297353CC}">
                  <c16:uniqueId val="{00000009-2B08-E04E-8FD0-57B6BC89B3F9}"/>
                </c:ext>
              </c:extLst>
            </c:dLbl>
            <c:dLbl>
              <c:idx val="5"/>
              <c:tx>
                <c:rich>
                  <a:bodyPr/>
                  <a:lstStyle/>
                  <a:p>
                    <a:fld id="{89B77291-662F-4375-A064-9E48AB2616D2}" type="SERIESNAME">
                      <a:rPr lang="en-US" b="1"/>
                      <a:pPr/>
                      <a:t>[SERIES NAME]</a:t>
                    </a:fld>
                    <a:endParaRPr lang="en-US" b="1" baseline="0"/>
                  </a:p>
                  <a:p>
                    <a:fld id="{461828F3-9140-4B10-B54B-638D3E5C1039}" type="VALUE">
                      <a:rPr lang="en-US"/>
                      <a:pPr/>
                      <a:t>[VALUE]</a:t>
                    </a:fld>
                    <a:endParaRPr lang="en-US"/>
                  </a:p>
                </c:rich>
              </c:tx>
              <c:dLblPos val="b"/>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A-2B08-E04E-8FD0-57B6BC89B3F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'8'!$B$2:$G$2</c:f>
              <c:strCache>
                <c:ptCount val="6"/>
                <c:pt idx="0">
                  <c:v>Ages
18–39</c:v>
                </c:pt>
                <c:pt idx="1">
                  <c:v>Ages
40–49</c:v>
                </c:pt>
                <c:pt idx="2">
                  <c:v>Ages
50–59</c:v>
                </c:pt>
                <c:pt idx="3">
                  <c:v>Ages
60–69</c:v>
                </c:pt>
                <c:pt idx="4">
                  <c:v>Ages
70–79</c:v>
                </c:pt>
                <c:pt idx="5">
                  <c:v>Ages
80+</c:v>
                </c:pt>
              </c:strCache>
            </c:strRef>
          </c:cat>
          <c:val>
            <c:numRef>
              <c:f>'8'!$B$4:$G$4</c:f>
              <c:numCache>
                <c:formatCode>0%</c:formatCode>
                <c:ptCount val="6"/>
                <c:pt idx="0">
                  <c:v>0.67</c:v>
                </c:pt>
                <c:pt idx="1">
                  <c:v>0.7</c:v>
                </c:pt>
                <c:pt idx="2">
                  <c:v>0.74</c:v>
                </c:pt>
                <c:pt idx="3">
                  <c:v>0.74</c:v>
                </c:pt>
                <c:pt idx="4">
                  <c:v>0.83</c:v>
                </c:pt>
                <c:pt idx="5">
                  <c:v>0.84</c:v>
                </c:pt>
              </c:numCache>
            </c:numRef>
          </c:val>
          <c:smooth val="0"/>
          <c:extLst>
            <c:ext xmlns:c16="http://schemas.microsoft.com/office/drawing/2014/chart" uri="{C3380CC4-5D6E-409C-BE32-E72D297353CC}">
              <c16:uniqueId val="{0000000B-2B08-E04E-8FD0-57B6BC89B3F9}"/>
            </c:ext>
          </c:extLst>
        </c:ser>
        <c:dLbls>
          <c:showLegendKey val="0"/>
          <c:showVal val="0"/>
          <c:showCatName val="0"/>
          <c:showSerName val="0"/>
          <c:showPercent val="0"/>
          <c:showBubbleSize val="0"/>
        </c:dLbls>
        <c:marker val="1"/>
        <c:smooth val="0"/>
        <c:axId val="1722616863"/>
        <c:axId val="90238208"/>
      </c:lineChart>
      <c:catAx>
        <c:axId val="172261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38208"/>
        <c:crosses val="autoZero"/>
        <c:auto val="1"/>
        <c:lblAlgn val="ctr"/>
        <c:lblOffset val="100"/>
        <c:noMultiLvlLbl val="0"/>
      </c:catAx>
      <c:valAx>
        <c:axId val="90238208"/>
        <c:scaling>
          <c:orientation val="minMax"/>
          <c:max val="1"/>
          <c:min val="0"/>
        </c:scaling>
        <c:delete val="1"/>
        <c:axPos val="l"/>
        <c:numFmt formatCode="0%" sourceLinked="1"/>
        <c:majorTickMark val="out"/>
        <c:minorTickMark val="none"/>
        <c:tickLblPos val="nextTo"/>
        <c:crossAx val="17226168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b="1"/>
              <a:t>Friends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'8'!$A$7</c:f>
              <c:strCache>
                <c:ptCount val="1"/>
                <c:pt idx="0">
                  <c:v>Purpose</c:v>
                </c:pt>
              </c:strCache>
            </c:strRef>
          </c:tx>
          <c:spPr>
            <a:ln w="19050" cap="rnd">
              <a:solidFill>
                <a:schemeClr val="accent6"/>
              </a:solidFill>
              <a:round/>
            </a:ln>
            <a:effectLst/>
          </c:spPr>
          <c:marker>
            <c:symbol val="circle"/>
            <c:size val="5"/>
            <c:spPr>
              <a:solidFill>
                <a:schemeClr val="accent6"/>
              </a:solidFill>
              <a:ln w="19050">
                <a:solidFill>
                  <a:schemeClr val="accent6"/>
                </a:solidFill>
              </a:ln>
              <a:effectLst/>
            </c:spPr>
          </c:marker>
          <c:dLbls>
            <c:dLbl>
              <c:idx val="0"/>
              <c:dLblPos val="b"/>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FB10-F841-89BF-82ADBBE61550}"/>
                </c:ext>
              </c:extLst>
            </c:dLbl>
            <c:dLbl>
              <c:idx val="1"/>
              <c:delete val="1"/>
              <c:extLst>
                <c:ext xmlns:c15="http://schemas.microsoft.com/office/drawing/2012/chart" uri="{CE6537A1-D6FC-4f65-9D91-7224C49458BB}"/>
                <c:ext xmlns:c16="http://schemas.microsoft.com/office/drawing/2014/chart" uri="{C3380CC4-5D6E-409C-BE32-E72D297353CC}">
                  <c16:uniqueId val="{00000001-FB10-F841-89BF-82ADBBE61550}"/>
                </c:ext>
              </c:extLst>
            </c:dLbl>
            <c:dLbl>
              <c:idx val="2"/>
              <c:delete val="1"/>
              <c:extLst>
                <c:ext xmlns:c15="http://schemas.microsoft.com/office/drawing/2012/chart" uri="{CE6537A1-D6FC-4f65-9D91-7224C49458BB}"/>
                <c:ext xmlns:c16="http://schemas.microsoft.com/office/drawing/2014/chart" uri="{C3380CC4-5D6E-409C-BE32-E72D297353CC}">
                  <c16:uniqueId val="{00000002-FB10-F841-89BF-82ADBBE61550}"/>
                </c:ext>
              </c:extLst>
            </c:dLbl>
            <c:dLbl>
              <c:idx val="3"/>
              <c:delete val="1"/>
              <c:extLst>
                <c:ext xmlns:c15="http://schemas.microsoft.com/office/drawing/2012/chart" uri="{CE6537A1-D6FC-4f65-9D91-7224C49458BB}"/>
                <c:ext xmlns:c16="http://schemas.microsoft.com/office/drawing/2014/chart" uri="{C3380CC4-5D6E-409C-BE32-E72D297353CC}">
                  <c16:uniqueId val="{00000003-FB10-F841-89BF-82ADBBE61550}"/>
                </c:ext>
              </c:extLst>
            </c:dLbl>
            <c:dLbl>
              <c:idx val="4"/>
              <c:delete val="1"/>
              <c:extLst>
                <c:ext xmlns:c15="http://schemas.microsoft.com/office/drawing/2012/chart" uri="{CE6537A1-D6FC-4f65-9D91-7224C49458BB}"/>
                <c:ext xmlns:c16="http://schemas.microsoft.com/office/drawing/2014/chart" uri="{C3380CC4-5D6E-409C-BE32-E72D297353CC}">
                  <c16:uniqueId val="{00000004-FB10-F841-89BF-82ADBBE61550}"/>
                </c:ext>
              </c:extLst>
            </c:dLbl>
            <c:dLbl>
              <c:idx val="5"/>
              <c:tx>
                <c:rich>
                  <a:bodyPr/>
                  <a:lstStyle/>
                  <a:p>
                    <a:fld id="{D532DB8D-EC60-439A-8F57-E59EA1CF5E2C}" type="SERIESNAME">
                      <a:rPr lang="en-US" b="1"/>
                      <a:pPr/>
                      <a:t>[SERIES NAME]</a:t>
                    </a:fld>
                    <a:endParaRPr lang="en-US" b="1" baseline="0"/>
                  </a:p>
                  <a:p>
                    <a:fld id="{D5290CCF-02DD-47E5-9008-2BDF3EE32AC9}" type="VALUE">
                      <a:rPr lang="en-US"/>
                      <a:pPr/>
                      <a:t>[VALUE]</a:t>
                    </a:fld>
                    <a:endParaRPr lang="en-US"/>
                  </a:p>
                </c:rich>
              </c:tx>
              <c:dLblPos val="b"/>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FB10-F841-89BF-82ADBBE6155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'8'!$B$6:$G$6</c:f>
              <c:strCache>
                <c:ptCount val="6"/>
                <c:pt idx="0">
                  <c:v>Ages
18–39</c:v>
                </c:pt>
                <c:pt idx="1">
                  <c:v>Ages
40–49</c:v>
                </c:pt>
                <c:pt idx="2">
                  <c:v>Ages
50–59</c:v>
                </c:pt>
                <c:pt idx="3">
                  <c:v>Ages
60–69</c:v>
                </c:pt>
                <c:pt idx="4">
                  <c:v>Ages
70–79</c:v>
                </c:pt>
                <c:pt idx="5">
                  <c:v>Ages
80+</c:v>
                </c:pt>
              </c:strCache>
            </c:strRef>
          </c:cat>
          <c:val>
            <c:numRef>
              <c:f>'8'!$B$7:$G$7</c:f>
              <c:numCache>
                <c:formatCode>0%</c:formatCode>
                <c:ptCount val="6"/>
                <c:pt idx="0">
                  <c:v>0.52</c:v>
                </c:pt>
                <c:pt idx="1">
                  <c:v>0.46</c:v>
                </c:pt>
                <c:pt idx="2">
                  <c:v>0.52</c:v>
                </c:pt>
                <c:pt idx="3">
                  <c:v>0.62</c:v>
                </c:pt>
                <c:pt idx="4">
                  <c:v>0.67</c:v>
                </c:pt>
                <c:pt idx="5">
                  <c:v>0.71</c:v>
                </c:pt>
              </c:numCache>
            </c:numRef>
          </c:val>
          <c:smooth val="0"/>
          <c:extLst>
            <c:ext xmlns:c16="http://schemas.microsoft.com/office/drawing/2014/chart" uri="{C3380CC4-5D6E-409C-BE32-E72D297353CC}">
              <c16:uniqueId val="{00000006-FB10-F841-89BF-82ADBBE61550}"/>
            </c:ext>
          </c:extLst>
        </c:ser>
        <c:ser>
          <c:idx val="1"/>
          <c:order val="1"/>
          <c:tx>
            <c:strRef>
              <c:f>'8'!$A$8</c:f>
              <c:strCache>
                <c:ptCount val="1"/>
                <c:pt idx="0">
                  <c:v>Joy</c:v>
                </c:pt>
              </c:strCache>
            </c:strRef>
          </c:tx>
          <c:spPr>
            <a:ln w="19050" cap="rnd">
              <a:solidFill>
                <a:schemeClr val="accent1"/>
              </a:solidFill>
              <a:round/>
            </a:ln>
            <a:effectLst/>
          </c:spPr>
          <c:marker>
            <c:symbol val="square"/>
            <c:size val="5"/>
            <c:spPr>
              <a:solidFill>
                <a:schemeClr val="accent1"/>
              </a:solidFill>
              <a:ln w="19050">
                <a:solidFill>
                  <a:schemeClr val="accent1"/>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B10-F841-89BF-82ADBBE61550}"/>
                </c:ext>
              </c:extLst>
            </c:dLbl>
            <c:dLbl>
              <c:idx val="5"/>
              <c:tx>
                <c:rich>
                  <a:bodyPr/>
                  <a:lstStyle/>
                  <a:p>
                    <a:fld id="{CEB64C0B-D982-411A-B5CC-18F3537881CB}" type="SERIESNAME">
                      <a:rPr lang="en-US" b="1"/>
                      <a:pPr/>
                      <a:t>[SERIES NAME]</a:t>
                    </a:fld>
                    <a:endParaRPr lang="en-US" b="1" baseline="0"/>
                  </a:p>
                  <a:p>
                    <a:fld id="{B430D9CF-DCF8-4098-BE7C-B6D3F21868A6}" type="VALUE">
                      <a:rPr lang="en-US"/>
                      <a:pPr/>
                      <a:t>[VALUE]</a:t>
                    </a:fld>
                    <a:endParaRPr lang="en-US"/>
                  </a:p>
                </c:rich>
              </c:tx>
              <c:dLblPos val="t"/>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8-FB10-F841-89BF-82ADBBE6155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'8'!$B$6:$G$6</c:f>
              <c:strCache>
                <c:ptCount val="6"/>
                <c:pt idx="0">
                  <c:v>Ages
18–39</c:v>
                </c:pt>
                <c:pt idx="1">
                  <c:v>Ages
40–49</c:v>
                </c:pt>
                <c:pt idx="2">
                  <c:v>Ages
50–59</c:v>
                </c:pt>
                <c:pt idx="3">
                  <c:v>Ages
60–69</c:v>
                </c:pt>
                <c:pt idx="4">
                  <c:v>Ages
70–79</c:v>
                </c:pt>
                <c:pt idx="5">
                  <c:v>Ages
80+</c:v>
                </c:pt>
              </c:strCache>
            </c:strRef>
          </c:cat>
          <c:val>
            <c:numRef>
              <c:f>'8'!$B$8:$G$8</c:f>
              <c:numCache>
                <c:formatCode>0%</c:formatCode>
                <c:ptCount val="6"/>
                <c:pt idx="0">
                  <c:v>0.59</c:v>
                </c:pt>
                <c:pt idx="1">
                  <c:v>0.52</c:v>
                </c:pt>
                <c:pt idx="2">
                  <c:v>0.62</c:v>
                </c:pt>
                <c:pt idx="3">
                  <c:v>0.65</c:v>
                </c:pt>
                <c:pt idx="4">
                  <c:v>0.69</c:v>
                </c:pt>
                <c:pt idx="5">
                  <c:v>0.71</c:v>
                </c:pt>
              </c:numCache>
            </c:numRef>
          </c:val>
          <c:smooth val="0"/>
          <c:extLst>
            <c:ext xmlns:c16="http://schemas.microsoft.com/office/drawing/2014/chart" uri="{C3380CC4-5D6E-409C-BE32-E72D297353CC}">
              <c16:uniqueId val="{00000009-FB10-F841-89BF-82ADBBE61550}"/>
            </c:ext>
          </c:extLst>
        </c:ser>
        <c:dLbls>
          <c:showLegendKey val="0"/>
          <c:showVal val="0"/>
          <c:showCatName val="0"/>
          <c:showSerName val="0"/>
          <c:showPercent val="0"/>
          <c:showBubbleSize val="0"/>
        </c:dLbls>
        <c:marker val="1"/>
        <c:smooth val="0"/>
        <c:axId val="1722616863"/>
        <c:axId val="90238208"/>
      </c:lineChart>
      <c:catAx>
        <c:axId val="172261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38208"/>
        <c:crosses val="autoZero"/>
        <c:auto val="1"/>
        <c:lblAlgn val="ctr"/>
        <c:lblOffset val="100"/>
        <c:noMultiLvlLbl val="0"/>
      </c:catAx>
      <c:valAx>
        <c:axId val="90238208"/>
        <c:scaling>
          <c:orientation val="minMax"/>
          <c:max val="1"/>
          <c:min val="0"/>
        </c:scaling>
        <c:delete val="1"/>
        <c:axPos val="l"/>
        <c:numFmt formatCode="0%" sourceLinked="1"/>
        <c:majorTickMark val="out"/>
        <c:minorTickMark val="none"/>
        <c:tickLblPos val="nextTo"/>
        <c:crossAx val="17226168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r>
              <a:rPr lang="en-US" sz="1400">
                <a:noFill/>
              </a:rPr>
              <a:t>Women have more variety than men in their social interactions.</a:t>
            </a:r>
          </a:p>
          <a:p>
            <a:pPr algn="l">
              <a:defRPr>
                <a:noFill/>
              </a:defRPr>
            </a:pPr>
            <a:r>
              <a:rPr lang="en-US" sz="1200" i="1">
                <a:noFill/>
              </a:rPr>
              <a:t>Percent</a:t>
            </a:r>
            <a:r>
              <a:rPr lang="en-US" sz="1200" i="1" baseline="0">
                <a:noFill/>
              </a:rPr>
              <a:t> of adults </a:t>
            </a:r>
            <a:r>
              <a:rPr lang="en-US" sz="1050" i="1" baseline="0">
                <a:noFill/>
              </a:rPr>
              <a:t>ages 50-plus who interact with the following people more than once a week</a:t>
            </a:r>
            <a:endParaRPr lang="en-US" sz="1200" i="1">
              <a:noFill/>
            </a:endParaRPr>
          </a:p>
        </c:rich>
      </c:tx>
      <c:layout>
        <c:manualLayout>
          <c:xMode val="edge"/>
          <c:yMode val="edge"/>
          <c:x val="3.254866579177603E-4"/>
          <c:y val="0"/>
        </c:manualLayout>
      </c:layout>
      <c:overlay val="0"/>
      <c:spPr>
        <a:noFill/>
        <a:ln>
          <a:noFill/>
        </a:ln>
        <a:effectLst/>
      </c:spPr>
      <c:txPr>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'9'!$A$1</c:f>
              <c:strCache>
                <c:ptCount val="1"/>
                <c:pt idx="0">
                  <c:v>`</c:v>
                </c:pt>
              </c:strCache>
            </c:strRef>
          </c:tx>
          <c:spPr>
            <a:solidFill>
              <a:schemeClr val="accent1"/>
            </a:solidFill>
            <a:ln>
              <a:noFill/>
            </a:ln>
            <a:effectLst/>
          </c:spPr>
          <c:invertIfNegative val="0"/>
          <c:cat>
            <c:strRef>
              <c:f>'9'!$A$2:$A$7</c:f>
              <c:strCache>
                <c:ptCount val="6"/>
                <c:pt idx="0">
                  <c:v>Your spouse or partner</c:v>
                </c:pt>
                <c:pt idx="1">
                  <c:v>Your child(ren)</c:v>
                </c:pt>
                <c:pt idx="2">
                  <c:v>Your friend(s)</c:v>
                </c:pt>
                <c:pt idx="3">
                  <c:v>Your sibling(s)</c:v>
                </c:pt>
                <c:pt idx="4">
                  <c:v>Your grandchild(ren)/great grandchild(ren)</c:v>
                </c:pt>
                <c:pt idx="5">
                  <c:v>Your parent(s)</c:v>
                </c:pt>
              </c:strCache>
            </c:strRef>
          </c:cat>
          <c:val>
            <c:numRef>
              <c:f>'9'!$A$2:$A$7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0-E7CA-8449-AA7E-7D7F911686D2}"/>
            </c:ext>
          </c:extLst>
        </c:ser>
        <c:dLbls>
          <c:showLegendKey val="0"/>
          <c:showVal val="0"/>
          <c:showCatName val="0"/>
          <c:showSerName val="0"/>
          <c:showPercent val="0"/>
          <c:showBubbleSize val="0"/>
        </c:dLbls>
        <c:gapWidth val="182"/>
        <c:axId val="1591051007"/>
        <c:axId val="90225728"/>
      </c:barChart>
      <c:scatterChart>
        <c:scatterStyle val="lineMarker"/>
        <c:varyColors val="0"/>
        <c:ser>
          <c:idx val="1"/>
          <c:order val="1"/>
          <c:tx>
            <c:strRef>
              <c:f>'9'!$B$1</c:f>
              <c:strCache>
                <c:ptCount val="1"/>
                <c:pt idx="0">
                  <c:v>Women</c:v>
                </c:pt>
              </c:strCache>
            </c:strRef>
          </c:tx>
          <c:spPr>
            <a:ln w="25400" cap="rnd">
              <a:noFill/>
              <a:round/>
            </a:ln>
            <a:effectLst/>
          </c:spPr>
          <c:marker>
            <c:symbol val="circle"/>
            <c:size val="10"/>
            <c:spPr>
              <a:solidFill>
                <a:schemeClr val="accent2"/>
              </a:solidFill>
              <a:ln w="9525">
                <a:solidFill>
                  <a:schemeClr val="accent2"/>
                </a:solidFill>
              </a:ln>
              <a:effectLst/>
            </c:spPr>
          </c:marker>
          <c:dLbls>
            <c:dLbl>
              <c:idx val="0"/>
              <c:tx>
                <c:rich>
                  <a:bodyPr/>
                  <a:lstStyle/>
                  <a:p>
                    <a:fld id="{FE2ECD2F-1C3A-474F-AC34-D5D2928FBA92}" type="SERIESNAME">
                      <a:rPr lang="en-US" b="1"/>
                      <a:pPr/>
                      <a:t>[SERIES NAME]</a:t>
                    </a:fld>
                    <a:endParaRPr lang="en-US" b="1" baseline="0"/>
                  </a:p>
                  <a:p>
                    <a:fld id="{EA18F1E9-BC4B-42F0-94B1-16C078A04555}" type="XVALUE">
                      <a:rPr lang="en-US"/>
                      <a:pPr/>
                      <a:t>[X VALUE]</a:t>
                    </a:fld>
                    <a:endParaRPr lang="en-US"/>
                  </a:p>
                </c:rich>
              </c:tx>
              <c:dLblPos val="l"/>
              <c:showLegendKey val="0"/>
              <c:showVal val="0"/>
              <c:showCatName val="1"/>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E7CA-8449-AA7E-7D7F911686D2}"/>
                </c:ext>
              </c:extLst>
            </c:dLbl>
            <c:spPr>
              <a:solidFill>
                <a:schemeClr val="bg1"/>
              </a:solidFill>
              <a:ln>
                <a:noFill/>
              </a:ln>
              <a:effectLst/>
            </c:spPr>
            <c:txPr>
              <a:bodyPr rot="0" spcFirstLastPara="1" vertOverflow="ellipsis" vert="horz" wrap="square" lIns="38100" tIns="19050" rIns="38100" bIns="19050" anchor="ctr" anchorCtr="0">
                <a:spAutoFit/>
              </a:bodyPr>
              <a:lstStyle/>
              <a:p>
                <a:pPr algn="r">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'9'!$B$2:$B$7</c:f>
              <c:numCache>
                <c:formatCode>0%</c:formatCode>
                <c:ptCount val="6"/>
                <c:pt idx="0">
                  <c:v>0.53</c:v>
                </c:pt>
                <c:pt idx="1">
                  <c:v>0.61</c:v>
                </c:pt>
                <c:pt idx="2">
                  <c:v>0.5</c:v>
                </c:pt>
                <c:pt idx="3">
                  <c:v>0.28000000000000003</c:v>
                </c:pt>
                <c:pt idx="4">
                  <c:v>0.3</c:v>
                </c:pt>
                <c:pt idx="5">
                  <c:v>0.19</c:v>
                </c:pt>
              </c:numCache>
            </c:numRef>
          </c:xVal>
          <c:yVal>
            <c:numRef>
              <c:f>'9'!$D$2:$D$7</c:f>
              <c:numCache>
                <c:formatCode>General</c:formatCode>
                <c:ptCount val="6"/>
                <c:pt idx="0">
                  <c:v>5.5</c:v>
                </c:pt>
                <c:pt idx="1">
                  <c:v>4.5</c:v>
                </c:pt>
                <c:pt idx="2">
                  <c:v>3.5</c:v>
                </c:pt>
                <c:pt idx="3">
                  <c:v>2.5</c:v>
                </c:pt>
                <c:pt idx="4">
                  <c:v>1.5</c:v>
                </c:pt>
                <c:pt idx="5">
                  <c:v>0.5</c:v>
                </c:pt>
              </c:numCache>
            </c:numRef>
          </c:yVal>
          <c:smooth val="0"/>
          <c:extLst>
            <c:ext xmlns:c16="http://schemas.microsoft.com/office/drawing/2014/chart" uri="{C3380CC4-5D6E-409C-BE32-E72D297353CC}">
              <c16:uniqueId val="{00000002-E7CA-8449-AA7E-7D7F911686D2}"/>
            </c:ext>
          </c:extLst>
        </c:ser>
        <c:ser>
          <c:idx val="2"/>
          <c:order val="2"/>
          <c:tx>
            <c:strRef>
              <c:f>'9'!$C$1</c:f>
              <c:strCache>
                <c:ptCount val="1"/>
                <c:pt idx="0">
                  <c:v>Men</c:v>
                </c:pt>
              </c:strCache>
            </c:strRef>
          </c:tx>
          <c:spPr>
            <a:ln w="25400" cap="rnd">
              <a:noFill/>
              <a:round/>
            </a:ln>
            <a:effectLst/>
          </c:spPr>
          <c:marker>
            <c:symbol val="square"/>
            <c:size val="10"/>
            <c:spPr>
              <a:solidFill>
                <a:schemeClr val="accent1"/>
              </a:solidFill>
              <a:ln w="9525">
                <a:solidFill>
                  <a:schemeClr val="accent1"/>
                </a:solidFill>
              </a:ln>
              <a:effectLst/>
            </c:spPr>
          </c:marker>
          <c:dLbls>
            <c:dLbl>
              <c:idx val="0"/>
              <c:tx>
                <c:rich>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4679CEAE-3723-4596-8440-130ACE337DFE}" type="SERIESNAME">
                      <a:rPr lang="en-US" sz="1400" b="1">
                        <a:solidFill>
                          <a:schemeClr val="accent1"/>
                        </a:solidFill>
                      </a:rPr>
                      <a:pPr algn="l">
                        <a:defRPr sz="1400">
                          <a:solidFill>
                            <a:schemeClr val="accent1"/>
                          </a:solidFill>
                        </a:defRPr>
                      </a:pPr>
                      <a:t>[SERIES NAME]</a:t>
                    </a:fld>
                    <a:endParaRPr lang="en-US" sz="1400" b="1" baseline="0">
                      <a:solidFill>
                        <a:schemeClr val="accent1"/>
                      </a:solidFill>
                    </a:endParaRPr>
                  </a:p>
                  <a:p>
                    <a:pPr algn="l">
                      <a:defRPr sz="1400">
                        <a:solidFill>
                          <a:schemeClr val="accent1"/>
                        </a:solidFill>
                      </a:defRPr>
                    </a:pPr>
                    <a:fld id="{F04C7F8F-226A-48C7-866A-4612CEC73EAB}" type="XVALUE">
                      <a:rPr lang="en-US" sz="1400">
                        <a:solidFill>
                          <a:schemeClr val="accent1"/>
                        </a:solidFill>
                      </a:rPr>
                      <a:pPr algn="l">
                        <a:defRPr sz="1400">
                          <a:solidFill>
                            <a:schemeClr val="accent1"/>
                          </a:solidFill>
                        </a:defRPr>
                      </a:pPr>
                      <a:t>[X VALUE]</a:t>
                    </a:fld>
                    <a:endParaRPr lang="en-US"/>
                  </a:p>
                </c:rich>
              </c:tx>
              <c:spPr>
                <a:solidFill>
                  <a:schemeClr val="bg1"/>
                </a:solid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r"/>
              <c:showLegendKey val="0"/>
              <c:showVal val="0"/>
              <c:showCatName val="1"/>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E7CA-8449-AA7E-7D7F911686D2}"/>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minus"/>
            <c:errValType val="cust"/>
            <c:noEndCap val="0"/>
            <c:plus>
              <c:numLit>
                <c:formatCode>General</c:formatCode>
                <c:ptCount val="1"/>
                <c:pt idx="0">
                  <c:v>1</c:v>
                </c:pt>
              </c:numLit>
            </c:plus>
            <c:minus>
              <c:numRef>
                <c:f>'9'!$E$2:$E$7</c:f>
                <c:numCache>
                  <c:formatCode>General</c:formatCode>
                  <c:ptCount val="6"/>
                  <c:pt idx="0">
                    <c:v>0.17999999999999994</c:v>
                  </c:pt>
                  <c:pt idx="1">
                    <c:v>-0.14999999999999997</c:v>
                  </c:pt>
                  <c:pt idx="2">
                    <c:v>-3.999999999999998E-2</c:v>
                  </c:pt>
                  <c:pt idx="3">
                    <c:v>-5.0000000000000017E-2</c:v>
                  </c:pt>
                  <c:pt idx="4">
                    <c:v>-0.12999999999999998</c:v>
                  </c:pt>
                  <c:pt idx="5">
                    <c:v>-4.0000000000000008E-2</c:v>
                  </c:pt>
                </c:numCache>
              </c:numRef>
            </c:minus>
            <c:spPr>
              <a:noFill/>
              <a:ln w="28575" cap="flat" cmpd="sng" algn="ctr">
                <a:solidFill>
                  <a:schemeClr val="tx1">
                    <a:lumMod val="65000"/>
                    <a:lumOff val="35000"/>
                  </a:schemeClr>
                </a:solidFill>
                <a:round/>
              </a:ln>
              <a:effectLst/>
            </c:spPr>
          </c:errBars>
          <c:xVal>
            <c:numRef>
              <c:f>'9'!$C$2:$C$7</c:f>
              <c:numCache>
                <c:formatCode>0%</c:formatCode>
                <c:ptCount val="6"/>
                <c:pt idx="0">
                  <c:v>0.71</c:v>
                </c:pt>
                <c:pt idx="1">
                  <c:v>0.46</c:v>
                </c:pt>
                <c:pt idx="2">
                  <c:v>0.46</c:v>
                </c:pt>
                <c:pt idx="3">
                  <c:v>0.23</c:v>
                </c:pt>
                <c:pt idx="4">
                  <c:v>0.17</c:v>
                </c:pt>
                <c:pt idx="5">
                  <c:v>0.15</c:v>
                </c:pt>
              </c:numCache>
            </c:numRef>
          </c:xVal>
          <c:yVal>
            <c:numRef>
              <c:f>'9'!$D$2:$D$7</c:f>
              <c:numCache>
                <c:formatCode>General</c:formatCode>
                <c:ptCount val="6"/>
                <c:pt idx="0">
                  <c:v>5.5</c:v>
                </c:pt>
                <c:pt idx="1">
                  <c:v>4.5</c:v>
                </c:pt>
                <c:pt idx="2">
                  <c:v>3.5</c:v>
                </c:pt>
                <c:pt idx="3">
                  <c:v>2.5</c:v>
                </c:pt>
                <c:pt idx="4">
                  <c:v>1.5</c:v>
                </c:pt>
                <c:pt idx="5">
                  <c:v>0.5</c:v>
                </c:pt>
              </c:numCache>
            </c:numRef>
          </c:yVal>
          <c:smooth val="0"/>
          <c:extLst>
            <c:ext xmlns:c16="http://schemas.microsoft.com/office/drawing/2014/chart" uri="{C3380CC4-5D6E-409C-BE32-E72D297353CC}">
              <c16:uniqueId val="{00000004-E7CA-8449-AA7E-7D7F911686D2}"/>
            </c:ext>
          </c:extLst>
        </c:ser>
        <c:dLbls>
          <c:showLegendKey val="0"/>
          <c:showVal val="0"/>
          <c:showCatName val="0"/>
          <c:showSerName val="0"/>
          <c:showPercent val="0"/>
          <c:showBubbleSize val="0"/>
        </c:dLbls>
        <c:axId val="1721467455"/>
        <c:axId val="1721451615"/>
      </c:scatterChart>
      <c:catAx>
        <c:axId val="1591051007"/>
        <c:scaling>
          <c:orientation val="maxMin"/>
        </c:scaling>
        <c:delete val="0"/>
        <c:axPos val="l"/>
        <c:majorGridlines>
          <c:spPr>
            <a:ln w="9525" cap="flat" cmpd="sng" algn="ctr">
              <a:noFill/>
              <a:round/>
            </a:ln>
            <a:effectLst/>
          </c:spPr>
        </c:majorGridlines>
        <c:minorGridlines>
          <c:spPr>
            <a:ln w="9525" cap="flat" cmpd="sng" algn="ctr">
              <a:solidFill>
                <a:schemeClr val="bg1">
                  <a:lumMod val="65000"/>
                </a:schemeClr>
              </a:solidFill>
              <a:round/>
            </a:ln>
            <a:effectLst/>
          </c:spPr>
        </c:min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25728"/>
        <c:crosses val="autoZero"/>
        <c:auto val="1"/>
        <c:lblAlgn val="ctr"/>
        <c:lblOffset val="100"/>
        <c:noMultiLvlLbl val="0"/>
      </c:catAx>
      <c:valAx>
        <c:axId val="90225728"/>
        <c:scaling>
          <c:orientation val="minMax"/>
          <c:max val="1"/>
          <c:min val="0"/>
        </c:scaling>
        <c:delete val="1"/>
        <c:axPos val="t"/>
        <c:numFmt formatCode="General" sourceLinked="1"/>
        <c:majorTickMark val="none"/>
        <c:minorTickMark val="none"/>
        <c:tickLblPos val="nextTo"/>
        <c:crossAx val="1591051007"/>
        <c:crosses val="autoZero"/>
        <c:crossBetween val="between"/>
      </c:valAx>
      <c:valAx>
        <c:axId val="1721451615"/>
        <c:scaling>
          <c:orientation val="minMax"/>
          <c:max val="6"/>
          <c:min val="0"/>
        </c:scaling>
        <c:delete val="1"/>
        <c:axPos val="r"/>
        <c:numFmt formatCode="General" sourceLinked="1"/>
        <c:majorTickMark val="out"/>
        <c:minorTickMark val="none"/>
        <c:tickLblPos val="nextTo"/>
        <c:crossAx val="1721467455"/>
        <c:crosses val="max"/>
        <c:crossBetween val="midCat"/>
      </c:valAx>
      <c:valAx>
        <c:axId val="1721467455"/>
        <c:scaling>
          <c:orientation val="minMax"/>
        </c:scaling>
        <c:delete val="1"/>
        <c:axPos val="b"/>
        <c:numFmt formatCode="0%" sourceLinked="1"/>
        <c:majorTickMark val="out"/>
        <c:minorTickMark val="none"/>
        <c:tickLblPos val="nextTo"/>
        <c:crossAx val="172145161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r>
              <a:rPr lang="en-US" sz="1400" b="0" i="0" baseline="0">
                <a:noFill/>
                <a:effectLst/>
              </a:rPr>
              <a:t>Gay men are less likely to be married or in civil unions or domestic partnerships and less likely to have children or grandchildren. </a:t>
            </a:r>
            <a:endParaRPr lang="en-US" sz="1400">
              <a:noFill/>
              <a:effectLst/>
            </a:endParaRPr>
          </a:p>
          <a:p>
            <a:pPr algn="l">
              <a:defRPr>
                <a:noFill/>
              </a:defRPr>
            </a:pPr>
            <a:r>
              <a:rPr lang="en-US" sz="1200" b="0" i="1" baseline="0">
                <a:noFill/>
                <a:effectLst/>
              </a:rPr>
              <a:t>Relationships types, among adults ages 45 and older</a:t>
            </a:r>
            <a:endParaRPr lang="en-US" sz="1200">
              <a:noFill/>
              <a:effectLst/>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440" b="0" i="0" u="none" strike="noStrike" kern="1200" spc="0" baseline="0">
              <a:no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753376874104516"/>
          <c:y val="0.135330710710241"/>
          <c:w val="0.83008249060515538"/>
          <c:h val="0.82742541093567712"/>
        </c:manualLayout>
      </c:layout>
      <c:barChart>
        <c:barDir val="bar"/>
        <c:grouping val="percentStacked"/>
        <c:varyColors val="0"/>
        <c:ser>
          <c:idx val="0"/>
          <c:order val="0"/>
          <c:tx>
            <c:strRef>
              <c:f>'10'!$B$1</c:f>
              <c:strCache>
                <c:ptCount val="1"/>
                <c:pt idx="0">
                  <c:v>All LGBTQ+</c:v>
                </c:pt>
              </c:strCache>
            </c:strRef>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5D19-EE4A-A7EA-4A2EFF238A8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5D19-EE4A-A7EA-4A2EFF238A83}"/>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5-5D19-EE4A-A7EA-4A2EFF238A83}"/>
              </c:ext>
            </c:extLst>
          </c:dPt>
          <c:cat>
            <c:strRef>
              <c:f>'10'!$A$2:$A$7</c:f>
              <c:strCache>
                <c:ptCount val="6"/>
                <c:pt idx="1">
                  <c:v>Have children</c:v>
                </c:pt>
                <c:pt idx="2">
                  <c:v>Have grandchildren</c:v>
                </c:pt>
                <c:pt idx="4">
                  <c:v>Married/civil union/
domestic partner</c:v>
                </c:pt>
                <c:pt idx="5">
                  <c:v>In a relationship,
living with partner</c:v>
                </c:pt>
              </c:strCache>
            </c:strRef>
          </c:cat>
          <c:val>
            <c:numRef>
              <c:f>'10'!$B$2:$B$7</c:f>
              <c:numCache>
                <c:formatCode>0%</c:formatCode>
                <c:ptCount val="6"/>
                <c:pt idx="1">
                  <c:v>0.36</c:v>
                </c:pt>
                <c:pt idx="2">
                  <c:v>0.18</c:v>
                </c:pt>
                <c:pt idx="4">
                  <c:v>0.39</c:v>
                </c:pt>
                <c:pt idx="5">
                  <c:v>0.12</c:v>
                </c:pt>
              </c:numCache>
            </c:numRef>
          </c:val>
          <c:extLst>
            <c:ext xmlns:c16="http://schemas.microsoft.com/office/drawing/2014/chart" uri="{C3380CC4-5D6E-409C-BE32-E72D297353CC}">
              <c16:uniqueId val="{00000006-5D19-EE4A-A7EA-4A2EFF238A83}"/>
            </c:ext>
          </c:extLst>
        </c:ser>
        <c:ser>
          <c:idx val="1"/>
          <c:order val="1"/>
          <c:tx>
            <c:strRef>
              <c:f>'10'!$C$1</c:f>
              <c:strCache>
                <c:ptCount val="1"/>
                <c:pt idx="0">
                  <c:v>Buffer</c:v>
                </c:pt>
              </c:strCache>
            </c:strRef>
          </c:tx>
          <c:spPr>
            <a:noFill/>
            <a:ln>
              <a:noFill/>
            </a:ln>
            <a:effectLst/>
          </c:spPr>
          <c:invertIfNegative val="0"/>
          <c:dLbls>
            <c:dLbl>
              <c:idx val="0"/>
              <c:layout>
                <c:manualLayout>
                  <c:x val="-6.2781221497783734E-3"/>
                  <c:y val="-6.4293011480818733E-3"/>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020D5AC1-B374-42EC-AE7E-DFBBF76CBEA5}" type="CELLRANGE">
                      <a:rPr lang="en-US"/>
                      <a:pPr>
                        <a:defRPr b="1"/>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D19-EE4A-A7EA-4A2EFF238A83}"/>
                </c:ext>
              </c:extLst>
            </c:dLbl>
            <c:dLbl>
              <c:idx val="1"/>
              <c:tx>
                <c:rich>
                  <a:bodyPr rot="0" spcFirstLastPara="1" vertOverflow="ellipsis" vert="horz" wrap="square" lIns="38100" tIns="19050" rIns="38100" bIns="19050" anchor="ctr" anchorCtr="1">
                    <a:spAutoFit/>
                  </a:bodyPr>
                  <a:lstStyle/>
                  <a:p>
                    <a:pPr>
                      <a:defRPr sz="1400" b="0" i="0" u="none" strike="noStrike" kern="1200" baseline="0">
                        <a:solidFill>
                          <a:schemeClr val="accent4"/>
                        </a:solidFill>
                        <a:latin typeface="Arial" panose="020B0604020202020204" pitchFamily="34" charset="0"/>
                        <a:ea typeface="+mn-ea"/>
                        <a:cs typeface="Arial" panose="020B0604020202020204" pitchFamily="34" charset="0"/>
                      </a:defRPr>
                    </a:pPr>
                    <a:fld id="{FC1980F3-D8A2-47B0-9CF8-58738FF9E4D7}" type="CELLRANGE">
                      <a:rPr lang="en-US"/>
                      <a:pPr>
                        <a:defRPr sz="1400">
                          <a:solidFill>
                            <a:schemeClr val="accent4"/>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5D19-EE4A-A7EA-4A2EFF238A83}"/>
                </c:ext>
              </c:extLst>
            </c:dLbl>
            <c:dLbl>
              <c:idx val="2"/>
              <c:tx>
                <c:rich>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C9BC13C5-3544-495B-A90D-93A3DE7D629C}" type="CELLRANGE">
                      <a:rPr lang="en-US"/>
                      <a:pPr>
                        <a:defRPr sz="1400">
                          <a:solidFill>
                            <a:schemeClr val="accent1"/>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D19-EE4A-A7EA-4A2EFF238A83}"/>
                </c:ext>
              </c:extLst>
            </c:dLbl>
            <c:dLbl>
              <c:idx val="3"/>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A-5D19-EE4A-A7EA-4A2EFF238A83}"/>
                </c:ext>
              </c:extLst>
            </c:dLbl>
            <c:dLbl>
              <c:idx val="4"/>
              <c:tx>
                <c:rich>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Arial" panose="020B0604020202020204" pitchFamily="34" charset="0"/>
                        <a:ea typeface="+mn-ea"/>
                        <a:cs typeface="Arial" panose="020B0604020202020204" pitchFamily="34" charset="0"/>
                      </a:defRPr>
                    </a:pPr>
                    <a:fld id="{FE41ACB8-A694-4152-B758-7C2CF7D4E2A3}" type="CELLRANGE">
                      <a:rPr lang="en-US"/>
                      <a:pPr>
                        <a:defRPr sz="1400">
                          <a:solidFill>
                            <a:schemeClr val="accent2"/>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5D19-EE4A-A7EA-4A2EFF238A83}"/>
                </c:ext>
              </c:extLst>
            </c:dLbl>
            <c:dLbl>
              <c:idx val="5"/>
              <c:tx>
                <c:rich>
                  <a:bodyPr rot="0" spcFirstLastPara="1" vertOverflow="ellipsis" vert="horz" wrap="square" lIns="38100" tIns="19050" rIns="38100" bIns="19050" anchor="ctr" anchorCtr="1">
                    <a:spAutoFit/>
                  </a:bodyPr>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fld id="{C382DC78-DD4D-4983-9D8A-E7131C58B048}" type="CELLRANGE">
                      <a:rPr lang="en-US"/>
                      <a:pPr>
                        <a:defRPr sz="1400">
                          <a:solidFill>
                            <a:schemeClr val="accent6"/>
                          </a:solidFill>
                        </a:defRPr>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5D19-EE4A-A7EA-4A2EFF238A8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'10'!$A$2:$A$7</c:f>
              <c:strCache>
                <c:ptCount val="6"/>
                <c:pt idx="1">
                  <c:v>Have children</c:v>
                </c:pt>
                <c:pt idx="2">
                  <c:v>Have grandchildren</c:v>
                </c:pt>
                <c:pt idx="4">
                  <c:v>Married/civil union/
domestic partner</c:v>
                </c:pt>
                <c:pt idx="5">
                  <c:v>In a relationship,
living with partner</c:v>
                </c:pt>
              </c:strCache>
            </c:strRef>
          </c:cat>
          <c:val>
            <c:numRef>
              <c:f>'10'!$C$2:$C$7</c:f>
              <c:numCache>
                <c:formatCode>0%</c:formatCode>
                <c:ptCount val="6"/>
                <c:pt idx="0">
                  <c:v>0.56999999999999995</c:v>
                </c:pt>
                <c:pt idx="1">
                  <c:v>0.20999999999999996</c:v>
                </c:pt>
                <c:pt idx="2">
                  <c:v>0.38999999999999996</c:v>
                </c:pt>
                <c:pt idx="4">
                  <c:v>0.17999999999999994</c:v>
                </c:pt>
                <c:pt idx="5">
                  <c:v>0.44999999999999996</c:v>
                </c:pt>
              </c:numCache>
            </c:numRef>
          </c:val>
          <c:extLst>
            <c:ext xmlns:c15="http://schemas.microsoft.com/office/drawing/2012/chart" uri="{02D57815-91ED-43cb-92C2-25804820EDAC}">
              <c15:datalabelsRange>
                <c15:f>('10'!$B$1,'10'!$B$3:$B$7)</c15:f>
                <c15:dlblRangeCache>
                  <c:ptCount val="6"/>
                  <c:pt idx="0">
                    <c:v>All LGBTQ+</c:v>
                  </c:pt>
                  <c:pt idx="1">
                    <c:v>36%</c:v>
                  </c:pt>
                  <c:pt idx="2">
                    <c:v>18%</c:v>
                  </c:pt>
                  <c:pt idx="4">
                    <c:v>39%</c:v>
                  </c:pt>
                  <c:pt idx="5">
                    <c:v>12%</c:v>
                  </c:pt>
                </c15:dlblRangeCache>
              </c15:datalabelsRange>
            </c:ext>
            <c:ext xmlns:c16="http://schemas.microsoft.com/office/drawing/2014/chart" uri="{C3380CC4-5D6E-409C-BE32-E72D297353CC}">
              <c16:uniqueId val="{0000000D-5D19-EE4A-A7EA-4A2EFF238A83}"/>
            </c:ext>
          </c:extLst>
        </c:ser>
        <c:ser>
          <c:idx val="2"/>
          <c:order val="2"/>
          <c:tx>
            <c:strRef>
              <c:f>'10'!$D$1</c:f>
              <c:strCache>
                <c:ptCount val="1"/>
                <c:pt idx="0">
                  <c:v>Spacer</c:v>
                </c:pt>
              </c:strCache>
            </c:strRef>
          </c:tx>
          <c:spPr>
            <a:noFill/>
            <a:ln>
              <a:noFill/>
            </a:ln>
            <a:effectLst/>
          </c:spPr>
          <c:invertIfNegative val="0"/>
          <c:cat>
            <c:strRef>
              <c:f>'10'!$A$2:$A$7</c:f>
              <c:strCache>
                <c:ptCount val="6"/>
                <c:pt idx="1">
                  <c:v>Have children</c:v>
                </c:pt>
                <c:pt idx="2">
                  <c:v>Have grandchildren</c:v>
                </c:pt>
                <c:pt idx="4">
                  <c:v>Married/civil union/
domestic partner</c:v>
                </c:pt>
                <c:pt idx="5">
                  <c:v>In a relationship,
living with partner</c:v>
                </c:pt>
              </c:strCache>
            </c:strRef>
          </c:cat>
          <c:val>
            <c:numRef>
              <c:f>'10'!$D$2:$D$7</c:f>
              <c:numCache>
                <c:formatCode>General</c:formatCode>
                <c:ptCount val="6"/>
                <c:pt idx="0">
                  <c:v>0.5</c:v>
                </c:pt>
                <c:pt idx="1">
                  <c:v>0.5</c:v>
                </c:pt>
                <c:pt idx="2">
                  <c:v>0.5</c:v>
                </c:pt>
                <c:pt idx="4">
                  <c:v>0.5</c:v>
                </c:pt>
                <c:pt idx="5">
                  <c:v>0.5</c:v>
                </c:pt>
              </c:numCache>
            </c:numRef>
          </c:val>
          <c:extLst>
            <c:ext xmlns:c16="http://schemas.microsoft.com/office/drawing/2014/chart" uri="{C3380CC4-5D6E-409C-BE32-E72D297353CC}">
              <c16:uniqueId val="{0000000E-5D19-EE4A-A7EA-4A2EFF238A83}"/>
            </c:ext>
          </c:extLst>
        </c:ser>
        <c:ser>
          <c:idx val="3"/>
          <c:order val="3"/>
          <c:tx>
            <c:strRef>
              <c:f>'10'!$E$1</c:f>
              <c:strCache>
                <c:ptCount val="1"/>
                <c:pt idx="0">
                  <c:v>Bisexual &amp; pansexual
</c:v>
                </c:pt>
              </c:strCache>
            </c:strRef>
          </c:tx>
          <c:spPr>
            <a:solidFill>
              <a:schemeClr val="accent4"/>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10-5D19-EE4A-A7EA-4A2EFF238A8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12-5D19-EE4A-A7EA-4A2EFF238A8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14-5D19-EE4A-A7EA-4A2EFF238A83}"/>
              </c:ext>
            </c:extLst>
          </c:dPt>
          <c:dPt>
            <c:idx val="5"/>
            <c:invertIfNegative val="0"/>
            <c:bubble3D val="0"/>
            <c:spPr>
              <a:solidFill>
                <a:schemeClr val="accent6"/>
              </a:solidFill>
              <a:ln>
                <a:noFill/>
              </a:ln>
              <a:effectLst/>
            </c:spPr>
            <c:extLst>
              <c:ext xmlns:c16="http://schemas.microsoft.com/office/drawing/2014/chart" uri="{C3380CC4-5D6E-409C-BE32-E72D297353CC}">
                <c16:uniqueId val="{00000016-5D19-EE4A-A7EA-4A2EFF238A83}"/>
              </c:ext>
            </c:extLst>
          </c:dPt>
          <c:cat>
            <c:strRef>
              <c:f>'10'!$A$2:$A$7</c:f>
              <c:strCache>
                <c:ptCount val="6"/>
                <c:pt idx="1">
                  <c:v>Have children</c:v>
                </c:pt>
                <c:pt idx="2">
                  <c:v>Have grandchildren</c:v>
                </c:pt>
                <c:pt idx="4">
                  <c:v>Married/civil union/
domestic partner</c:v>
                </c:pt>
                <c:pt idx="5">
                  <c:v>In a relationship,
living with partner</c:v>
                </c:pt>
              </c:strCache>
            </c:strRef>
          </c:cat>
          <c:val>
            <c:numRef>
              <c:f>'10'!$E$2:$E$7</c:f>
              <c:numCache>
                <c:formatCode>0%</c:formatCode>
                <c:ptCount val="6"/>
                <c:pt idx="1">
                  <c:v>0.56999999999999995</c:v>
                </c:pt>
                <c:pt idx="2">
                  <c:v>0.25</c:v>
                </c:pt>
                <c:pt idx="4">
                  <c:v>0.42</c:v>
                </c:pt>
                <c:pt idx="5">
                  <c:v>0.11</c:v>
                </c:pt>
              </c:numCache>
            </c:numRef>
          </c:val>
          <c:extLst>
            <c:ext xmlns:c16="http://schemas.microsoft.com/office/drawing/2014/chart" uri="{C3380CC4-5D6E-409C-BE32-E72D297353CC}">
              <c16:uniqueId val="{00000017-5D19-EE4A-A7EA-4A2EFF238A83}"/>
            </c:ext>
          </c:extLst>
        </c:ser>
        <c:ser>
          <c:idx val="4"/>
          <c:order val="4"/>
          <c:tx>
            <c:strRef>
              <c:f>'10'!$F$1</c:f>
              <c:strCache>
                <c:ptCount val="1"/>
                <c:pt idx="0">
                  <c:v>Buffer</c:v>
                </c:pt>
              </c:strCache>
            </c:strRef>
          </c:tx>
          <c:spPr>
            <a:noFill/>
            <a:ln>
              <a:noFill/>
            </a:ln>
            <a:effectLst/>
          </c:spPr>
          <c:invertIfNegative val="0"/>
          <c:dLbls>
            <c:dLbl>
              <c:idx val="0"/>
              <c:layout>
                <c:manualLayout>
                  <c:x val="7.3593281966959963E-3"/>
                  <c:y val="1.3286893567286386E-2"/>
                </c:manualLayout>
              </c:layout>
              <c:tx>
                <c:rich>
                  <a:bodyPr rot="0" spcFirstLastPara="1" vertOverflow="ellipsis" vert="horz" wrap="square" lIns="38100" tIns="19050" rIns="38100" bIns="19050" anchor="ctr" anchorCtr="0">
                    <a:noAutofit/>
                  </a:bodyPr>
                  <a:lstStyle/>
                  <a:p>
                    <a:pPr algn="l">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9DEDDF70-DE8D-419C-81FC-06E2B074B1F2}" type="CELLRANGE">
                      <a:rPr lang="en-US"/>
                      <a:pPr algn="l">
                        <a:defRPr b="1"/>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layout>
                    <c:manualLayout>
                      <c:w val="0.10744025417875397"/>
                      <c:h val="0.10367999792105194"/>
                    </c:manualLayout>
                  </c15:layout>
                  <c15:dlblFieldTable/>
                  <c15:showDataLabelsRange val="1"/>
                </c:ext>
                <c:ext xmlns:c16="http://schemas.microsoft.com/office/drawing/2014/chart" uri="{C3380CC4-5D6E-409C-BE32-E72D297353CC}">
                  <c16:uniqueId val="{00000018-5D19-EE4A-A7EA-4A2EFF238A83}"/>
                </c:ext>
              </c:extLst>
            </c:dLbl>
            <c:dLbl>
              <c:idx val="1"/>
              <c:tx>
                <c:rich>
                  <a:bodyPr rot="0" spcFirstLastPara="1" vertOverflow="ellipsis" vert="horz" wrap="square" lIns="38100" tIns="19050" rIns="38100" bIns="19050" anchor="ctr" anchorCtr="0">
                    <a:spAutoFit/>
                  </a:bodyPr>
                  <a:lstStyle/>
                  <a:p>
                    <a:pPr algn="l">
                      <a:defRPr sz="1400" b="0" i="0" u="none" strike="noStrike" kern="1200" baseline="0">
                        <a:solidFill>
                          <a:schemeClr val="accent4"/>
                        </a:solidFill>
                        <a:latin typeface="Arial" panose="020B0604020202020204" pitchFamily="34" charset="0"/>
                        <a:ea typeface="+mn-ea"/>
                        <a:cs typeface="Arial" panose="020B0604020202020204" pitchFamily="34" charset="0"/>
                      </a:defRPr>
                    </a:pPr>
                    <a:fld id="{A8B3045A-C572-409D-814F-E0DA7E8A2385}" type="CELLRANGE">
                      <a:rPr lang="en-US"/>
                      <a:pPr algn="l">
                        <a:defRPr sz="1400">
                          <a:solidFill>
                            <a:schemeClr val="accent4"/>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5D19-EE4A-A7EA-4A2EFF238A83}"/>
                </c:ext>
              </c:extLst>
            </c:dLbl>
            <c:dLbl>
              <c:idx val="2"/>
              <c:tx>
                <c:rich>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12340EE3-6BD1-44AD-9DB2-12E930E8F95B}" type="CELLRANGE">
                      <a:rPr lang="en-US"/>
                      <a:pPr algn="l">
                        <a:defRPr sz="1400">
                          <a:solidFill>
                            <a:schemeClr val="accent1"/>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5D19-EE4A-A7EA-4A2EFF238A83}"/>
                </c:ext>
              </c:extLst>
            </c:dLbl>
            <c:dLbl>
              <c:idx val="3"/>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5D19-EE4A-A7EA-4A2EFF238A83}"/>
                </c:ext>
              </c:extLst>
            </c:dLbl>
            <c:dLbl>
              <c:idx val="4"/>
              <c:tx>
                <c:rich>
                  <a:bodyPr rot="0" spcFirstLastPara="1" vertOverflow="ellipsis" vert="horz" wrap="square" lIns="38100" tIns="19050" rIns="38100" bIns="19050" anchor="ctr" anchorCtr="0">
                    <a:spAutoFit/>
                  </a:bodyPr>
                  <a:lstStyle/>
                  <a:p>
                    <a:pPr algn="l">
                      <a:defRPr sz="1400" b="0" i="0" u="none" strike="noStrike" kern="1200" baseline="0">
                        <a:solidFill>
                          <a:schemeClr val="accent2"/>
                        </a:solidFill>
                        <a:latin typeface="Arial" panose="020B0604020202020204" pitchFamily="34" charset="0"/>
                        <a:ea typeface="+mn-ea"/>
                        <a:cs typeface="Arial" panose="020B0604020202020204" pitchFamily="34" charset="0"/>
                      </a:defRPr>
                    </a:pPr>
                    <a:fld id="{B74881A1-91B8-4AA3-8D2F-E046A4D22857}" type="CELLRANGE">
                      <a:rPr lang="en-US"/>
                      <a:pPr algn="l">
                        <a:defRPr sz="1400">
                          <a:solidFill>
                            <a:schemeClr val="accent2"/>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5D19-EE4A-A7EA-4A2EFF238A83}"/>
                </c:ext>
              </c:extLst>
            </c:dLbl>
            <c:dLbl>
              <c:idx val="5"/>
              <c:tx>
                <c:rich>
                  <a:bodyPr rot="0" spcFirstLastPara="1" vertOverflow="ellipsis" vert="horz" wrap="square" lIns="38100" tIns="19050" rIns="38100" bIns="19050" anchor="ctr" anchorCtr="0">
                    <a:spAutoFit/>
                  </a:bodyPr>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fld id="{2A6AE514-214A-496F-BB36-AC5B69573DA9}" type="CELLRANGE">
                      <a:rPr lang="en-US"/>
                      <a:pPr algn="l">
                        <a:defRPr sz="1400">
                          <a:solidFill>
                            <a:schemeClr val="accent6"/>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5D19-EE4A-A7EA-4A2EFF238A83}"/>
                </c:ext>
              </c:extLst>
            </c:dLbl>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'10'!$A$2:$A$7</c:f>
              <c:strCache>
                <c:ptCount val="6"/>
                <c:pt idx="1">
                  <c:v>Have children</c:v>
                </c:pt>
                <c:pt idx="2">
                  <c:v>Have grandchildren</c:v>
                </c:pt>
                <c:pt idx="4">
                  <c:v>Married/civil union/
domestic partner</c:v>
                </c:pt>
                <c:pt idx="5">
                  <c:v>In a relationship,
living with partner</c:v>
                </c:pt>
              </c:strCache>
            </c:strRef>
          </c:cat>
          <c:val>
            <c:numRef>
              <c:f>'10'!$F$2:$F$7</c:f>
              <c:numCache>
                <c:formatCode>0%</c:formatCode>
                <c:ptCount val="6"/>
                <c:pt idx="0">
                  <c:v>0.56999999999999995</c:v>
                </c:pt>
                <c:pt idx="1">
                  <c:v>0</c:v>
                </c:pt>
                <c:pt idx="2">
                  <c:v>0.31999999999999995</c:v>
                </c:pt>
                <c:pt idx="4">
                  <c:v>0.14999999999999997</c:v>
                </c:pt>
                <c:pt idx="5">
                  <c:v>0.45999999999999996</c:v>
                </c:pt>
              </c:numCache>
            </c:numRef>
          </c:val>
          <c:extLst>
            <c:ext xmlns:c15="http://schemas.microsoft.com/office/drawing/2012/chart" uri="{02D57815-91ED-43cb-92C2-25804820EDAC}">
              <c15:datalabelsRange>
                <c15:f>('10'!$E$1,'10'!$E$3:$E$7)</c15:f>
                <c15:dlblRangeCache>
                  <c:ptCount val="6"/>
                  <c:pt idx="0">
                    <c:v>Bisexual &amp; pansexual
</c:v>
                  </c:pt>
                  <c:pt idx="1">
                    <c:v>57%</c:v>
                  </c:pt>
                  <c:pt idx="2">
                    <c:v>25%</c:v>
                  </c:pt>
                  <c:pt idx="4">
                    <c:v>42%</c:v>
                  </c:pt>
                  <c:pt idx="5">
                    <c:v>11%</c:v>
                  </c:pt>
                </c15:dlblRangeCache>
              </c15:datalabelsRange>
            </c:ext>
            <c:ext xmlns:c16="http://schemas.microsoft.com/office/drawing/2014/chart" uri="{C3380CC4-5D6E-409C-BE32-E72D297353CC}">
              <c16:uniqueId val="{0000001E-5D19-EE4A-A7EA-4A2EFF238A83}"/>
            </c:ext>
          </c:extLst>
        </c:ser>
        <c:ser>
          <c:idx val="5"/>
          <c:order val="5"/>
          <c:tx>
            <c:strRef>
              <c:f>'10'!$G$1</c:f>
              <c:strCache>
                <c:ptCount val="1"/>
                <c:pt idx="0">
                  <c:v>Spacer</c:v>
                </c:pt>
              </c:strCache>
            </c:strRef>
          </c:tx>
          <c:spPr>
            <a:noFill/>
            <a:ln>
              <a:noFill/>
            </a:ln>
            <a:effectLst/>
          </c:spPr>
          <c:invertIfNegative val="0"/>
          <c:cat>
            <c:strRef>
              <c:f>'10'!$A$2:$A$7</c:f>
              <c:strCache>
                <c:ptCount val="6"/>
                <c:pt idx="1">
                  <c:v>Have children</c:v>
                </c:pt>
                <c:pt idx="2">
                  <c:v>Have grandchildren</c:v>
                </c:pt>
                <c:pt idx="4">
                  <c:v>Married/civil union/
domestic partner</c:v>
                </c:pt>
                <c:pt idx="5">
                  <c:v>In a relationship,
living with partner</c:v>
                </c:pt>
              </c:strCache>
            </c:strRef>
          </c:cat>
          <c:val>
            <c:numRef>
              <c:f>'10'!$G$2:$G$7</c:f>
              <c:numCache>
                <c:formatCode>General</c:formatCode>
                <c:ptCount val="6"/>
                <c:pt idx="0">
                  <c:v>0.5</c:v>
                </c:pt>
                <c:pt idx="1">
                  <c:v>0.5</c:v>
                </c:pt>
                <c:pt idx="2">
                  <c:v>0.5</c:v>
                </c:pt>
                <c:pt idx="4">
                  <c:v>0.5</c:v>
                </c:pt>
                <c:pt idx="5">
                  <c:v>0.5</c:v>
                </c:pt>
              </c:numCache>
            </c:numRef>
          </c:val>
          <c:extLst>
            <c:ext xmlns:c16="http://schemas.microsoft.com/office/drawing/2014/chart" uri="{C3380CC4-5D6E-409C-BE32-E72D297353CC}">
              <c16:uniqueId val="{0000001F-5D19-EE4A-A7EA-4A2EFF238A83}"/>
            </c:ext>
          </c:extLst>
        </c:ser>
        <c:ser>
          <c:idx val="6"/>
          <c:order val="6"/>
          <c:tx>
            <c:strRef>
              <c:f>'10'!$H$1</c:f>
              <c:strCache>
                <c:ptCount val="1"/>
                <c:pt idx="0">
                  <c:v>Transgender
&amp; nonbinary
</c:v>
                </c:pt>
              </c:strCache>
            </c:strRef>
          </c:tx>
          <c:spPr>
            <a:solidFill>
              <a:schemeClr val="accent1">
                <a:lumMod val="60000"/>
              </a:schemeClr>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21-5D19-EE4A-A7EA-4A2EFF238A8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23-5D19-EE4A-A7EA-4A2EFF238A8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25-5D19-EE4A-A7EA-4A2EFF238A83}"/>
              </c:ext>
            </c:extLst>
          </c:dPt>
          <c:dPt>
            <c:idx val="5"/>
            <c:invertIfNegative val="0"/>
            <c:bubble3D val="0"/>
            <c:spPr>
              <a:solidFill>
                <a:schemeClr val="accent6"/>
              </a:solidFill>
              <a:ln>
                <a:noFill/>
              </a:ln>
              <a:effectLst/>
            </c:spPr>
            <c:extLst>
              <c:ext xmlns:c16="http://schemas.microsoft.com/office/drawing/2014/chart" uri="{C3380CC4-5D6E-409C-BE32-E72D297353CC}">
                <c16:uniqueId val="{00000027-5D19-EE4A-A7EA-4A2EFF238A83}"/>
              </c:ext>
            </c:extLst>
          </c:dPt>
          <c:cat>
            <c:strRef>
              <c:f>'10'!$A$2:$A$7</c:f>
              <c:strCache>
                <c:ptCount val="6"/>
                <c:pt idx="1">
                  <c:v>Have children</c:v>
                </c:pt>
                <c:pt idx="2">
                  <c:v>Have grandchildren</c:v>
                </c:pt>
                <c:pt idx="4">
                  <c:v>Married/civil union/
domestic partner</c:v>
                </c:pt>
                <c:pt idx="5">
                  <c:v>In a relationship,
living with partner</c:v>
                </c:pt>
              </c:strCache>
            </c:strRef>
          </c:cat>
          <c:val>
            <c:numRef>
              <c:f>'10'!$H$2:$H$7</c:f>
              <c:numCache>
                <c:formatCode>0%</c:formatCode>
                <c:ptCount val="6"/>
                <c:pt idx="1">
                  <c:v>0.56000000000000005</c:v>
                </c:pt>
                <c:pt idx="2">
                  <c:v>0.28000000000000003</c:v>
                </c:pt>
                <c:pt idx="4">
                  <c:v>0.36</c:v>
                </c:pt>
                <c:pt idx="5">
                  <c:v>0.09</c:v>
                </c:pt>
              </c:numCache>
            </c:numRef>
          </c:val>
          <c:extLst>
            <c:ext xmlns:c16="http://schemas.microsoft.com/office/drawing/2014/chart" uri="{C3380CC4-5D6E-409C-BE32-E72D297353CC}">
              <c16:uniqueId val="{00000028-5D19-EE4A-A7EA-4A2EFF238A83}"/>
            </c:ext>
          </c:extLst>
        </c:ser>
        <c:ser>
          <c:idx val="7"/>
          <c:order val="7"/>
          <c:tx>
            <c:strRef>
              <c:f>'10'!$I$1</c:f>
              <c:strCache>
                <c:ptCount val="1"/>
                <c:pt idx="0">
                  <c:v>Buffer</c:v>
                </c:pt>
              </c:strCache>
            </c:strRef>
          </c:tx>
          <c:spPr>
            <a:noFill/>
            <a:ln>
              <a:noFill/>
            </a:ln>
            <a:effectLst/>
          </c:spPr>
          <c:invertIfNegative val="0"/>
          <c:dLbls>
            <c:dLbl>
              <c:idx val="0"/>
              <c:layout>
                <c:manualLayout>
                  <c:x val="1.4925864652363048E-2"/>
                  <c:y val="1.3201448592250729E-2"/>
                </c:manualLayout>
              </c:layout>
              <c:tx>
                <c:rich>
                  <a:bodyPr rot="0" spcFirstLastPara="1" vertOverflow="ellipsis" vert="horz" wrap="square" lIns="38100" tIns="19050" rIns="38100" bIns="19050" anchor="ctr" anchorCtr="0">
                    <a:noAutofit/>
                  </a:bodyPr>
                  <a:lstStyle/>
                  <a:p>
                    <a:pPr algn="l">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229EF335-541F-4798-B32B-623B95A25C74}" type="CELLRANGE">
                      <a:rPr lang="en-US"/>
                      <a:pPr algn="l">
                        <a:defRPr b="1"/>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layout>
                    <c:manualLayout>
                      <c:w val="0.12444976076555024"/>
                      <c:h val="0.10698032795405524"/>
                    </c:manualLayout>
                  </c15:layout>
                  <c15:dlblFieldTable/>
                  <c15:showDataLabelsRange val="1"/>
                </c:ext>
                <c:ext xmlns:c16="http://schemas.microsoft.com/office/drawing/2014/chart" uri="{C3380CC4-5D6E-409C-BE32-E72D297353CC}">
                  <c16:uniqueId val="{00000029-5D19-EE4A-A7EA-4A2EFF238A83}"/>
                </c:ext>
              </c:extLst>
            </c:dLbl>
            <c:dLbl>
              <c:idx val="1"/>
              <c:tx>
                <c:rich>
                  <a:bodyPr rot="0" spcFirstLastPara="1" vertOverflow="ellipsis" vert="horz" wrap="square" lIns="38100" tIns="19050" rIns="38100" bIns="19050" anchor="ctr" anchorCtr="0">
                    <a:spAutoFit/>
                  </a:bodyPr>
                  <a:lstStyle/>
                  <a:p>
                    <a:pPr algn="l">
                      <a:defRPr sz="1400" b="0" i="0" u="none" strike="noStrike" kern="1200" baseline="0">
                        <a:solidFill>
                          <a:schemeClr val="accent4"/>
                        </a:solidFill>
                        <a:latin typeface="Arial" panose="020B0604020202020204" pitchFamily="34" charset="0"/>
                        <a:ea typeface="+mn-ea"/>
                        <a:cs typeface="Arial" panose="020B0604020202020204" pitchFamily="34" charset="0"/>
                      </a:defRPr>
                    </a:pPr>
                    <a:fld id="{9443FE95-D959-4B3B-8F2F-DDDBD62F354B}" type="CELLRANGE">
                      <a:rPr lang="en-US"/>
                      <a:pPr algn="l">
                        <a:defRPr sz="1400">
                          <a:solidFill>
                            <a:schemeClr val="accent4"/>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5D19-EE4A-A7EA-4A2EFF238A83}"/>
                </c:ext>
              </c:extLst>
            </c:dLbl>
            <c:dLbl>
              <c:idx val="2"/>
              <c:tx>
                <c:rich>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4168F8B0-5FD8-424A-BA5A-0DA45AA8300B}" type="CELLRANGE">
                      <a:rPr lang="en-US"/>
                      <a:pPr algn="l">
                        <a:defRPr sz="1400">
                          <a:solidFill>
                            <a:schemeClr val="accent1"/>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5D19-EE4A-A7EA-4A2EFF238A83}"/>
                </c:ext>
              </c:extLst>
            </c:dLbl>
            <c:dLbl>
              <c:idx val="3"/>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5D19-EE4A-A7EA-4A2EFF238A83}"/>
                </c:ext>
              </c:extLst>
            </c:dLbl>
            <c:dLbl>
              <c:idx val="4"/>
              <c:tx>
                <c:rich>
                  <a:bodyPr rot="0" spcFirstLastPara="1" vertOverflow="ellipsis" vert="horz" wrap="square" lIns="38100" tIns="19050" rIns="38100" bIns="19050" anchor="ctr" anchorCtr="0">
                    <a:spAutoFit/>
                  </a:bodyPr>
                  <a:lstStyle/>
                  <a:p>
                    <a:pPr algn="l">
                      <a:defRPr sz="1400" b="0" i="0" u="none" strike="noStrike" kern="1200" baseline="0">
                        <a:solidFill>
                          <a:schemeClr val="accent2"/>
                        </a:solidFill>
                        <a:latin typeface="Arial" panose="020B0604020202020204" pitchFamily="34" charset="0"/>
                        <a:ea typeface="+mn-ea"/>
                        <a:cs typeface="Arial" panose="020B0604020202020204" pitchFamily="34" charset="0"/>
                      </a:defRPr>
                    </a:pPr>
                    <a:fld id="{B02AD992-76C3-47C2-9041-B32661C98938}" type="CELLRANGE">
                      <a:rPr lang="en-US"/>
                      <a:pPr algn="l">
                        <a:defRPr sz="1400">
                          <a:solidFill>
                            <a:schemeClr val="accent2"/>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5D19-EE4A-A7EA-4A2EFF238A83}"/>
                </c:ext>
              </c:extLst>
            </c:dLbl>
            <c:dLbl>
              <c:idx val="5"/>
              <c:tx>
                <c:rich>
                  <a:bodyPr rot="0" spcFirstLastPara="1" vertOverflow="ellipsis" vert="horz" wrap="square" lIns="38100" tIns="19050" rIns="38100" bIns="19050" anchor="ctr" anchorCtr="0">
                    <a:spAutoFit/>
                  </a:bodyPr>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fld id="{9BC82902-ECD7-401B-8427-FB15B25856ED}" type="CELLRANGE">
                      <a:rPr lang="en-US"/>
                      <a:pPr algn="l">
                        <a:defRPr sz="1400">
                          <a:solidFill>
                            <a:schemeClr val="accent6"/>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5D19-EE4A-A7EA-4A2EFF238A83}"/>
                </c:ext>
              </c:extLst>
            </c:dLbl>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'10'!$A$2:$A$7</c:f>
              <c:strCache>
                <c:ptCount val="6"/>
                <c:pt idx="1">
                  <c:v>Have children</c:v>
                </c:pt>
                <c:pt idx="2">
                  <c:v>Have grandchildren</c:v>
                </c:pt>
                <c:pt idx="4">
                  <c:v>Married/civil union/
domestic partner</c:v>
                </c:pt>
                <c:pt idx="5">
                  <c:v>In a relationship,
living with partner</c:v>
                </c:pt>
              </c:strCache>
            </c:strRef>
          </c:cat>
          <c:val>
            <c:numRef>
              <c:f>'10'!$I$2:$I$7</c:f>
              <c:numCache>
                <c:formatCode>0%</c:formatCode>
                <c:ptCount val="6"/>
                <c:pt idx="0">
                  <c:v>0.56999999999999995</c:v>
                </c:pt>
                <c:pt idx="1">
                  <c:v>9.9999999999998979E-3</c:v>
                </c:pt>
                <c:pt idx="2">
                  <c:v>0.28999999999999992</c:v>
                </c:pt>
                <c:pt idx="4">
                  <c:v>0.20999999999999996</c:v>
                </c:pt>
                <c:pt idx="5">
                  <c:v>0.48</c:v>
                </c:pt>
              </c:numCache>
            </c:numRef>
          </c:val>
          <c:extLst>
            <c:ext xmlns:c15="http://schemas.microsoft.com/office/drawing/2012/chart" uri="{02D57815-91ED-43cb-92C2-25804820EDAC}">
              <c15:datalabelsRange>
                <c15:f>('10'!$H$1,'10'!$H$3:$H$7)</c15:f>
                <c15:dlblRangeCache>
                  <c:ptCount val="6"/>
                  <c:pt idx="0">
                    <c:v>Transgender
&amp; nonbinary
</c:v>
                  </c:pt>
                  <c:pt idx="1">
                    <c:v>56%</c:v>
                  </c:pt>
                  <c:pt idx="2">
                    <c:v>28%</c:v>
                  </c:pt>
                  <c:pt idx="4">
                    <c:v>36%</c:v>
                  </c:pt>
                  <c:pt idx="5">
                    <c:v>9%</c:v>
                  </c:pt>
                </c15:dlblRangeCache>
              </c15:datalabelsRange>
            </c:ext>
            <c:ext xmlns:c16="http://schemas.microsoft.com/office/drawing/2014/chart" uri="{C3380CC4-5D6E-409C-BE32-E72D297353CC}">
              <c16:uniqueId val="{0000002F-5D19-EE4A-A7EA-4A2EFF238A83}"/>
            </c:ext>
          </c:extLst>
        </c:ser>
        <c:ser>
          <c:idx val="8"/>
          <c:order val="8"/>
          <c:tx>
            <c:strRef>
              <c:f>'10'!$J$1</c:f>
              <c:strCache>
                <c:ptCount val="1"/>
                <c:pt idx="0">
                  <c:v>Spacer</c:v>
                </c:pt>
              </c:strCache>
            </c:strRef>
          </c:tx>
          <c:spPr>
            <a:noFill/>
            <a:ln>
              <a:noFill/>
            </a:ln>
            <a:effectLst/>
          </c:spPr>
          <c:invertIfNegative val="0"/>
          <c:cat>
            <c:strRef>
              <c:f>'10'!$A$2:$A$7</c:f>
              <c:strCache>
                <c:ptCount val="6"/>
                <c:pt idx="1">
                  <c:v>Have children</c:v>
                </c:pt>
                <c:pt idx="2">
                  <c:v>Have grandchildren</c:v>
                </c:pt>
                <c:pt idx="4">
                  <c:v>Married/civil union/
domestic partner</c:v>
                </c:pt>
                <c:pt idx="5">
                  <c:v>In a relationship,
living with partner</c:v>
                </c:pt>
              </c:strCache>
            </c:strRef>
          </c:cat>
          <c:val>
            <c:numRef>
              <c:f>'10'!$J$2:$J$7</c:f>
              <c:numCache>
                <c:formatCode>General</c:formatCode>
                <c:ptCount val="6"/>
                <c:pt idx="0">
                  <c:v>0.5</c:v>
                </c:pt>
                <c:pt idx="1">
                  <c:v>0.5</c:v>
                </c:pt>
                <c:pt idx="2">
                  <c:v>0.5</c:v>
                </c:pt>
                <c:pt idx="4">
                  <c:v>0.5</c:v>
                </c:pt>
                <c:pt idx="5">
                  <c:v>0.5</c:v>
                </c:pt>
              </c:numCache>
            </c:numRef>
          </c:val>
          <c:extLst>
            <c:ext xmlns:c16="http://schemas.microsoft.com/office/drawing/2014/chart" uri="{C3380CC4-5D6E-409C-BE32-E72D297353CC}">
              <c16:uniqueId val="{00000030-5D19-EE4A-A7EA-4A2EFF238A83}"/>
            </c:ext>
          </c:extLst>
        </c:ser>
        <c:ser>
          <c:idx val="9"/>
          <c:order val="9"/>
          <c:tx>
            <c:strRef>
              <c:f>'10'!$K$1</c:f>
              <c:strCache>
                <c:ptCount val="1"/>
                <c:pt idx="0">
                  <c:v>Lesbian
women
</c:v>
                </c:pt>
              </c:strCache>
            </c:strRef>
          </c:tx>
          <c:spPr>
            <a:solidFill>
              <a:schemeClr val="accent4">
                <a:lumMod val="60000"/>
              </a:schemeClr>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32-5D19-EE4A-A7EA-4A2EFF238A8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34-5D19-EE4A-A7EA-4A2EFF238A8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36-5D19-EE4A-A7EA-4A2EFF238A83}"/>
              </c:ext>
            </c:extLst>
          </c:dPt>
          <c:dPt>
            <c:idx val="5"/>
            <c:invertIfNegative val="0"/>
            <c:bubble3D val="0"/>
            <c:spPr>
              <a:solidFill>
                <a:schemeClr val="accent6"/>
              </a:solidFill>
              <a:ln>
                <a:noFill/>
              </a:ln>
              <a:effectLst/>
            </c:spPr>
            <c:extLst>
              <c:ext xmlns:c16="http://schemas.microsoft.com/office/drawing/2014/chart" uri="{C3380CC4-5D6E-409C-BE32-E72D297353CC}">
                <c16:uniqueId val="{00000038-5D19-EE4A-A7EA-4A2EFF238A83}"/>
              </c:ext>
            </c:extLst>
          </c:dPt>
          <c:cat>
            <c:strRef>
              <c:f>'10'!$A$2:$A$7</c:f>
              <c:strCache>
                <c:ptCount val="6"/>
                <c:pt idx="1">
                  <c:v>Have children</c:v>
                </c:pt>
                <c:pt idx="2">
                  <c:v>Have grandchildren</c:v>
                </c:pt>
                <c:pt idx="4">
                  <c:v>Married/civil union/
domestic partner</c:v>
                </c:pt>
                <c:pt idx="5">
                  <c:v>In a relationship,
living with partner</c:v>
                </c:pt>
              </c:strCache>
            </c:strRef>
          </c:cat>
          <c:val>
            <c:numRef>
              <c:f>'10'!$K$2:$K$7</c:f>
              <c:numCache>
                <c:formatCode>0%</c:formatCode>
                <c:ptCount val="6"/>
                <c:pt idx="1">
                  <c:v>0.43</c:v>
                </c:pt>
                <c:pt idx="2">
                  <c:v>0.2</c:v>
                </c:pt>
                <c:pt idx="4">
                  <c:v>0.45</c:v>
                </c:pt>
                <c:pt idx="5">
                  <c:v>0.12</c:v>
                </c:pt>
              </c:numCache>
            </c:numRef>
          </c:val>
          <c:extLst>
            <c:ext xmlns:c16="http://schemas.microsoft.com/office/drawing/2014/chart" uri="{C3380CC4-5D6E-409C-BE32-E72D297353CC}">
              <c16:uniqueId val="{00000039-5D19-EE4A-A7EA-4A2EFF238A83}"/>
            </c:ext>
          </c:extLst>
        </c:ser>
        <c:ser>
          <c:idx val="10"/>
          <c:order val="10"/>
          <c:tx>
            <c:strRef>
              <c:f>'10'!$L$1</c:f>
              <c:strCache>
                <c:ptCount val="1"/>
                <c:pt idx="0">
                  <c:v>Buffer</c:v>
                </c:pt>
              </c:strCache>
            </c:strRef>
          </c:tx>
          <c:spPr>
            <a:noFill/>
            <a:ln>
              <a:noFill/>
            </a:ln>
            <a:effectLst/>
          </c:spPr>
          <c:invertIfNegative val="0"/>
          <c:dLbls>
            <c:dLbl>
              <c:idx val="0"/>
              <c:layout>
                <c:manualLayout>
                  <c:x val="-5.2242188381604656E-3"/>
                  <c:y val="1.6416232465784702E-2"/>
                </c:manualLayout>
              </c:layout>
              <c:tx>
                <c:rich>
                  <a:bodyPr rot="0" spcFirstLastPara="1" vertOverflow="ellipsis" vert="horz" wrap="square" lIns="38100" tIns="19050" rIns="38100" bIns="19050" anchor="ctr" anchorCtr="0">
                    <a:noAutofit/>
                  </a:bodyPr>
                  <a:lstStyle/>
                  <a:p>
                    <a:pPr algn="l">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B562EFA4-B65F-45E0-B31F-E5849A9AA59F}" type="CELLRANGE">
                      <a:rPr lang="en-US"/>
                      <a:pPr algn="l">
                        <a:defRPr b="1"/>
                      </a:pPr>
                      <a:t>[CELLRANGE]</a:t>
                    </a:fld>
                    <a:endParaRPr lang="en-US"/>
                  </a:p>
                </c:rich>
              </c:tx>
              <c:spPr>
                <a:noFill/>
                <a:ln>
                  <a:noFill/>
                </a:ln>
                <a:effectLst/>
              </c:spPr>
              <c:txPr>
                <a:bodyPr rot="0" spcFirstLastPara="1" vertOverflow="ellipsis" vert="horz" wrap="square" lIns="38100" tIns="19050" rIns="38100" bIns="19050" anchor="ctr" anchorCtr="0">
                  <a:noAutofit/>
                </a:bodyPr>
                <a:lstStyle/>
                <a:p>
                  <a:pPr algn="l">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layout>
                    <c:manualLayout>
                      <c:w val="8.189792663476872E-2"/>
                      <c:h val="0.10367999792105194"/>
                    </c:manualLayout>
                  </c15:layout>
                  <c15:dlblFieldTable/>
                  <c15:showDataLabelsRange val="1"/>
                </c:ext>
                <c:ext xmlns:c16="http://schemas.microsoft.com/office/drawing/2014/chart" uri="{C3380CC4-5D6E-409C-BE32-E72D297353CC}">
                  <c16:uniqueId val="{0000003A-5D19-EE4A-A7EA-4A2EFF238A83}"/>
                </c:ext>
              </c:extLst>
            </c:dLbl>
            <c:dLbl>
              <c:idx val="1"/>
              <c:tx>
                <c:rich>
                  <a:bodyPr rot="0" spcFirstLastPara="1" vertOverflow="ellipsis" vert="horz" wrap="square" lIns="38100" tIns="19050" rIns="38100" bIns="19050" anchor="ctr" anchorCtr="0">
                    <a:spAutoFit/>
                  </a:bodyPr>
                  <a:lstStyle/>
                  <a:p>
                    <a:pPr algn="l">
                      <a:defRPr sz="1400" b="0" i="0" u="none" strike="noStrike" kern="1200" baseline="0">
                        <a:solidFill>
                          <a:schemeClr val="accent4"/>
                        </a:solidFill>
                        <a:latin typeface="Arial" panose="020B0604020202020204" pitchFamily="34" charset="0"/>
                        <a:ea typeface="+mn-ea"/>
                        <a:cs typeface="Arial" panose="020B0604020202020204" pitchFamily="34" charset="0"/>
                      </a:defRPr>
                    </a:pPr>
                    <a:fld id="{925A4154-24FE-47AF-8592-0F6446A81E6B}" type="CELLRANGE">
                      <a:rPr lang="en-US"/>
                      <a:pPr algn="l">
                        <a:defRPr sz="1400">
                          <a:solidFill>
                            <a:schemeClr val="accent4"/>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B-5D19-EE4A-A7EA-4A2EFF238A83}"/>
                </c:ext>
              </c:extLst>
            </c:dLbl>
            <c:dLbl>
              <c:idx val="2"/>
              <c:tx>
                <c:rich>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DEA5C27B-FF75-4822-B8F1-25CBAA977BE2}" type="CELLRANGE">
                      <a:rPr lang="en-US"/>
                      <a:pPr algn="l">
                        <a:defRPr sz="1400">
                          <a:solidFill>
                            <a:schemeClr val="accent1"/>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C-5D19-EE4A-A7EA-4A2EFF238A83}"/>
                </c:ext>
              </c:extLst>
            </c:dLbl>
            <c:dLbl>
              <c:idx val="3"/>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D-5D19-EE4A-A7EA-4A2EFF238A83}"/>
                </c:ext>
              </c:extLst>
            </c:dLbl>
            <c:dLbl>
              <c:idx val="4"/>
              <c:tx>
                <c:rich>
                  <a:bodyPr rot="0" spcFirstLastPara="1" vertOverflow="ellipsis" vert="horz" wrap="square" lIns="38100" tIns="19050" rIns="38100" bIns="19050" anchor="ctr" anchorCtr="0">
                    <a:spAutoFit/>
                  </a:bodyPr>
                  <a:lstStyle/>
                  <a:p>
                    <a:pPr algn="l">
                      <a:defRPr sz="1400" b="0" i="0" u="none" strike="noStrike" kern="1200" baseline="0">
                        <a:solidFill>
                          <a:schemeClr val="accent2"/>
                        </a:solidFill>
                        <a:latin typeface="Arial" panose="020B0604020202020204" pitchFamily="34" charset="0"/>
                        <a:ea typeface="+mn-ea"/>
                        <a:cs typeface="Arial" panose="020B0604020202020204" pitchFamily="34" charset="0"/>
                      </a:defRPr>
                    </a:pPr>
                    <a:fld id="{B851AAE9-2063-484E-9974-6848F06600A5}" type="CELLRANGE">
                      <a:rPr lang="en-US"/>
                      <a:pPr algn="l">
                        <a:defRPr sz="1400">
                          <a:solidFill>
                            <a:schemeClr val="accent2"/>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E-5D19-EE4A-A7EA-4A2EFF238A83}"/>
                </c:ext>
              </c:extLst>
            </c:dLbl>
            <c:dLbl>
              <c:idx val="5"/>
              <c:tx>
                <c:rich>
                  <a:bodyPr rot="0" spcFirstLastPara="1" vertOverflow="ellipsis" vert="horz" wrap="square" lIns="38100" tIns="19050" rIns="38100" bIns="19050" anchor="ctr" anchorCtr="0">
                    <a:spAutoFit/>
                  </a:bodyPr>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fld id="{D353B31A-06A2-434B-B685-53D6E55863FB}" type="CELLRANGE">
                      <a:rPr lang="en-US"/>
                      <a:pPr algn="l">
                        <a:defRPr sz="1400">
                          <a:solidFill>
                            <a:schemeClr val="accent6"/>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F-5D19-EE4A-A7EA-4A2EFF238A83}"/>
                </c:ext>
              </c:extLst>
            </c:dLbl>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'10'!$A$2:$A$7</c:f>
              <c:strCache>
                <c:ptCount val="6"/>
                <c:pt idx="1">
                  <c:v>Have children</c:v>
                </c:pt>
                <c:pt idx="2">
                  <c:v>Have grandchildren</c:v>
                </c:pt>
                <c:pt idx="4">
                  <c:v>Married/civil union/
domestic partner</c:v>
                </c:pt>
                <c:pt idx="5">
                  <c:v>In a relationship,
living with partner</c:v>
                </c:pt>
              </c:strCache>
            </c:strRef>
          </c:cat>
          <c:val>
            <c:numRef>
              <c:f>'10'!$L$2:$L$7</c:f>
              <c:numCache>
                <c:formatCode>0%</c:formatCode>
                <c:ptCount val="6"/>
                <c:pt idx="0">
                  <c:v>0.56999999999999995</c:v>
                </c:pt>
                <c:pt idx="1">
                  <c:v>0.13999999999999996</c:v>
                </c:pt>
                <c:pt idx="2">
                  <c:v>0.36999999999999994</c:v>
                </c:pt>
                <c:pt idx="4">
                  <c:v>0.11999999999999994</c:v>
                </c:pt>
                <c:pt idx="5">
                  <c:v>0.44999999999999996</c:v>
                </c:pt>
              </c:numCache>
            </c:numRef>
          </c:val>
          <c:extLst>
            <c:ext xmlns:c15="http://schemas.microsoft.com/office/drawing/2012/chart" uri="{02D57815-91ED-43cb-92C2-25804820EDAC}">
              <c15:datalabelsRange>
                <c15:f>('10'!$K$1,'10'!$K$3:$K$7)</c15:f>
                <c15:dlblRangeCache>
                  <c:ptCount val="6"/>
                  <c:pt idx="0">
                    <c:v>Lesbian
women
</c:v>
                  </c:pt>
                  <c:pt idx="1">
                    <c:v>43%</c:v>
                  </c:pt>
                  <c:pt idx="2">
                    <c:v>20%</c:v>
                  </c:pt>
                  <c:pt idx="4">
                    <c:v>45%</c:v>
                  </c:pt>
                  <c:pt idx="5">
                    <c:v>12%</c:v>
                  </c:pt>
                </c15:dlblRangeCache>
              </c15:datalabelsRange>
            </c:ext>
            <c:ext xmlns:c16="http://schemas.microsoft.com/office/drawing/2014/chart" uri="{C3380CC4-5D6E-409C-BE32-E72D297353CC}">
              <c16:uniqueId val="{00000040-5D19-EE4A-A7EA-4A2EFF238A83}"/>
            </c:ext>
          </c:extLst>
        </c:ser>
        <c:ser>
          <c:idx val="11"/>
          <c:order val="11"/>
          <c:tx>
            <c:strRef>
              <c:f>'10'!$M$1</c:f>
              <c:strCache>
                <c:ptCount val="1"/>
                <c:pt idx="0">
                  <c:v>Spacer</c:v>
                </c:pt>
              </c:strCache>
            </c:strRef>
          </c:tx>
          <c:spPr>
            <a:noFill/>
            <a:ln>
              <a:noFill/>
            </a:ln>
            <a:effectLst/>
          </c:spPr>
          <c:invertIfNegative val="0"/>
          <c:cat>
            <c:strRef>
              <c:f>'10'!$A$2:$A$7</c:f>
              <c:strCache>
                <c:ptCount val="6"/>
                <c:pt idx="1">
                  <c:v>Have children</c:v>
                </c:pt>
                <c:pt idx="2">
                  <c:v>Have grandchildren</c:v>
                </c:pt>
                <c:pt idx="4">
                  <c:v>Married/civil union/
domestic partner</c:v>
                </c:pt>
                <c:pt idx="5">
                  <c:v>In a relationship,
living with partner</c:v>
                </c:pt>
              </c:strCache>
            </c:strRef>
          </c:cat>
          <c:val>
            <c:numRef>
              <c:f>'10'!$M$2:$M$7</c:f>
              <c:numCache>
                <c:formatCode>General</c:formatCode>
                <c:ptCount val="6"/>
                <c:pt idx="0">
                  <c:v>0.5</c:v>
                </c:pt>
                <c:pt idx="1">
                  <c:v>0.5</c:v>
                </c:pt>
                <c:pt idx="2">
                  <c:v>0.5</c:v>
                </c:pt>
                <c:pt idx="4">
                  <c:v>0.5</c:v>
                </c:pt>
                <c:pt idx="5">
                  <c:v>0.5</c:v>
                </c:pt>
              </c:numCache>
            </c:numRef>
          </c:val>
          <c:extLst>
            <c:ext xmlns:c16="http://schemas.microsoft.com/office/drawing/2014/chart" uri="{C3380CC4-5D6E-409C-BE32-E72D297353CC}">
              <c16:uniqueId val="{00000041-5D19-EE4A-A7EA-4A2EFF238A83}"/>
            </c:ext>
          </c:extLst>
        </c:ser>
        <c:ser>
          <c:idx val="12"/>
          <c:order val="12"/>
          <c:tx>
            <c:strRef>
              <c:f>'10'!$N$1</c:f>
              <c:strCache>
                <c:ptCount val="1"/>
                <c:pt idx="0">
                  <c:v>Gay men</c:v>
                </c:pt>
              </c:strCache>
            </c:strRef>
          </c:tx>
          <c:spPr>
            <a:solidFill>
              <a:schemeClr val="accent1">
                <a:lumMod val="80000"/>
                <a:lumOff val="20000"/>
              </a:schemeClr>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43-5D19-EE4A-A7EA-4A2EFF238A8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45-5D19-EE4A-A7EA-4A2EFF238A83}"/>
              </c:ext>
            </c:extLst>
          </c:dPt>
          <c:dPt>
            <c:idx val="4"/>
            <c:invertIfNegative val="0"/>
            <c:bubble3D val="0"/>
            <c:spPr>
              <a:solidFill>
                <a:schemeClr val="accent2"/>
              </a:solidFill>
              <a:ln>
                <a:noFill/>
              </a:ln>
              <a:effectLst/>
            </c:spPr>
            <c:extLst>
              <c:ext xmlns:c16="http://schemas.microsoft.com/office/drawing/2014/chart" uri="{C3380CC4-5D6E-409C-BE32-E72D297353CC}">
                <c16:uniqueId val="{00000047-5D19-EE4A-A7EA-4A2EFF238A83}"/>
              </c:ext>
            </c:extLst>
          </c:dPt>
          <c:dPt>
            <c:idx val="5"/>
            <c:invertIfNegative val="0"/>
            <c:bubble3D val="0"/>
            <c:spPr>
              <a:solidFill>
                <a:schemeClr val="accent6"/>
              </a:solidFill>
              <a:ln>
                <a:noFill/>
              </a:ln>
              <a:effectLst/>
            </c:spPr>
            <c:extLst>
              <c:ext xmlns:c16="http://schemas.microsoft.com/office/drawing/2014/chart" uri="{C3380CC4-5D6E-409C-BE32-E72D297353CC}">
                <c16:uniqueId val="{00000049-5D19-EE4A-A7EA-4A2EFF238A83}"/>
              </c:ext>
            </c:extLst>
          </c:dPt>
          <c:cat>
            <c:strRef>
              <c:f>'10'!$A$2:$A$7</c:f>
              <c:strCache>
                <c:ptCount val="6"/>
                <c:pt idx="1">
                  <c:v>Have children</c:v>
                </c:pt>
                <c:pt idx="2">
                  <c:v>Have grandchildren</c:v>
                </c:pt>
                <c:pt idx="4">
                  <c:v>Married/civil union/
domestic partner</c:v>
                </c:pt>
                <c:pt idx="5">
                  <c:v>In a relationship,
living with partner</c:v>
                </c:pt>
              </c:strCache>
            </c:strRef>
          </c:cat>
          <c:val>
            <c:numRef>
              <c:f>'10'!$N$2:$N$7</c:f>
              <c:numCache>
                <c:formatCode>0%</c:formatCode>
                <c:ptCount val="6"/>
                <c:pt idx="1">
                  <c:v>0.2</c:v>
                </c:pt>
                <c:pt idx="2">
                  <c:v>0.11</c:v>
                </c:pt>
                <c:pt idx="4">
                  <c:v>0.34</c:v>
                </c:pt>
                <c:pt idx="5">
                  <c:v>0.13</c:v>
                </c:pt>
              </c:numCache>
            </c:numRef>
          </c:val>
          <c:extLst>
            <c:ext xmlns:c16="http://schemas.microsoft.com/office/drawing/2014/chart" uri="{C3380CC4-5D6E-409C-BE32-E72D297353CC}">
              <c16:uniqueId val="{0000004A-5D19-EE4A-A7EA-4A2EFF238A83}"/>
            </c:ext>
          </c:extLst>
        </c:ser>
        <c:ser>
          <c:idx val="13"/>
          <c:order val="13"/>
          <c:tx>
            <c:strRef>
              <c:f>'10'!$O$1</c:f>
              <c:strCache>
                <c:ptCount val="1"/>
                <c:pt idx="0">
                  <c:v>Buffer</c:v>
                </c:pt>
              </c:strCache>
            </c:strRef>
          </c:tx>
          <c:spPr>
            <a:noFill/>
            <a:ln>
              <a:noFill/>
            </a:ln>
            <a:effectLst/>
          </c:spPr>
          <c:invertIfNegative val="0"/>
          <c:dLbls>
            <c:dLbl>
              <c:idx val="0"/>
              <c:layout>
                <c:manualLayout>
                  <c:x val="-1.8505403947071342E-2"/>
                  <c:y val="-3.4708521996549141E-3"/>
                </c:manualLayout>
              </c:layout>
              <c:tx>
                <c:rich>
                  <a:bodyPr rot="0" spcFirstLastPara="1" vertOverflow="ellipsis" vert="horz" wrap="square" lIns="38100" tIns="19050" rIns="38100" bIns="19050" anchor="ctr" anchorCtr="0">
                    <a:spAutoFit/>
                  </a:bodyPr>
                  <a:lstStyle/>
                  <a:p>
                    <a:pPr algn="l">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8122D9F2-A476-41C5-926A-BF601D9D04B0}" type="CELLRANGE">
                      <a:rPr lang="en-US"/>
                      <a:pPr algn="l">
                        <a:defRPr b="1"/>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B-5D19-EE4A-A7EA-4A2EFF238A83}"/>
                </c:ext>
              </c:extLst>
            </c:dLbl>
            <c:dLbl>
              <c:idx val="1"/>
              <c:tx>
                <c:rich>
                  <a:bodyPr rot="0" spcFirstLastPara="1" vertOverflow="ellipsis" vert="horz" wrap="square" lIns="38100" tIns="19050" rIns="38100" bIns="19050" anchor="ctr" anchorCtr="0">
                    <a:spAutoFit/>
                  </a:bodyPr>
                  <a:lstStyle/>
                  <a:p>
                    <a:pPr algn="l">
                      <a:defRPr sz="1400" b="0" i="0" u="none" strike="noStrike" kern="1200" baseline="0">
                        <a:solidFill>
                          <a:schemeClr val="accent4"/>
                        </a:solidFill>
                        <a:latin typeface="Arial" panose="020B0604020202020204" pitchFamily="34" charset="0"/>
                        <a:ea typeface="+mn-ea"/>
                        <a:cs typeface="Arial" panose="020B0604020202020204" pitchFamily="34" charset="0"/>
                      </a:defRPr>
                    </a:pPr>
                    <a:fld id="{EBC7D3BA-7F6B-49D8-B904-BF46A7AADEFD}" type="CELLRANGE">
                      <a:rPr lang="en-US"/>
                      <a:pPr algn="l">
                        <a:defRPr sz="1400">
                          <a:solidFill>
                            <a:schemeClr val="accent4"/>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4"/>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C-5D19-EE4A-A7EA-4A2EFF238A83}"/>
                </c:ext>
              </c:extLst>
            </c:dLbl>
            <c:dLbl>
              <c:idx val="2"/>
              <c:tx>
                <c:rich>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fld id="{65317154-AB37-40C1-B353-A08B94B96693}" type="CELLRANGE">
                      <a:rPr lang="en-US"/>
                      <a:pPr algn="l">
                        <a:defRPr sz="1400">
                          <a:solidFill>
                            <a:schemeClr val="accent1"/>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D-5D19-EE4A-A7EA-4A2EFF238A83}"/>
                </c:ext>
              </c:extLst>
            </c:dLbl>
            <c:dLbl>
              <c:idx val="3"/>
              <c:tx>
                <c:rich>
                  <a:bodyPr/>
                  <a:lstStyle/>
                  <a:p>
                    <a:endParaRPr lang="en-US"/>
                  </a:p>
                </c:rich>
              </c:tx>
              <c:dLblPos val="inBase"/>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5D19-EE4A-A7EA-4A2EFF238A83}"/>
                </c:ext>
              </c:extLst>
            </c:dLbl>
            <c:dLbl>
              <c:idx val="4"/>
              <c:tx>
                <c:rich>
                  <a:bodyPr rot="0" spcFirstLastPara="1" vertOverflow="ellipsis" vert="horz" wrap="square" lIns="38100" tIns="19050" rIns="38100" bIns="19050" anchor="ctr" anchorCtr="0">
                    <a:spAutoFit/>
                  </a:bodyPr>
                  <a:lstStyle/>
                  <a:p>
                    <a:pPr algn="l">
                      <a:defRPr sz="1400" b="0" i="0" u="none" strike="noStrike" kern="1200" baseline="0">
                        <a:solidFill>
                          <a:schemeClr val="accent2"/>
                        </a:solidFill>
                        <a:latin typeface="Arial" panose="020B0604020202020204" pitchFamily="34" charset="0"/>
                        <a:ea typeface="+mn-ea"/>
                        <a:cs typeface="Arial" panose="020B0604020202020204" pitchFamily="34" charset="0"/>
                      </a:defRPr>
                    </a:pPr>
                    <a:fld id="{7AE9A5C8-2A2A-447B-97CF-CCB1A9F78DF9}" type="CELLRANGE">
                      <a:rPr lang="en-US"/>
                      <a:pPr algn="l">
                        <a:defRPr sz="1400">
                          <a:solidFill>
                            <a:schemeClr val="accent2"/>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F-5D19-EE4A-A7EA-4A2EFF238A83}"/>
                </c:ext>
              </c:extLst>
            </c:dLbl>
            <c:dLbl>
              <c:idx val="5"/>
              <c:tx>
                <c:rich>
                  <a:bodyPr rot="0" spcFirstLastPara="1" vertOverflow="ellipsis" vert="horz" wrap="square" lIns="38100" tIns="19050" rIns="38100" bIns="19050" anchor="ctr" anchorCtr="0">
                    <a:spAutoFit/>
                  </a:bodyPr>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fld id="{CCEF8D4A-B284-46D7-8F9B-E652784AA0A3}" type="CELLRANGE">
                      <a:rPr lang="en-US"/>
                      <a:pPr algn="l">
                        <a:defRPr sz="1400">
                          <a:solidFill>
                            <a:schemeClr val="accent6"/>
                          </a:solidFill>
                        </a:defRPr>
                      </a:pPr>
                      <a:t>[CELLRANGE]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0-5D19-EE4A-A7EA-4A2EFF238A83}"/>
                </c:ext>
              </c:extLst>
            </c:dLbl>
            <c:spPr>
              <a:noFill/>
              <a:ln>
                <a:noFill/>
              </a:ln>
              <a:effectLst/>
            </c:spPr>
            <c:txPr>
              <a:bodyPr rot="0" spcFirstLastPara="1" vertOverflow="ellipsis" vert="horz" wrap="square" lIns="38100" tIns="19050" rIns="38100" bIns="19050" anchor="ctr" anchorCtr="0">
                <a:spAutoFit/>
              </a:bodyPr>
              <a:lstStyle/>
              <a:p>
                <a:pPr algn="l">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'10'!$A$2:$A$7</c:f>
              <c:strCache>
                <c:ptCount val="6"/>
                <c:pt idx="1">
                  <c:v>Have children</c:v>
                </c:pt>
                <c:pt idx="2">
                  <c:v>Have grandchildren</c:v>
                </c:pt>
                <c:pt idx="4">
                  <c:v>Married/civil union/
domestic partner</c:v>
                </c:pt>
                <c:pt idx="5">
                  <c:v>In a relationship,
living with partner</c:v>
                </c:pt>
              </c:strCache>
            </c:strRef>
          </c:cat>
          <c:val>
            <c:numRef>
              <c:f>'10'!$O$2:$O$7</c:f>
              <c:numCache>
                <c:formatCode>0%</c:formatCode>
                <c:ptCount val="6"/>
                <c:pt idx="0">
                  <c:v>0.56999999999999995</c:v>
                </c:pt>
                <c:pt idx="1">
                  <c:v>0.36999999999999994</c:v>
                </c:pt>
                <c:pt idx="2">
                  <c:v>0.45999999999999996</c:v>
                </c:pt>
                <c:pt idx="4">
                  <c:v>0.22999999999999993</c:v>
                </c:pt>
                <c:pt idx="5">
                  <c:v>0.43999999999999995</c:v>
                </c:pt>
              </c:numCache>
            </c:numRef>
          </c:val>
          <c:extLst>
            <c:ext xmlns:c15="http://schemas.microsoft.com/office/drawing/2012/chart" uri="{02D57815-91ED-43cb-92C2-25804820EDAC}">
              <c15:datalabelsRange>
                <c15:f>('10'!$N$1,'10'!$N$3:$N$7)</c15:f>
                <c15:dlblRangeCache>
                  <c:ptCount val="6"/>
                  <c:pt idx="0">
                    <c:v>Gay men</c:v>
                  </c:pt>
                  <c:pt idx="1">
                    <c:v>20%</c:v>
                  </c:pt>
                  <c:pt idx="2">
                    <c:v>11%</c:v>
                  </c:pt>
                  <c:pt idx="4">
                    <c:v>34%</c:v>
                  </c:pt>
                  <c:pt idx="5">
                    <c:v>13%</c:v>
                  </c:pt>
                </c15:dlblRangeCache>
              </c15:datalabelsRange>
            </c:ext>
            <c:ext xmlns:c16="http://schemas.microsoft.com/office/drawing/2014/chart" uri="{C3380CC4-5D6E-409C-BE32-E72D297353CC}">
              <c16:uniqueId val="{00000051-5D19-EE4A-A7EA-4A2EFF238A83}"/>
            </c:ext>
          </c:extLst>
        </c:ser>
        <c:ser>
          <c:idx val="14"/>
          <c:order val="14"/>
          <c:tx>
            <c:strRef>
              <c:f>'10'!$P$1</c:f>
              <c:strCache>
                <c:ptCount val="1"/>
                <c:pt idx="0">
                  <c:v>Spacer</c:v>
                </c:pt>
              </c:strCache>
            </c:strRef>
          </c:tx>
          <c:spPr>
            <a:noFill/>
            <a:ln>
              <a:noFill/>
            </a:ln>
            <a:effectLst/>
          </c:spPr>
          <c:invertIfNegative val="0"/>
          <c:cat>
            <c:strRef>
              <c:f>'10'!$A$2:$A$7</c:f>
              <c:strCache>
                <c:ptCount val="6"/>
                <c:pt idx="1">
                  <c:v>Have children</c:v>
                </c:pt>
                <c:pt idx="2">
                  <c:v>Have grandchildren</c:v>
                </c:pt>
                <c:pt idx="4">
                  <c:v>Married/civil union/
domestic partner</c:v>
                </c:pt>
                <c:pt idx="5">
                  <c:v>In a relationship,
living with partner</c:v>
                </c:pt>
              </c:strCache>
            </c:strRef>
          </c:cat>
          <c:val>
            <c:numRef>
              <c:f>'10'!$P$2:$P$7</c:f>
              <c:numCache>
                <c:formatCode>General</c:formatCode>
                <c:ptCount val="6"/>
                <c:pt idx="0">
                  <c:v>0.16666666666666666</c:v>
                </c:pt>
                <c:pt idx="1">
                  <c:v>0.16666666666666666</c:v>
                </c:pt>
                <c:pt idx="2">
                  <c:v>0.16666666666666666</c:v>
                </c:pt>
                <c:pt idx="4">
                  <c:v>0.16666666666666666</c:v>
                </c:pt>
                <c:pt idx="5">
                  <c:v>0.16666666666666666</c:v>
                </c:pt>
              </c:numCache>
            </c:numRef>
          </c:val>
          <c:extLst>
            <c:ext xmlns:c16="http://schemas.microsoft.com/office/drawing/2014/chart" uri="{C3380CC4-5D6E-409C-BE32-E72D297353CC}">
              <c16:uniqueId val="{00000052-5D19-EE4A-A7EA-4A2EFF238A83}"/>
            </c:ext>
          </c:extLst>
        </c:ser>
        <c:dLbls>
          <c:showLegendKey val="0"/>
          <c:showVal val="0"/>
          <c:showCatName val="0"/>
          <c:showSerName val="0"/>
          <c:showPercent val="0"/>
          <c:showBubbleSize val="0"/>
        </c:dLbls>
        <c:gapWidth val="25"/>
        <c:overlap val="100"/>
        <c:axId val="60293760"/>
        <c:axId val="90225248"/>
      </c:barChart>
      <c:catAx>
        <c:axId val="60293760"/>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25248"/>
        <c:crosses val="autoZero"/>
        <c:auto val="1"/>
        <c:lblAlgn val="ctr"/>
        <c:lblOffset val="100"/>
        <c:noMultiLvlLbl val="0"/>
      </c:catAx>
      <c:valAx>
        <c:axId val="90225248"/>
        <c:scaling>
          <c:orientation val="minMax"/>
        </c:scaling>
        <c:delete val="1"/>
        <c:axPos val="t"/>
        <c:numFmt formatCode="0%" sourceLinked="1"/>
        <c:majorTickMark val="none"/>
        <c:minorTickMark val="none"/>
        <c:tickLblPos val="nextTo"/>
        <c:crossAx val="6029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dirty="0"/>
              <a:t>Percent in</a:t>
            </a:r>
            <a:r>
              <a:rPr lang="en-US" sz="1600" baseline="0" dirty="0"/>
              <a:t> multi-generational households</a:t>
            </a:r>
          </a:p>
          <a:p>
            <a:pPr algn="l">
              <a:defRPr sz="1600"/>
            </a:pPr>
            <a:r>
              <a:rPr lang="en-US" sz="1600" i="1" baseline="0" dirty="0"/>
              <a:t>By race/ethnicity</a:t>
            </a:r>
            <a:endParaRPr lang="en-US" sz="1600" i="1" dirty="0"/>
          </a:p>
        </c:rich>
      </c:tx>
      <c:layout>
        <c:manualLayout>
          <c:xMode val="edge"/>
          <c:yMode val="edge"/>
          <c:x val="2.6596675415573165E-3"/>
          <c:y val="0"/>
        </c:manualLayout>
      </c:layout>
      <c:overlay val="0"/>
      <c:spPr>
        <a:noFill/>
        <a:ln>
          <a:noFill/>
        </a:ln>
        <a:effectLst/>
      </c:spPr>
      <c:txPr>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129901349384705"/>
          <c:y val="0.19890700963934024"/>
          <c:w val="0.78870098650615295"/>
          <c:h val="0.46661961190983908"/>
        </c:manualLayout>
      </c:layout>
      <c:barChart>
        <c:barDir val="col"/>
        <c:grouping val="clustered"/>
        <c:varyColors val="0"/>
        <c:ser>
          <c:idx val="0"/>
          <c:order val="0"/>
          <c:tx>
            <c:strRef>
              <c:f>'11'!$B$1</c:f>
              <c:strCache>
                <c:ptCount val="1"/>
                <c:pt idx="0">
                  <c:v>% live in multi-gen hhld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'11'!$A$2:$A$5</c:f>
              <c:strCache>
                <c:ptCount val="4"/>
                <c:pt idx="0">
                  <c:v>Black/African American</c:v>
                </c:pt>
                <c:pt idx="1">
                  <c:v>Hispanic</c:v>
                </c:pt>
                <c:pt idx="2">
                  <c:v>Asian
American</c:v>
                </c:pt>
                <c:pt idx="3">
                  <c:v>White</c:v>
                </c:pt>
              </c:strCache>
            </c:strRef>
          </c:cat>
          <c:val>
            <c:numRef>
              <c:f>'11'!$B$2:$B$5</c:f>
              <c:numCache>
                <c:formatCode>0%</c:formatCode>
                <c:ptCount val="4"/>
                <c:pt idx="0">
                  <c:v>0.26</c:v>
                </c:pt>
                <c:pt idx="1">
                  <c:v>0.26</c:v>
                </c:pt>
                <c:pt idx="2">
                  <c:v>0.24</c:v>
                </c:pt>
                <c:pt idx="3">
                  <c:v>0.13</c:v>
                </c:pt>
              </c:numCache>
            </c:numRef>
          </c:val>
          <c:extLst>
            <c:ext xmlns:c16="http://schemas.microsoft.com/office/drawing/2014/chart" uri="{C3380CC4-5D6E-409C-BE32-E72D297353CC}">
              <c16:uniqueId val="{00000000-77C1-2948-9311-7CEEC6A4B7E2}"/>
            </c:ext>
          </c:extLst>
        </c:ser>
        <c:dLbls>
          <c:showLegendKey val="0"/>
          <c:showVal val="0"/>
          <c:showCatName val="0"/>
          <c:showSerName val="0"/>
          <c:showPercent val="0"/>
          <c:showBubbleSize val="0"/>
        </c:dLbls>
        <c:gapWidth val="50"/>
        <c:overlap val="-27"/>
        <c:axId val="1532469455"/>
        <c:axId val="90198368"/>
      </c:barChart>
      <c:catAx>
        <c:axId val="1532469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198368"/>
        <c:crosses val="autoZero"/>
        <c:auto val="1"/>
        <c:lblAlgn val="ctr"/>
        <c:lblOffset val="100"/>
        <c:noMultiLvlLbl val="0"/>
      </c:catAx>
      <c:valAx>
        <c:axId val="90198368"/>
        <c:scaling>
          <c:orientation val="minMax"/>
        </c:scaling>
        <c:delete val="1"/>
        <c:axPos val="l"/>
        <c:numFmt formatCode="0%" sourceLinked="1"/>
        <c:majorTickMark val="none"/>
        <c:minorTickMark val="none"/>
        <c:tickLblPos val="nextTo"/>
        <c:crossAx val="1532469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'12'!$A$4</c:f>
              <c:strCache>
                <c:ptCount val="1"/>
                <c:pt idx="0">
                  <c:v>Left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DED-0045-AEE6-2F365ED0F023}"/>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2DED-0045-AEE6-2F365ED0F023}"/>
              </c:ext>
            </c:extLst>
          </c:dPt>
          <c:cat>
            <c:strRef>
              <c:f>'12'!$B$3:$C$3</c:f>
              <c:strCache>
                <c:ptCount val="2"/>
                <c:pt idx="0">
                  <c:v>Yes</c:v>
                </c:pt>
                <c:pt idx="1">
                  <c:v>No</c:v>
                </c:pt>
              </c:strCache>
            </c:strRef>
          </c:cat>
          <c:val>
            <c:numRef>
              <c:f>'12'!$B$4:$C$4</c:f>
              <c:numCache>
                <c:formatCode>0%</c:formatCode>
                <c:ptCount val="2"/>
                <c:pt idx="0">
                  <c:v>0.53</c:v>
                </c:pt>
                <c:pt idx="1">
                  <c:v>0.47</c:v>
                </c:pt>
              </c:numCache>
            </c:numRef>
          </c:val>
          <c:extLst>
            <c:ext xmlns:c16="http://schemas.microsoft.com/office/drawing/2014/chart" uri="{C3380CC4-5D6E-409C-BE32-E72D297353CC}">
              <c16:uniqueId val="{00000004-2DED-0045-AEE6-2F365ED0F02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'12'!$A$5</c:f>
              <c:strCache>
                <c:ptCount val="1"/>
                <c:pt idx="0">
                  <c:v>Mid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693-1948-B86B-FF6CD300CB17}"/>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F693-1948-B86B-FF6CD300CB17}"/>
              </c:ext>
            </c:extLst>
          </c:dPt>
          <c:cat>
            <c:strRef>
              <c:f>'12'!$B$3:$C$3</c:f>
              <c:strCache>
                <c:ptCount val="2"/>
                <c:pt idx="0">
                  <c:v>Yes</c:v>
                </c:pt>
                <c:pt idx="1">
                  <c:v>No</c:v>
                </c:pt>
              </c:strCache>
            </c:strRef>
          </c:cat>
          <c:val>
            <c:numRef>
              <c:f>'12'!$B$5:$C$5</c:f>
              <c:numCache>
                <c:formatCode>0%</c:formatCode>
                <c:ptCount val="2"/>
                <c:pt idx="0">
                  <c:v>0.38</c:v>
                </c:pt>
                <c:pt idx="1">
                  <c:v>0.62</c:v>
                </c:pt>
              </c:numCache>
            </c:numRef>
          </c:val>
          <c:extLst>
            <c:ext xmlns:c16="http://schemas.microsoft.com/office/drawing/2014/chart" uri="{C3380CC4-5D6E-409C-BE32-E72D297353CC}">
              <c16:uniqueId val="{00000004-F693-1948-B86B-FF6CD300CB1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1</cdr:x>
      <cdr:y>0.33902</cdr:y>
    </cdr:to>
    <cdr:sp macro="" textlink="">
      <cdr:nvSpPr>
        <cdr:cNvPr id="2" name="TextBox 1">
          <a:extLst xmlns:a="http://schemas.openxmlformats.org/drawingml/2006/main">
            <a:ext uri="{FF2B5EF4-FFF2-40B4-BE49-F238E27FC236}">
              <a16:creationId xmlns:a16="http://schemas.microsoft.com/office/drawing/2014/main" id="{5CDA4F32-386A-1071-A231-FB0B715C6A70}"/>
            </a:ext>
          </a:extLst>
        </cdr:cNvPr>
        <cdr:cNvSpPr txBox="1"/>
      </cdr:nvSpPr>
      <cdr:spPr>
        <a:xfrm xmlns:a="http://schemas.openxmlformats.org/drawingml/2006/main">
          <a:off x="0" y="0"/>
          <a:ext cx="10954512" cy="1323975"/>
        </a:xfrm>
        <a:prstGeom xmlns:a="http://schemas.openxmlformats.org/drawingml/2006/main" prst="rect">
          <a:avLst/>
        </a:prstGeom>
      </cdr:spPr>
      <cdr:txBody>
        <a:bodyPr xmlns:a="http://schemas.openxmlformats.org/drawingml/2006/main" vertOverflow="clip" wrap="square" lIns="45720" tIns="27432" rIns="45720" rtlCol="0"/>
        <a:lstStyle xmlns:a="http://schemas.openxmlformats.org/drawingml/2006/main"/>
        <a:p xmlns:a="http://schemas.openxmlformats.org/drawingml/2006/main">
          <a:pPr rtl="0"/>
          <a:r>
            <a:rPr lang="en-US" sz="1600" b="0" i="0" baseline="0" dirty="0">
              <a:solidFill>
                <a:schemeClr val="tx1">
                  <a:lumMod val="65000"/>
                  <a:lumOff val="35000"/>
                </a:schemeClr>
              </a:solidFill>
              <a:effectLst/>
              <a:latin typeface="Arial" panose="020B0604020202020204" pitchFamily="34" charset="0"/>
              <a:cs typeface="Arial" panose="020B0604020202020204" pitchFamily="34" charset="0"/>
            </a:rPr>
            <a:t>Health, finances and purpose are less likely to cause concern as one gets older, but concern about maintaining relationships holds steady and increases after age 80.</a:t>
          </a:r>
          <a:endParaRPr lang="en-US" sz="1600" dirty="0">
            <a:solidFill>
              <a:schemeClr val="tx1">
                <a:lumMod val="65000"/>
                <a:lumOff val="35000"/>
              </a:schemeClr>
            </a:solidFill>
            <a:effectLst/>
            <a:latin typeface="Arial" panose="020B0604020202020204" pitchFamily="34" charset="0"/>
            <a:cs typeface="Arial" panose="020B0604020202020204" pitchFamily="34" charset="0"/>
          </a:endParaRPr>
        </a:p>
        <a:p xmlns:a="http://schemas.openxmlformats.org/drawingml/2006/main">
          <a:pPr rtl="0"/>
          <a:r>
            <a:rPr lang="en-US" sz="1400" b="0" i="1" baseline="0" dirty="0">
              <a:solidFill>
                <a:schemeClr val="tx1">
                  <a:lumMod val="65000"/>
                  <a:lumOff val="35000"/>
                </a:schemeClr>
              </a:solidFill>
              <a:effectLst/>
              <a:latin typeface="Arial" panose="020B0604020202020204" pitchFamily="34" charset="0"/>
              <a:cs typeface="Arial" panose="020B0604020202020204" pitchFamily="34" charset="0"/>
            </a:rPr>
            <a:t>Percent extremely/very concerned</a:t>
          </a:r>
          <a:endParaRPr lang="en-US" sz="1400" dirty="0">
            <a:solidFill>
              <a:schemeClr val="tx1">
                <a:lumMod val="65000"/>
                <a:lumOff val="35000"/>
              </a:schemeClr>
            </a:solidFill>
            <a:effectLst/>
            <a:latin typeface="Arial" panose="020B0604020202020204" pitchFamily="34" charset="0"/>
            <a:cs typeface="Arial" panose="020B0604020202020204"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2.28442E-7</cdr:y>
    </cdr:from>
    <cdr:to>
      <cdr:x>1</cdr:x>
      <cdr:y>0.12399</cdr:y>
    </cdr:to>
    <cdr:sp macro="" textlink="">
      <cdr:nvSpPr>
        <cdr:cNvPr id="2" name="TextBox 1">
          <a:extLst xmlns:a="http://schemas.openxmlformats.org/drawingml/2006/main">
            <a:ext uri="{FF2B5EF4-FFF2-40B4-BE49-F238E27FC236}">
              <a16:creationId xmlns:a16="http://schemas.microsoft.com/office/drawing/2014/main" id="{6539B253-1905-8771-A7BA-D5240D4265EC}"/>
            </a:ext>
          </a:extLst>
        </cdr:cNvPr>
        <cdr:cNvSpPr txBox="1"/>
      </cdr:nvSpPr>
      <cdr:spPr>
        <a:xfrm xmlns:a="http://schemas.openxmlformats.org/drawingml/2006/main">
          <a:off x="0" y="1"/>
          <a:ext cx="6559663" cy="542784"/>
        </a:xfrm>
        <a:prstGeom xmlns:a="http://schemas.openxmlformats.org/drawingml/2006/main" prst="rect">
          <a:avLst/>
        </a:prstGeom>
      </cdr:spPr>
      <cdr:txBody>
        <a:bodyPr xmlns:a="http://schemas.openxmlformats.org/drawingml/2006/main" vertOverflow="clip" wrap="square" lIns="45720" tIns="27432" rIns="45720" rtlCol="0"/>
        <a:lstStyle xmlns:a="http://schemas.openxmlformats.org/drawingml/2006/main"/>
        <a:p xmlns:a="http://schemas.openxmlformats.org/drawingml/2006/main">
          <a:pPr rtl="0"/>
          <a:r>
            <a:rPr lang="en-US" sz="1400" b="0" i="0" baseline="0" dirty="0">
              <a:solidFill>
                <a:schemeClr val="tx1">
                  <a:lumMod val="65000"/>
                  <a:lumOff val="35000"/>
                </a:schemeClr>
              </a:solidFill>
              <a:effectLst/>
              <a:latin typeface="Arial" panose="020B0604020202020204" pitchFamily="34" charset="0"/>
              <a:ea typeface="+mn-ea"/>
              <a:cs typeface="Arial" panose="020B0604020202020204" pitchFamily="34" charset="0"/>
            </a:rPr>
            <a:t>The share of adults age 65-plus who are employed has grown since the 1980s.</a:t>
          </a:r>
          <a:endParaRPr lang="en-US" sz="1400" dirty="0">
            <a:solidFill>
              <a:schemeClr val="tx1">
                <a:lumMod val="65000"/>
                <a:lumOff val="35000"/>
              </a:schemeClr>
            </a:solidFill>
            <a:effectLst/>
            <a:latin typeface="Arial" panose="020B0604020202020204" pitchFamily="34" charset="0"/>
            <a:cs typeface="Arial" panose="020B0604020202020204" pitchFamily="34" charset="0"/>
          </a:endParaRPr>
        </a:p>
        <a:p xmlns:a="http://schemas.openxmlformats.org/drawingml/2006/main">
          <a:pPr rtl="0"/>
          <a:r>
            <a:rPr lang="en-US" sz="1200" b="0" i="1" baseline="0" dirty="0">
              <a:solidFill>
                <a:schemeClr val="tx1">
                  <a:lumMod val="65000"/>
                  <a:lumOff val="35000"/>
                </a:schemeClr>
              </a:solidFill>
              <a:effectLst/>
              <a:latin typeface="Arial" panose="020B0604020202020204" pitchFamily="34" charset="0"/>
              <a:ea typeface="+mn-ea"/>
              <a:cs typeface="Arial" panose="020B0604020202020204" pitchFamily="34" charset="0"/>
            </a:rPr>
            <a:t>Percent of adults age 65-plus who are employed</a:t>
          </a:r>
          <a:endParaRPr lang="en-US" sz="1200" dirty="0">
            <a:solidFill>
              <a:schemeClr val="tx1">
                <a:lumMod val="65000"/>
                <a:lumOff val="35000"/>
              </a:schemeClr>
            </a:solidFill>
            <a:effectLst/>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0.26302</cdr:y>
    </cdr:to>
    <cdr:sp macro="" textlink="">
      <cdr:nvSpPr>
        <cdr:cNvPr id="2" name="TextBox 1">
          <a:extLst xmlns:a="http://schemas.openxmlformats.org/drawingml/2006/main">
            <a:ext uri="{FF2B5EF4-FFF2-40B4-BE49-F238E27FC236}">
              <a16:creationId xmlns:a16="http://schemas.microsoft.com/office/drawing/2014/main" id="{810BEC6F-FECD-8496-EAE8-77D236757DE6}"/>
            </a:ext>
          </a:extLst>
        </cdr:cNvPr>
        <cdr:cNvSpPr txBox="1"/>
      </cdr:nvSpPr>
      <cdr:spPr>
        <a:xfrm xmlns:a="http://schemas.openxmlformats.org/drawingml/2006/main">
          <a:off x="0" y="0"/>
          <a:ext cx="7315200" cy="962025"/>
        </a:xfrm>
        <a:prstGeom xmlns:a="http://schemas.openxmlformats.org/drawingml/2006/main" prst="rect">
          <a:avLst/>
        </a:prstGeom>
      </cdr:spPr>
      <cdr:txBody>
        <a:bodyPr xmlns:a="http://schemas.openxmlformats.org/drawingml/2006/main" vertOverflow="clip" wrap="square" lIns="45720" tIns="27432" rIns="45720" rtlCol="0"/>
        <a:lstStyle xmlns:a="http://schemas.openxmlformats.org/drawingml/2006/main"/>
        <a:p xmlns:a="http://schemas.openxmlformats.org/drawingml/2006/main">
          <a:pPr rtl="0"/>
          <a:r>
            <a:rPr lang="en-US" sz="1600" b="0" i="0" baseline="0" dirty="0">
              <a:solidFill>
                <a:schemeClr val="tx1">
                  <a:lumMod val="65000"/>
                  <a:lumOff val="35000"/>
                </a:schemeClr>
              </a:solidFill>
              <a:effectLst/>
              <a:latin typeface="Arial" panose="020B0604020202020204" pitchFamily="34" charset="0"/>
              <a:cs typeface="Arial" panose="020B0604020202020204" pitchFamily="34" charset="0"/>
            </a:rPr>
            <a:t>Women have more variety than men in their social interactions.</a:t>
          </a:r>
          <a:endParaRPr lang="en-US" sz="1600" dirty="0">
            <a:solidFill>
              <a:schemeClr val="tx1">
                <a:lumMod val="65000"/>
                <a:lumOff val="35000"/>
              </a:schemeClr>
            </a:solidFill>
            <a:effectLst/>
            <a:latin typeface="Arial" panose="020B0604020202020204" pitchFamily="34" charset="0"/>
            <a:cs typeface="Arial" panose="020B0604020202020204" pitchFamily="34" charset="0"/>
          </a:endParaRPr>
        </a:p>
        <a:p xmlns:a="http://schemas.openxmlformats.org/drawingml/2006/main">
          <a:pPr rtl="0"/>
          <a:r>
            <a:rPr lang="en-US" sz="1400" b="0" i="1" baseline="0" dirty="0">
              <a:solidFill>
                <a:schemeClr val="tx1">
                  <a:lumMod val="65000"/>
                  <a:lumOff val="35000"/>
                </a:schemeClr>
              </a:solidFill>
              <a:effectLst/>
              <a:latin typeface="Arial" panose="020B0604020202020204" pitchFamily="34" charset="0"/>
              <a:cs typeface="Arial" panose="020B0604020202020204" pitchFamily="34" charset="0"/>
            </a:rPr>
            <a:t>Percent of adults age 50-plus who interact with the following people more than once a week</a:t>
          </a:r>
          <a:endParaRPr lang="en-US" sz="1400" dirty="0">
            <a:solidFill>
              <a:schemeClr val="tx1">
                <a:lumMod val="65000"/>
                <a:lumOff val="35000"/>
              </a:schemeClr>
            </a:solidFill>
            <a:effectLst/>
            <a:latin typeface="Arial" panose="020B0604020202020204" pitchFamily="34" charset="0"/>
            <a:cs typeface="Arial" panose="020B0604020202020204" pitchFamily="34" charset="0"/>
          </a:endParaRPr>
        </a:p>
        <a:p xmlns:a="http://schemas.openxmlformats.org/drawingml/2006/main">
          <a:endParaRPr lang="en-US" sz="1600" dirty="0">
            <a:solidFill>
              <a:schemeClr val="tx1">
                <a:lumMod val="65000"/>
                <a:lumOff val="35000"/>
              </a:schemeClr>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0.34635</cdr:y>
    </cdr:to>
    <cdr:sp macro="" textlink="">
      <cdr:nvSpPr>
        <cdr:cNvPr id="2" name="TextBox 1">
          <a:extLst xmlns:a="http://schemas.openxmlformats.org/drawingml/2006/main">
            <a:ext uri="{FF2B5EF4-FFF2-40B4-BE49-F238E27FC236}">
              <a16:creationId xmlns:a16="http://schemas.microsoft.com/office/drawing/2014/main" id="{96C85847-BA27-90CB-E1BC-7A2DE0DC949D}"/>
            </a:ext>
          </a:extLst>
        </cdr:cNvPr>
        <cdr:cNvSpPr txBox="1"/>
      </cdr:nvSpPr>
      <cdr:spPr>
        <a:xfrm xmlns:a="http://schemas.openxmlformats.org/drawingml/2006/main">
          <a:off x="0" y="0"/>
          <a:ext cx="7315200" cy="1266825"/>
        </a:xfrm>
        <a:prstGeom xmlns:a="http://schemas.openxmlformats.org/drawingml/2006/main" prst="rect">
          <a:avLst/>
        </a:prstGeom>
      </cdr:spPr>
      <cdr:txBody>
        <a:bodyPr xmlns:a="http://schemas.openxmlformats.org/drawingml/2006/main" vertOverflow="clip" wrap="square" lIns="45720" tIns="27432" rIns="45720" rtlCol="0"/>
        <a:lstStyle xmlns:a="http://schemas.openxmlformats.org/drawingml/2006/main"/>
        <a:p xmlns:a="http://schemas.openxmlformats.org/drawingml/2006/main">
          <a:pPr rtl="0"/>
          <a:r>
            <a:rPr lang="en-US" sz="1400" b="0" i="0" baseline="0" dirty="0">
              <a:solidFill>
                <a:schemeClr val="tx1">
                  <a:lumMod val="65000"/>
                  <a:lumOff val="35000"/>
                </a:schemeClr>
              </a:solidFill>
              <a:effectLst/>
              <a:latin typeface="Arial" panose="020B0604020202020204" pitchFamily="34" charset="0"/>
              <a:ea typeface="+mn-ea"/>
              <a:cs typeface="Arial" panose="020B0604020202020204" pitchFamily="34" charset="0"/>
            </a:rPr>
            <a:t>Gay men are less likely to be married or in civil unions or domestic partnerships and less likely to have children or grandchildren. </a:t>
          </a:r>
          <a:endParaRPr lang="en-US" sz="1400" dirty="0">
            <a:solidFill>
              <a:schemeClr val="tx1">
                <a:lumMod val="65000"/>
                <a:lumOff val="35000"/>
              </a:schemeClr>
            </a:solidFill>
            <a:effectLst/>
            <a:latin typeface="Arial" panose="020B0604020202020204" pitchFamily="34" charset="0"/>
            <a:cs typeface="Arial" panose="020B0604020202020204" pitchFamily="34" charset="0"/>
          </a:endParaRPr>
        </a:p>
        <a:p xmlns:a="http://schemas.openxmlformats.org/drawingml/2006/main">
          <a:pPr rtl="0"/>
          <a:r>
            <a:rPr lang="en-US" sz="1200" b="0" i="1" baseline="0" dirty="0">
              <a:solidFill>
                <a:schemeClr val="tx1">
                  <a:lumMod val="65000"/>
                  <a:lumOff val="35000"/>
                </a:schemeClr>
              </a:solidFill>
              <a:effectLst/>
              <a:latin typeface="Arial" panose="020B0604020202020204" pitchFamily="34" charset="0"/>
              <a:ea typeface="+mn-ea"/>
              <a:cs typeface="Arial" panose="020B0604020202020204" pitchFamily="34" charset="0"/>
            </a:rPr>
            <a:t>Relationships types, among adults age 45 and older</a:t>
          </a:r>
          <a:endParaRPr lang="en-US" sz="1200" dirty="0">
            <a:solidFill>
              <a:schemeClr val="tx1">
                <a:lumMod val="65000"/>
                <a:lumOff val="35000"/>
              </a:schemeClr>
            </a:solidFill>
            <a:effectLst/>
            <a:latin typeface="Arial" panose="020B0604020202020204" pitchFamily="34" charset="0"/>
            <a:cs typeface="Arial" panose="020B0604020202020204" pitchFamily="34" charset="0"/>
          </a:endParaRPr>
        </a:p>
        <a:p xmlns:a="http://schemas.openxmlformats.org/drawingml/2006/main">
          <a:endParaRPr lang="en-US" sz="1400" dirty="0">
            <a:solidFill>
              <a:schemeClr val="tx1">
                <a:lumMod val="65000"/>
                <a:lumOff val="35000"/>
              </a:schemeClr>
            </a:solidFill>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TextBox 1">
          <a:extLst xmlns:a="http://schemas.openxmlformats.org/drawingml/2006/main">
            <a:ext uri="{FF2B5EF4-FFF2-40B4-BE49-F238E27FC236}">
              <a16:creationId xmlns:a16="http://schemas.microsoft.com/office/drawing/2014/main" id="{A1D5BD62-0DFD-B112-A436-E48DE0900590}"/>
            </a:ext>
          </a:extLst>
        </cdr:cNvPr>
        <cdr:cNvSpPr txBox="1"/>
      </cdr:nvSpPr>
      <cdr:spPr>
        <a:xfrm xmlns:a="http://schemas.openxmlformats.org/drawingml/2006/main">
          <a:off x="0" y="0"/>
          <a:ext cx="2743200" cy="27432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86A56547-D14E-4E66-8946-050038E24EB8}" type="TxLink">
            <a:rPr lang="en-US" sz="3600" b="1" i="0" u="none" strike="noStrike">
              <a:solidFill>
                <a:schemeClr val="accent1"/>
              </a:solidFill>
              <a:latin typeface="Arial" panose="020B0604020202020204" pitchFamily="34" charset="0"/>
              <a:cs typeface="Arial" panose="020B0604020202020204" pitchFamily="34" charset="0"/>
            </a:rPr>
            <a:pPr algn="ctr"/>
            <a:t>53%</a:t>
          </a:fld>
          <a:endParaRPr lang="en-US" sz="3600" b="1">
            <a:solidFill>
              <a:schemeClr val="accent1"/>
            </a:solidFill>
            <a:latin typeface="Arial" panose="020B0604020202020204" pitchFamily="34" charset="0"/>
            <a:cs typeface="Arial" panose="020B0604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TextBox 1">
          <a:extLst xmlns:a="http://schemas.openxmlformats.org/drawingml/2006/main">
            <a:ext uri="{FF2B5EF4-FFF2-40B4-BE49-F238E27FC236}">
              <a16:creationId xmlns:a16="http://schemas.microsoft.com/office/drawing/2014/main" id="{A1D5BD62-0DFD-B112-A436-E48DE0900590}"/>
            </a:ext>
          </a:extLst>
        </cdr:cNvPr>
        <cdr:cNvSpPr txBox="1"/>
      </cdr:nvSpPr>
      <cdr:spPr>
        <a:xfrm xmlns:a="http://schemas.openxmlformats.org/drawingml/2006/main">
          <a:off x="0" y="0"/>
          <a:ext cx="2743200" cy="27432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F9349A9D-6713-412D-B63E-C488F0EEA4A1}" type="TxLink">
            <a:rPr lang="en-US" sz="3600" b="1" i="0" u="none" strike="noStrike">
              <a:solidFill>
                <a:schemeClr val="accent1"/>
              </a:solidFill>
              <a:latin typeface="Arial" panose="020B0604020202020204" pitchFamily="34" charset="0"/>
              <a:cs typeface="Arial" panose="020B0604020202020204" pitchFamily="34" charset="0"/>
            </a:rPr>
            <a:pPr algn="ctr"/>
            <a:t>38%</a:t>
          </a:fld>
          <a:endParaRPr lang="en-US" sz="3600" b="1">
            <a:solidFill>
              <a:schemeClr val="accent1"/>
            </a:solidFill>
            <a:latin typeface="Arial" panose="020B0604020202020204" pitchFamily="34" charset="0"/>
            <a:cs typeface="Arial" panose="020B060402020202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TextBox 1">
          <a:extLst xmlns:a="http://schemas.openxmlformats.org/drawingml/2006/main">
            <a:ext uri="{FF2B5EF4-FFF2-40B4-BE49-F238E27FC236}">
              <a16:creationId xmlns:a16="http://schemas.microsoft.com/office/drawing/2014/main" id="{A1D5BD62-0DFD-B112-A436-E48DE0900590}"/>
            </a:ext>
          </a:extLst>
        </cdr:cNvPr>
        <cdr:cNvSpPr txBox="1"/>
      </cdr:nvSpPr>
      <cdr:spPr>
        <a:xfrm xmlns:a="http://schemas.openxmlformats.org/drawingml/2006/main">
          <a:off x="0" y="0"/>
          <a:ext cx="2743200" cy="274320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41FB8EB7-0822-48E9-B9D2-A40ADFA872E1}" type="TxLink">
            <a:rPr lang="en-US" sz="3600" b="1" i="0" u="none" strike="noStrike">
              <a:solidFill>
                <a:schemeClr val="accent1"/>
              </a:solidFill>
              <a:latin typeface="Arial" panose="020B0604020202020204" pitchFamily="34" charset="0"/>
              <a:cs typeface="Arial" panose="020B0604020202020204" pitchFamily="34" charset="0"/>
            </a:rPr>
            <a:pPr algn="ctr"/>
            <a:t>40%</a:t>
          </a:fld>
          <a:endParaRPr lang="en-US" sz="3600" b="1" dirty="0">
            <a:solidFill>
              <a:schemeClr val="accent1"/>
            </a:solidFill>
            <a:latin typeface="Arial" panose="020B0604020202020204" pitchFamily="34" charset="0"/>
            <a:cs typeface="Arial" panose="020B0604020202020204"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cdr:y>
    </cdr:from>
    <cdr:to>
      <cdr:x>1</cdr:x>
      <cdr:y>0.26302</cdr:y>
    </cdr:to>
    <cdr:sp macro="" textlink="">
      <cdr:nvSpPr>
        <cdr:cNvPr id="2" name="TextBox 1">
          <a:extLst xmlns:a="http://schemas.openxmlformats.org/drawingml/2006/main">
            <a:ext uri="{FF2B5EF4-FFF2-40B4-BE49-F238E27FC236}">
              <a16:creationId xmlns:a16="http://schemas.microsoft.com/office/drawing/2014/main" id="{810BEC6F-FECD-8496-EAE8-77D236757DE6}"/>
            </a:ext>
          </a:extLst>
        </cdr:cNvPr>
        <cdr:cNvSpPr txBox="1"/>
      </cdr:nvSpPr>
      <cdr:spPr>
        <a:xfrm xmlns:a="http://schemas.openxmlformats.org/drawingml/2006/main">
          <a:off x="0" y="0"/>
          <a:ext cx="7315200" cy="962022"/>
        </a:xfrm>
        <a:prstGeom xmlns:a="http://schemas.openxmlformats.org/drawingml/2006/main" prst="rect">
          <a:avLst/>
        </a:prstGeom>
      </cdr:spPr>
      <cdr:txBody>
        <a:bodyPr xmlns:a="http://schemas.openxmlformats.org/drawingml/2006/main" vertOverflow="clip" wrap="square" lIns="45720" tIns="27432" rIns="45720" rtlCol="0"/>
        <a:lstStyle xmlns:a="http://schemas.openxmlformats.org/drawingml/2006/main"/>
        <a:p xmlns:a="http://schemas.openxmlformats.org/drawingml/2006/main">
          <a:pPr rtl="0"/>
          <a:r>
            <a:rPr lang="en-US" sz="1600" b="0" i="0" baseline="0" dirty="0">
              <a:solidFill>
                <a:schemeClr val="tx1">
                  <a:lumMod val="65000"/>
                  <a:lumOff val="35000"/>
                </a:schemeClr>
              </a:solidFill>
              <a:effectLst/>
              <a:latin typeface="Arial" panose="020B0604020202020204" pitchFamily="34" charset="0"/>
              <a:cs typeface="Arial" panose="020B0604020202020204" pitchFamily="34" charset="0"/>
            </a:rPr>
            <a:t>Religious and spiritual beliefs are especially important to Black/African American adults</a:t>
          </a:r>
          <a:endParaRPr lang="en-US" sz="1600" dirty="0">
            <a:solidFill>
              <a:schemeClr val="tx1">
                <a:lumMod val="65000"/>
                <a:lumOff val="35000"/>
              </a:schemeClr>
            </a:solidFill>
            <a:effectLst/>
            <a:latin typeface="Arial" panose="020B0604020202020204" pitchFamily="34" charset="0"/>
            <a:cs typeface="Arial" panose="020B0604020202020204" pitchFamily="34" charset="0"/>
          </a:endParaRPr>
        </a:p>
        <a:p xmlns:a="http://schemas.openxmlformats.org/drawingml/2006/main">
          <a:pPr rtl="0"/>
          <a:r>
            <a:rPr lang="en-US" sz="1400" b="0" i="1" baseline="0" dirty="0">
              <a:solidFill>
                <a:schemeClr val="tx1">
                  <a:lumMod val="65000"/>
                  <a:lumOff val="35000"/>
                </a:schemeClr>
              </a:solidFill>
              <a:effectLst/>
              <a:latin typeface="Arial" panose="020B0604020202020204" pitchFamily="34" charset="0"/>
              <a:cs typeface="Arial" panose="020B0604020202020204" pitchFamily="34" charset="0"/>
            </a:rPr>
            <a:t>Very or somewhat important, among adults ages 50-80</a:t>
          </a:r>
          <a:endParaRPr lang="en-US" sz="1400" dirty="0">
            <a:solidFill>
              <a:schemeClr val="tx1">
                <a:lumMod val="65000"/>
                <a:lumOff val="35000"/>
              </a:schemeClr>
            </a:solidFill>
            <a:effectLst/>
            <a:latin typeface="Arial" panose="020B0604020202020204" pitchFamily="34" charset="0"/>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cdr:y>
    </cdr:from>
    <cdr:to>
      <cdr:x>1</cdr:x>
      <cdr:y>0.27778</cdr:y>
    </cdr:to>
    <cdr:sp macro="" textlink="">
      <cdr:nvSpPr>
        <cdr:cNvPr id="2" name="TextBox 1">
          <a:extLst xmlns:a="http://schemas.openxmlformats.org/drawingml/2006/main">
            <a:ext uri="{FF2B5EF4-FFF2-40B4-BE49-F238E27FC236}">
              <a16:creationId xmlns:a16="http://schemas.microsoft.com/office/drawing/2014/main" id="{B9242BE0-3A78-2F5C-D3D3-F6E99927C491}"/>
            </a:ext>
          </a:extLst>
        </cdr:cNvPr>
        <cdr:cNvSpPr txBox="1"/>
      </cdr:nvSpPr>
      <cdr:spPr>
        <a:xfrm xmlns:a="http://schemas.openxmlformats.org/drawingml/2006/main">
          <a:off x="0" y="0"/>
          <a:ext cx="7315200" cy="1015118"/>
        </a:xfrm>
        <a:prstGeom xmlns:a="http://schemas.openxmlformats.org/drawingml/2006/main" prst="rect">
          <a:avLst/>
        </a:prstGeom>
      </cdr:spPr>
      <cdr:txBody>
        <a:bodyPr xmlns:a="http://schemas.openxmlformats.org/drawingml/2006/main" vertOverflow="clip" wrap="square" lIns="45720" tIns="27432" rIns="45720" rtlCol="0"/>
        <a:lstStyle xmlns:a="http://schemas.openxmlformats.org/drawingml/2006/main"/>
        <a:p xmlns:a="http://schemas.openxmlformats.org/drawingml/2006/main">
          <a:pPr rtl="0"/>
          <a:r>
            <a:rPr lang="en-US" sz="1600" b="0" i="1" baseline="0" dirty="0">
              <a:solidFill>
                <a:schemeClr val="tx1">
                  <a:lumMod val="65000"/>
                  <a:lumOff val="35000"/>
                </a:schemeClr>
              </a:solidFill>
              <a:effectLst/>
              <a:latin typeface="Arial" panose="020B0604020202020204" pitchFamily="34" charset="0"/>
              <a:cs typeface="Arial" panose="020B0604020202020204" pitchFamily="34" charset="0"/>
            </a:rPr>
            <a:t>Percent of adults who have at least one serious health condition, and the percent who rate their health as very good or excellent</a:t>
          </a:r>
          <a:endParaRPr lang="en-US" sz="1600" dirty="0">
            <a:solidFill>
              <a:schemeClr val="tx1">
                <a:lumMod val="65000"/>
                <a:lumOff val="35000"/>
              </a:schemeClr>
            </a:solidFill>
            <a:effectLst/>
            <a:latin typeface="Arial" panose="020B0604020202020204" pitchFamily="34" charset="0"/>
            <a:cs typeface="Arial" panose="020B060402020202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cdr:y>
    </cdr:from>
    <cdr:to>
      <cdr:x>1</cdr:x>
      <cdr:y>0.27107</cdr:y>
    </cdr:to>
    <cdr:sp macro="" textlink="">
      <cdr:nvSpPr>
        <cdr:cNvPr id="2" name="TextBox 1">
          <a:extLst xmlns:a="http://schemas.openxmlformats.org/drawingml/2006/main">
            <a:ext uri="{FF2B5EF4-FFF2-40B4-BE49-F238E27FC236}">
              <a16:creationId xmlns:a16="http://schemas.microsoft.com/office/drawing/2014/main" id="{80A4F95A-E2E7-AA44-F840-F9BD81213B43}"/>
            </a:ext>
          </a:extLst>
        </cdr:cNvPr>
        <cdr:cNvSpPr txBox="1"/>
      </cdr:nvSpPr>
      <cdr:spPr>
        <a:xfrm xmlns:a="http://schemas.openxmlformats.org/drawingml/2006/main">
          <a:off x="0" y="0"/>
          <a:ext cx="7315200" cy="990600"/>
        </a:xfrm>
        <a:prstGeom xmlns:a="http://schemas.openxmlformats.org/drawingml/2006/main" prst="rect">
          <a:avLst/>
        </a:prstGeom>
      </cdr:spPr>
      <cdr:txBody>
        <a:bodyPr xmlns:a="http://schemas.openxmlformats.org/drawingml/2006/main" vertOverflow="clip" wrap="square" lIns="45720" tIns="27432" rIns="45720" rtlCol="0"/>
        <a:lstStyle xmlns:a="http://schemas.openxmlformats.org/drawingml/2006/main"/>
        <a:p xmlns:a="http://schemas.openxmlformats.org/drawingml/2006/main">
          <a:pPr rtl="0" eaLnBrk="1" fontAlgn="auto" latinLnBrk="0" hangingPunct="1"/>
          <a:r>
            <a:rPr lang="en-US" sz="1600" b="0" i="0" baseline="0" dirty="0">
              <a:solidFill>
                <a:schemeClr val="tx1">
                  <a:lumMod val="65000"/>
                  <a:lumOff val="35000"/>
                </a:schemeClr>
              </a:solidFill>
              <a:effectLst/>
              <a:latin typeface="Arial" panose="020B0604020202020204" pitchFamily="34" charset="0"/>
              <a:cs typeface="Arial" panose="020B0604020202020204" pitchFamily="34" charset="0"/>
            </a:rPr>
            <a:t>Most adults age 50-plus have at least one chronic or serious condition, with 81% of adults age 80+ reporting having a chronic or serious condition.</a:t>
          </a:r>
          <a:endParaRPr lang="en-US" sz="1600" dirty="0">
            <a:solidFill>
              <a:schemeClr val="tx1">
                <a:lumMod val="65000"/>
                <a:lumOff val="35000"/>
              </a:schemeClr>
            </a:solidFill>
            <a:effectLst/>
            <a:latin typeface="Arial" panose="020B0604020202020204" pitchFamily="34" charset="0"/>
            <a:cs typeface="Arial" panose="020B0604020202020204" pitchFamily="34" charset="0"/>
          </a:endParaRPr>
        </a:p>
        <a:p xmlns:a="http://schemas.openxmlformats.org/drawingml/2006/main">
          <a:pPr rtl="0" eaLnBrk="1" fontAlgn="auto" latinLnBrk="0" hangingPunct="1"/>
          <a:r>
            <a:rPr lang="en-US" sz="1400" b="0" i="1" baseline="0" dirty="0">
              <a:solidFill>
                <a:schemeClr val="tx1">
                  <a:lumMod val="65000"/>
                  <a:lumOff val="35000"/>
                </a:schemeClr>
              </a:solidFill>
              <a:effectLst/>
              <a:latin typeface="Arial" panose="020B0604020202020204" pitchFamily="34" charset="0"/>
              <a:cs typeface="Arial" panose="020B0604020202020204" pitchFamily="34" charset="0"/>
            </a:rPr>
            <a:t>Number of chronic/serious conditions, by age range</a:t>
          </a:r>
          <a:endParaRPr lang="en-US" sz="1400" dirty="0">
            <a:solidFill>
              <a:schemeClr val="tx1">
                <a:lumMod val="65000"/>
                <a:lumOff val="35000"/>
              </a:schemeClr>
            </a:solidFill>
            <a:effectLst/>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6088"/>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sz="quarter" idx="1"/>
          </p:nvPr>
        </p:nvSpPr>
        <p:spPr>
          <a:xfrm>
            <a:off x="3971081" y="1"/>
            <a:ext cx="3037735" cy="466088"/>
          </a:xfrm>
          <a:prstGeom prst="rect">
            <a:avLst/>
          </a:prstGeom>
        </p:spPr>
        <p:txBody>
          <a:bodyPr vert="horz" lIns="91294" tIns="45647" rIns="91294" bIns="45647" rtlCol="0"/>
          <a:lstStyle>
            <a:lvl1pPr algn="r">
              <a:defRPr sz="1200"/>
            </a:lvl1pPr>
          </a:lstStyle>
          <a:p>
            <a:fld id="{0AF2DC7D-482C-4E3E-95FB-6718E68C6499}" type="datetimeFigureOut">
              <a:rPr lang="en-US" smtClean="0"/>
              <a:t>8/8/2024</a:t>
            </a:fld>
            <a:endParaRPr lang="en-US"/>
          </a:p>
        </p:txBody>
      </p:sp>
      <p:sp>
        <p:nvSpPr>
          <p:cNvPr id="4" name="Footer Placeholder 3"/>
          <p:cNvSpPr>
            <a:spLocks noGrp="1"/>
          </p:cNvSpPr>
          <p:nvPr>
            <p:ph type="ftr" sz="quarter" idx="2"/>
          </p:nvPr>
        </p:nvSpPr>
        <p:spPr>
          <a:xfrm>
            <a:off x="0" y="8830312"/>
            <a:ext cx="3037735" cy="466088"/>
          </a:xfrm>
          <a:prstGeom prst="rect">
            <a:avLst/>
          </a:prstGeom>
        </p:spPr>
        <p:txBody>
          <a:bodyPr vert="horz" lIns="91294" tIns="45647" rIns="91294" bIns="45647"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830312"/>
            <a:ext cx="3037735" cy="466088"/>
          </a:xfrm>
          <a:prstGeom prst="rect">
            <a:avLst/>
          </a:prstGeom>
        </p:spPr>
        <p:txBody>
          <a:bodyPr vert="horz" lIns="91294" tIns="45647" rIns="91294" bIns="45647" rtlCol="0" anchor="b"/>
          <a:lstStyle>
            <a:lvl1pPr algn="r">
              <a:defRPr sz="1200"/>
            </a:lvl1pPr>
          </a:lstStyle>
          <a:p>
            <a:fld id="{00EC2960-A8B3-4643-8409-297ECBFA0982}" type="slidenum">
              <a:rPr lang="en-US" smtClean="0"/>
              <a:t>‹#›</a:t>
            </a:fld>
            <a:endParaRPr lang="en-US"/>
          </a:p>
        </p:txBody>
      </p:sp>
    </p:spTree>
    <p:extLst>
      <p:ext uri="{BB962C8B-B14F-4D97-AF65-F5344CB8AC3E}">
        <p14:creationId xmlns:p14="http://schemas.microsoft.com/office/powerpoint/2010/main" val="23406623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735" cy="464503"/>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idx="1"/>
          </p:nvPr>
        </p:nvSpPr>
        <p:spPr>
          <a:xfrm>
            <a:off x="3971082" y="1"/>
            <a:ext cx="3037735" cy="464503"/>
          </a:xfrm>
          <a:prstGeom prst="rect">
            <a:avLst/>
          </a:prstGeom>
        </p:spPr>
        <p:txBody>
          <a:bodyPr vert="horz" lIns="91294" tIns="45647" rIns="91294" bIns="45647" rtlCol="0"/>
          <a:lstStyle>
            <a:lvl1pPr algn="r">
              <a:defRPr sz="1200"/>
            </a:lvl1pPr>
          </a:lstStyle>
          <a:p>
            <a:fld id="{9046F4B1-3194-4987-94E6-A37F114DE7FB}" type="datetimeFigureOut">
              <a:rPr lang="en-US" smtClean="0"/>
              <a:pPr/>
              <a:t>8/8/2024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294" tIns="45647" rIns="91294" bIns="45647" rtlCol="0" anchor="ctr"/>
          <a:lstStyle/>
          <a:p>
            <a:endParaRPr lang="en-US"/>
          </a:p>
        </p:txBody>
      </p:sp>
      <p:sp>
        <p:nvSpPr>
          <p:cNvPr id="5" name="Notes Placeholder 4"/>
          <p:cNvSpPr>
            <a:spLocks noGrp="1"/>
          </p:cNvSpPr>
          <p:nvPr>
            <p:ph type="body" sz="quarter" idx="3"/>
          </p:nvPr>
        </p:nvSpPr>
        <p:spPr>
          <a:xfrm>
            <a:off x="700406" y="4415156"/>
            <a:ext cx="5609588" cy="4183697"/>
          </a:xfrm>
          <a:prstGeom prst="rect">
            <a:avLst/>
          </a:prstGeom>
        </p:spPr>
        <p:txBody>
          <a:bodyPr vert="horz" lIns="91294" tIns="45647" rIns="91294" bIns="456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312"/>
            <a:ext cx="3037735" cy="464503"/>
          </a:xfrm>
          <a:prstGeom prst="rect">
            <a:avLst/>
          </a:prstGeom>
        </p:spPr>
        <p:txBody>
          <a:bodyPr vert="horz" lIns="91294" tIns="45647" rIns="91294" bIns="45647" rtlCol="0" anchor="b"/>
          <a:lstStyle>
            <a:lvl1pPr algn="l">
              <a:defRPr sz="1200"/>
            </a:lvl1pPr>
          </a:lstStyle>
          <a:p>
            <a:endParaRPr lang="en-US"/>
          </a:p>
        </p:txBody>
      </p:sp>
      <p:sp>
        <p:nvSpPr>
          <p:cNvPr id="7" name="Slide Number Placeholder 6"/>
          <p:cNvSpPr>
            <a:spLocks noGrp="1"/>
          </p:cNvSpPr>
          <p:nvPr>
            <p:ph type="sldNum" sz="quarter" idx="5"/>
          </p:nvPr>
        </p:nvSpPr>
        <p:spPr>
          <a:xfrm>
            <a:off x="3971082" y="8830312"/>
            <a:ext cx="3037735" cy="464503"/>
          </a:xfrm>
          <a:prstGeom prst="rect">
            <a:avLst/>
          </a:prstGeom>
        </p:spPr>
        <p:txBody>
          <a:bodyPr vert="horz" lIns="91294" tIns="45647" rIns="91294" bIns="45647" rtlCol="0" anchor="b"/>
          <a:lstStyle>
            <a:lvl1pPr algn="r">
              <a:defRPr sz="1200"/>
            </a:lvl1pPr>
          </a:lstStyle>
          <a:p>
            <a:fld id="{9695F284-F4A8-42CE-824A-6EDADF735254}" type="slidenum">
              <a:rPr lang="en-US" smtClean="0"/>
              <a:pPr/>
              <a:t>‹#›</a:t>
            </a:fld>
            <a:endParaRPr lang="en-US"/>
          </a:p>
        </p:txBody>
      </p:sp>
    </p:spTree>
    <p:extLst>
      <p:ext uri="{BB962C8B-B14F-4D97-AF65-F5344CB8AC3E}">
        <p14:creationId xmlns:p14="http://schemas.microsoft.com/office/powerpoint/2010/main" val="295939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sychologytoday.com/us/blog/achievements-the-aging-mind/202001/seeing-the-big-picture-we-ag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health.harvard.edu/mind-and-mood/why-you-should-thank-your-aging-brain#:~:text=In%20most%20people%2C%20these%20abilities%20improve%20with%20age%3A,Accentuating%20the%20positive.%20...%206%20Attaining%20contentment.%2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lz.org/alzheimers-dementia/what-is-dementia#symptom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alz.org/alzheimers-dementia/what-is-dementia/types-of-dementia/mixed-dementia" TargetMode="External"/><Relationship Id="rId4" Type="http://schemas.openxmlformats.org/officeDocument/2006/relationships/hyperlink" Target="https://www.alz.org/alzheimers-dementia/what-is-dementia/types-of-dementi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call this presentation Lived Experience because it reflects an idea that age can be seen as an accumulation of life experiences that we learn from and build on; and while adults ages 50 and older are incredibly diverse and have wide-ranging experiences, this journey unites. </a:t>
            </a:r>
          </a:p>
          <a:p>
            <a:endParaRPr lang="en-US" dirty="0"/>
          </a:p>
          <a:p>
            <a:r>
              <a:rPr lang="en-US" dirty="0"/>
              <a:t>A little about AARP, we are a non-profit, non-partisan organization whose social mission is to empower people to choose how they live as they age. </a:t>
            </a:r>
          </a:p>
          <a:p>
            <a:endParaRPr lang="en-US" dirty="0"/>
          </a:p>
          <a:p>
            <a:r>
              <a:rPr lang="en-US" dirty="0"/>
              <a:t>Within AARP Research, we conduct thousands of interviews every year for insights to inform the public, elected officials and our own organization on the wants and needs and experiences of adults 50 and older.  </a:t>
            </a:r>
          </a:p>
          <a:p>
            <a:endParaRPr lang="en-US" dirty="0"/>
          </a:p>
          <a:p>
            <a:r>
              <a:rPr lang="en-US" dirty="0"/>
              <a:t>You may also hear me use the term older adults today. We’ve found that it’s best practice to be as specific as possible, for example, adults 50 and older, but in the absence of specifics, older adults is generally the preferred term. You won’t hear me use the term seniors today. While that term is used in advocacy contexts generally referring to adults 65 and older, it is generally not the preferred term among older adults themselves.</a:t>
            </a:r>
          </a:p>
          <a:p>
            <a:endParaRPr lang="en-US" dirty="0">
              <a:cs typeface="Calibri"/>
            </a:endParaRPr>
          </a:p>
          <a:p>
            <a:r>
              <a:rPr lang="en-US" dirty="0"/>
              <a:t>I focus on audience research for AARP, which is about knowing people across population segments as they age. So, while other researchers at AARP are focused on issues areas, our team is focused on a holistic, person-centric view.</a:t>
            </a:r>
          </a:p>
          <a:p>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1</a:t>
            </a:fld>
            <a:endParaRPr lang="en-US"/>
          </a:p>
        </p:txBody>
      </p:sp>
    </p:spTree>
    <p:extLst>
      <p:ext uri="{BB962C8B-B14F-4D97-AF65-F5344CB8AC3E}">
        <p14:creationId xmlns:p14="http://schemas.microsoft.com/office/powerpoint/2010/main" val="16557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 also want to highlight AARP’s Dignity study of LGBTQ+ adults 45 and older. The green bar here shows the percent of LGBTQ+ respondents who have children, the blue – the percent who have grandchildren, the red – the percent who are married or in a civil union or domestic partnership, and the orange, those who are otherwise living with a partner. So, we see many LGBTQ+ survey respondents are in a partnership or have children and grandchildren, especially bisexual and transgender and nonbinary respondents. </a:t>
            </a: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gay men are particularly less likely to be married, have children or grandchildren and more likely to live alone, which can be a risk factor for social isolation.  So, we do see having adequate social support as they age is a concern for many LGBTQ+ older adults.  </a:t>
            </a:r>
            <a:r>
              <a:rPr lang="en-US" sz="2800" dirty="0"/>
              <a:t>This also highlights how critical friends as chosen family 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033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social connections survey also showed Black/African American and Hispanic adults 50-plus tend to interact more frequently than White adults with a wider family network, including children, siblings, grandchildren as well as extended family members. </a:t>
            </a: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Related to this, is the fact that Black/African American, Hispanic and Asian Americans are about twice as likely as White Americans to live in multi-generational households. </a:t>
            </a: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chart on the left shows the percent living in multi-generational households by race or ethnicity, and uses Pew Research’s definition, which includes at least two generations of adults generally 25 and older or grandparents and grandchildren younger than 25. </a:t>
            </a: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Multi-generational living is driven by a variety of reasons, including internal motivations like love and connection and obligation and duty – which are particularly strong motivators for Hispanic and Asian American adults. </a:t>
            </a: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Relatedly, interdependence is both a driver and an outcome of multi-generational living. </a:t>
            </a:r>
          </a:p>
          <a:p>
            <a:pPr>
              <a:lnSpc>
                <a:spcPct val="107000"/>
              </a:lnSpc>
              <a:spcAft>
                <a:spcPts val="800"/>
              </a:spcAft>
            </a:pPr>
            <a:r>
              <a:rPr lang="en-US" sz="1800" dirty="0">
                <a:effectLst/>
                <a:latin typeface="Calibri"/>
                <a:ea typeface="Calibri" panose="020F0502020204030204" pitchFamily="34" charset="0"/>
                <a:cs typeface="Calibri"/>
              </a:rPr>
              <a:t>One example that occurs both inside and outside of multi-generational living situations is caregiving, by that I mean providing unpaid care to an adult loved one with health or functional needs. About 1 in 5 adults 50 and older are caregivers, so this is a very significant part of life for many people over 50 and is amplified among those who live with their care recipient, as they spend more time caregiving. Other examples of interdependence include </a:t>
            </a:r>
            <a:r>
              <a:rPr lang="en-US" sz="1800" dirty="0">
                <a:latin typeface="Calibri"/>
                <a:ea typeface="Calibri" panose="020F0502020204030204" pitchFamily="34" charset="0"/>
                <a:cs typeface="Calibri"/>
              </a:rPr>
              <a:t>more young</a:t>
            </a:r>
            <a:r>
              <a:rPr lang="en-US" sz="1800" dirty="0">
                <a:effectLst/>
                <a:latin typeface="Calibri"/>
                <a:ea typeface="Calibri" panose="020F0502020204030204" pitchFamily="34" charset="0"/>
                <a:cs typeface="Calibri"/>
              </a:rPr>
              <a:t> adults living in their parent’s homes than they have in the past, and grandparents providing care to their grandchildren.</a:t>
            </a:r>
            <a:r>
              <a:rPr lang="en-US" sz="1800" dirty="0">
                <a:latin typeface="Calibri"/>
                <a:ea typeface="Calibri" panose="020F0502020204030204" pitchFamily="34" charset="0"/>
                <a:cs typeface="Calibri"/>
              </a:rPr>
              <a:t> </a:t>
            </a:r>
          </a:p>
          <a:p>
            <a:pPr>
              <a:lnSpc>
                <a:spcPct val="107000"/>
              </a:lnSpc>
              <a:spcAft>
                <a:spcPts val="800"/>
              </a:spcAft>
            </a:pPr>
            <a:endParaRPr lang="en-US" sz="1800" dirty="0">
              <a:latin typeface="Calibri"/>
              <a:ea typeface="Calibri" panose="020F0502020204030204" pitchFamily="34" charset="0"/>
              <a:cs typeface="Calibri"/>
            </a:endParaRPr>
          </a:p>
          <a:p>
            <a:pPr>
              <a:lnSpc>
                <a:spcPct val="107000"/>
              </a:lnSpc>
              <a:spcAft>
                <a:spcPts val="800"/>
              </a:spcAft>
            </a:pPr>
            <a:r>
              <a:rPr lang="en-US" i="1" dirty="0"/>
              <a:t>Note: multi-generational households include at least two generations of adults mainly ages 25 and older or grandparents and grandchildren younger than age 25. White, Black/African American and Asian Americans include those who report being only one race and are non-Hispanic. Asian Americans include Pacific Islanders. Hispanic is of any race. Source: Pew Research Center analysis of 2021 Current Population Survey Annual Social and Economic Supplement (IPUMS); AARP and National Alliance for Caregiving. Caregiving in the United States 2020. Washington, DC: AARP. Race groups are non-Hispanic. May 2020. https://doi.org/10.26419/ppi.00103.001.</a:t>
            </a:r>
          </a:p>
          <a:p>
            <a:pPr>
              <a:lnSpc>
                <a:spcPct val="107000"/>
              </a:lnSpc>
              <a:spcAft>
                <a:spcPts val="800"/>
              </a:spcAft>
            </a:pPr>
            <a:endParaRPr lang="en-US" i="1" dirty="0"/>
          </a:p>
          <a:p>
            <a:pPr>
              <a:lnSpc>
                <a:spcPct val="107000"/>
              </a:lnSpc>
              <a:spcAft>
                <a:spcPts val="800"/>
              </a:spcAft>
            </a:pPr>
            <a:r>
              <a:rPr lang="en-US" i="1" dirty="0"/>
              <a:t>Quote from qualitative study of Hispanic adults 50-plus.</a:t>
            </a:r>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11</a:t>
            </a:fld>
            <a:endParaRPr lang="en-US"/>
          </a:p>
        </p:txBody>
      </p:sp>
    </p:spTree>
    <p:extLst>
      <p:ext uri="{BB962C8B-B14F-4D97-AF65-F5344CB8AC3E}">
        <p14:creationId xmlns:p14="http://schemas.microsoft.com/office/powerpoint/2010/main" val="2392172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I’d also like to speak more broadly about grandchildren. When grandparents age 50-plus are asked who they rely on for joy in their life, 53% say they rely most on their grandchildren.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many grandparents play vital support roles with 38% playing a daycare or babysitting role in their grandchildren’s lives.  This is especially true for Asian American grandparents.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Four-in-ten grandparents say they have travelled with grandchildren in the past year (at the time the survey was administered). A third have taken their grandchildren on skip gen trips before, which are trips including grandparent and grandchild (but not the grandchild’s parent).</a:t>
            </a:r>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12</a:t>
            </a:fld>
            <a:endParaRPr lang="en-US"/>
          </a:p>
        </p:txBody>
      </p:sp>
    </p:spTree>
    <p:extLst>
      <p:ext uri="{BB962C8B-B14F-4D97-AF65-F5344CB8AC3E}">
        <p14:creationId xmlns:p14="http://schemas.microsoft.com/office/powerpoint/2010/main" val="2820640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To underscore the importance of family and friends, we asked a survey question that finds adults 50 and older are more likely to worry about the well-being of their loved ones than their own personal well-being.</a:t>
            </a:r>
          </a:p>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when we ask them who they worry about most, they answer their children.  </a:t>
            </a:r>
          </a:p>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I find this data point so compelling because across ages this remains true, as shown in this chart here.    </a:t>
            </a:r>
          </a:p>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So across the 50-plus age span, we see parents who still have children at home, or children getting jobs or going to college, or starting to live on their own. We hear worries about prospects for children. We also hear concerns about physical safety, and this is something that comes up especially for mothers of young Black men. We see worries as children may start to have children of their own, and experience family changes and financial well-being challenges. As we move into older age our children become more likely to have health issues of their own. </a:t>
            </a:r>
            <a:r>
              <a:rPr lang="en-US" sz="1200" strike="noStrike" baseline="0" dirty="0">
                <a:effectLst/>
                <a:latin typeface="Calibri" panose="020F0502020204030204" pitchFamily="34" charset="0"/>
                <a:ea typeface="Calibri" panose="020F0502020204030204" pitchFamily="34" charset="0"/>
                <a:cs typeface="Times New Roman" panose="02020603050405020304" pitchFamily="18" charset="0"/>
              </a:rPr>
              <a:t>Sometimes we find worries are even more abstract, like worry about the world that their children will be living in.</a:t>
            </a:r>
          </a:p>
          <a:p>
            <a:pPr marL="285750" indent="-285750">
              <a:spcAft>
                <a:spcPts val="800"/>
              </a:spcAft>
              <a:buFont typeface="Arial" panose="020B0604020202020204" pitchFamily="34" charset="0"/>
              <a:buChar char="•"/>
            </a:pPr>
            <a:r>
              <a:rPr lang="en-US" sz="1800" dirty="0">
                <a:effectLst/>
                <a:latin typeface="Calibri"/>
                <a:ea typeface="Calibri" panose="020F0502020204030204" pitchFamily="34" charset="0"/>
                <a:cs typeface="Calibri"/>
              </a:rPr>
              <a:t>We also see for African American families a strong value and sense of duty and obligation for the next generation, including taking care of, mentoring, </a:t>
            </a:r>
            <a:r>
              <a:rPr lang="en-US" sz="1800" dirty="0" err="1">
                <a:effectLst/>
                <a:latin typeface="Calibri"/>
                <a:ea typeface="Calibri" panose="020F0502020204030204" pitchFamily="34" charset="0"/>
                <a:cs typeface="Calibri"/>
              </a:rPr>
              <a:t>sheparding</a:t>
            </a:r>
            <a:r>
              <a:rPr lang="en-US" sz="1800" dirty="0">
                <a:effectLst/>
                <a:latin typeface="Calibri"/>
                <a:ea typeface="Calibri" panose="020F0502020204030204" pitchFamily="34" charset="0"/>
                <a:cs typeface="Calibri"/>
              </a:rPr>
              <a:t>, and building a strong community for the generation that follows.</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a:p>
            <a:pPr marL="285750" indent="-285750">
              <a:spcAft>
                <a:spcPts val="800"/>
              </a:spcAft>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9695F284-F4A8-42CE-824A-6EDADF735254}" type="slidenum">
              <a:rPr lang="en-US" smtClean="0"/>
              <a:pPr/>
              <a:t>13</a:t>
            </a:fld>
            <a:endParaRPr lang="en-US"/>
          </a:p>
        </p:txBody>
      </p:sp>
    </p:spTree>
    <p:extLst>
      <p:ext uri="{BB962C8B-B14F-4D97-AF65-F5344CB8AC3E}">
        <p14:creationId xmlns:p14="http://schemas.microsoft.com/office/powerpoint/2010/main" val="79511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0"/>
              </a:spcAft>
              <a:buFont typeface="Symbol" panose="05050102010706020507" pitchFamily="18" charset="2"/>
              <a:buNone/>
            </a:pPr>
            <a:r>
              <a:rPr lang="en-US" sz="1800">
                <a:effectLst/>
                <a:latin typeface="Calibri" panose="020F0502020204030204" pitchFamily="34" charset="0"/>
                <a:ea typeface="Calibri" panose="020F0502020204030204" pitchFamily="34" charset="0"/>
                <a:cs typeface="Times New Roman" panose="02020603050405020304" pitchFamily="18" charset="0"/>
              </a:rPr>
              <a:t>One area we know connections are vital for is mental health. First, I’ll discuss resilience.  I’ll start by reading this quote from one of our research participants, she says: </a:t>
            </a:r>
            <a:r>
              <a:rPr lang="en-US" sz="1800" i="1"/>
              <a:t>As we grow older, we experience an increasing number of major life changes, including retirement, children leaving home, the loss of loved ones, physical and health challenges…The truth is that we are stronger and more resilient than we may realize. </a:t>
            </a:r>
          </a:p>
          <a:p>
            <a:endParaRPr lang="en-US"/>
          </a:p>
        </p:txBody>
      </p:sp>
      <p:sp>
        <p:nvSpPr>
          <p:cNvPr id="4" name="Slide Number Placeholder 3"/>
          <p:cNvSpPr>
            <a:spLocks noGrp="1"/>
          </p:cNvSpPr>
          <p:nvPr>
            <p:ph type="sldNum" sz="quarter" idx="5"/>
          </p:nvPr>
        </p:nvSpPr>
        <p:spPr/>
        <p:txBody>
          <a:bodyPr/>
          <a:lstStyle/>
          <a:p>
            <a:fld id="{9695F284-F4A8-42CE-824A-6EDADF735254}" type="slidenum">
              <a:rPr lang="en-US" smtClean="0"/>
              <a:pPr/>
              <a:t>14</a:t>
            </a:fld>
            <a:endParaRPr lang="en-US"/>
          </a:p>
        </p:txBody>
      </p:sp>
    </p:spTree>
    <p:extLst>
      <p:ext uri="{BB962C8B-B14F-4D97-AF65-F5344CB8AC3E}">
        <p14:creationId xmlns:p14="http://schemas.microsoft.com/office/powerpoint/2010/main" val="386116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 read this quote because </a:t>
            </a:r>
            <a:r>
              <a:rPr lang="en-US" sz="1000" i="0" dirty="0">
                <a:effectLst/>
                <a:latin typeface="Calibri" panose="020F0502020204030204" pitchFamily="34" charset="0"/>
                <a:ea typeface="Calibri" panose="020F0502020204030204" pitchFamily="34" charset="0"/>
                <a:cs typeface="Times New Roman" panose="02020603050405020304" pitchFamily="18" charset="0"/>
              </a:rPr>
              <a:t>w</a:t>
            </a:r>
            <a:r>
              <a:rPr lang="en-US" sz="1000" dirty="0">
                <a:effectLst/>
                <a:latin typeface="Calibri" panose="020F0502020204030204" pitchFamily="34" charset="0"/>
                <a:ea typeface="Calibri" panose="020F0502020204030204" pitchFamily="34" charset="0"/>
                <a:cs typeface="Times New Roman" panose="02020603050405020304" pitchFamily="18" charset="0"/>
              </a:rPr>
              <a:t>ith age, adults 50-plus are increasingly likely to rate their level of resilience highly. About 6 in 10 adults 50-plus agree they can bounce back quickly, and emerge through difficult times.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061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Relatedly, with age, happiness grows. The chart on the right shows in blue the percent who say they are very happy by increasing age. This really counters the societal narrative that older age is about decline and 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 few underlying mechanisms that may be at play here. (1) Research has shown an increased ability to cope with an accumulation of life experiences behind us, (2) it has also shown that our brains are better able to see the bigger picture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https://www.psychologytoday.com/us/blog/achievements-the-aging-mind/202001/seeing-the-big-picture-we-age</a:t>
            </a:r>
            <a:r>
              <a:rPr lang="en-US" sz="1800" dirty="0">
                <a:effectLst/>
                <a:latin typeface="Calibri" panose="020F0502020204030204" pitchFamily="34" charset="0"/>
                <a:ea typeface="Calibri" panose="020F0502020204030204" pitchFamily="34" charset="0"/>
                <a:cs typeface="Times New Roman" panose="02020603050405020304" pitchFamily="18" charset="0"/>
              </a:rPr>
              <a:t>  (3) studies also show with age an increased ability to focus on positive events, called the positive effect, and (4) with age we tend to release ourselves from unmet expectations.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Of course, I do not mean to gloss over individual experiences and struggles, mental health challenges exist throughout the life course. Moreover, if we internalize our resilience, we can be less likely to seek out help in the face of challenges, so that is very important to understand. But I did want to highlight this macro trend. Gallup came out with their World Happiness report recently and it showed older adults fared a lot better than younger adults in the United States, with younger adults really struggling amidst a mental health crisis, and one of the reasons for these different outcomes may be this resiliency that is built from lived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Why you should thank your aging brain - Harvard Health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16</a:t>
            </a:fld>
            <a:endParaRPr lang="en-US"/>
          </a:p>
        </p:txBody>
      </p:sp>
    </p:spTree>
    <p:extLst>
      <p:ext uri="{BB962C8B-B14F-4D97-AF65-F5344CB8AC3E}">
        <p14:creationId xmlns:p14="http://schemas.microsoft.com/office/powerpoint/2010/main" val="1130769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Expanding on this idea of coping, one of the areas that is palpable in our research, is the importance of faith and spirituality. While religious affiliation is declining in the United States with each generation, it is still vastly important for older adults. And, we find this to be especially true for Black/African American adults age 50-plus. In the chart on the bottom line here, we see that 94% of Black and African American adults over 50 say spiritual beliefs are important to them, compared to 80% of the total population over 50.</a:t>
            </a:r>
          </a:p>
          <a:p>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17</a:t>
            </a:fld>
            <a:endParaRPr lang="en-US"/>
          </a:p>
        </p:txBody>
      </p:sp>
    </p:spTree>
    <p:extLst>
      <p:ext uri="{BB962C8B-B14F-4D97-AF65-F5344CB8AC3E}">
        <p14:creationId xmlns:p14="http://schemas.microsoft.com/office/powerpoint/2010/main" val="2518446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t>Moving on to the dimension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of physical health, which is so intertwined with connections and mental health…I want to read this quote from a research participant: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solidFill>
                  <a:srgbClr val="121212"/>
                </a:solidFill>
                <a:effectLst/>
                <a:latin typeface="Lato" panose="020F0502020204030203" pitchFamily="34" charset="0"/>
                <a:ea typeface="Calibri" panose="020F0502020204030204" pitchFamily="34" charset="0"/>
                <a:cs typeface="Times New Roman" panose="02020603050405020304" pitchFamily="18" charset="0"/>
              </a:rPr>
              <a:t>“Staying as healthy as possible means more quality time with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this illustrates is that for adults 50 and older, health means potential. It is a facilitator, enabling them to do what makes them happy and be with and support the ones they love. </a:t>
            </a:r>
          </a:p>
          <a:p>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18</a:t>
            </a:fld>
            <a:endParaRPr lang="en-US"/>
          </a:p>
        </p:txBody>
      </p:sp>
    </p:spTree>
    <p:extLst>
      <p:ext uri="{BB962C8B-B14F-4D97-AF65-F5344CB8AC3E}">
        <p14:creationId xmlns:p14="http://schemas.microsoft.com/office/powerpoint/2010/main" val="3369950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07000"/>
              </a:lnSpc>
              <a:spcAft>
                <a:spcPts val="800"/>
              </a:spcAft>
            </a:pPr>
            <a:r>
              <a:rPr lang="en-US" sz="1800" dirty="0">
                <a:effectLst/>
                <a:latin typeface="Calibri"/>
                <a:ea typeface="Calibri" panose="020F0502020204030204" pitchFamily="34" charset="0"/>
                <a:cs typeface="Calibri"/>
              </a:rPr>
              <a:t>This chart here is from AARP’s Second Half of Life study. The horizontal axis is age starting at age 18 through ages 80-plus and the </a:t>
            </a:r>
            <a:r>
              <a:rPr lang="en-US" sz="1800" dirty="0">
                <a:latin typeface="Calibri"/>
                <a:ea typeface="Calibri" panose="020F0502020204030204" pitchFamily="34" charset="0"/>
                <a:cs typeface="Calibri"/>
              </a:rPr>
              <a:t>orange </a:t>
            </a:r>
            <a:r>
              <a:rPr lang="en-US" sz="1800" dirty="0">
                <a:effectLst/>
                <a:latin typeface="Calibri"/>
                <a:ea typeface="Calibri" panose="020F0502020204030204" pitchFamily="34" charset="0"/>
                <a:cs typeface="Calibri"/>
              </a:rPr>
              <a:t>line is the % saying their health is excellent or very good, and the </a:t>
            </a:r>
            <a:r>
              <a:rPr lang="en-US" sz="1800" dirty="0">
                <a:latin typeface="Calibri"/>
                <a:ea typeface="Calibri" panose="020F0502020204030204" pitchFamily="34" charset="0"/>
                <a:cs typeface="Calibri"/>
              </a:rPr>
              <a:t>blue </a:t>
            </a:r>
            <a:r>
              <a:rPr lang="en-US" sz="1800" dirty="0">
                <a:effectLst/>
                <a:latin typeface="Calibri"/>
                <a:ea typeface="Calibri" panose="020F0502020204030204" pitchFamily="34" charset="0"/>
                <a:cs typeface="Calibri"/>
              </a:rPr>
              <a:t>line is the percent with at least once serious condition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So, even as serious health conditions increase with age, self-ratings of health somewhat increase. What this could demonstrate is that health is more of a dynamic concept than a standard, and an individual can be accepting of having a health condition while maintaining many aspects of their health.</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It also may demonstrate that self-perceptions of health may relate to expectations. I share this chart because I think when we only focus on health problems, we lose sight of this picture.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66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set the stage, I’d like to read this quote from one of our research participants. He says, </a:t>
            </a:r>
            <a:r>
              <a:rPr lang="en-US" sz="1200" i="1" cap="none" dirty="0"/>
              <a:t>“Age is essentially a culmination of  experiences gathered along the way toward learning about who we really are…At my age I feel I am on my way to uncovering things about myself that I had forgotten, while I worried about what the world thought of me.”</a:t>
            </a:r>
          </a:p>
          <a:p>
            <a:endParaRPr lang="en-US" sz="1200" i="1" cap="none" dirty="0"/>
          </a:p>
          <a:p>
            <a:r>
              <a:rPr lang="en-US" sz="1200" i="1" cap="none" dirty="0"/>
              <a:t>I love this quote. I love it because it views age as progression.</a:t>
            </a:r>
            <a:endParaRPr lang="en-US" dirty="0"/>
          </a:p>
          <a:p>
            <a:endParaRPr lang="en-US" dirty="0"/>
          </a:p>
          <a:p>
            <a:r>
              <a:rPr lang="en-US" dirty="0"/>
              <a:t>So, today, I am going to challenge what you know about adults 50 and older and their experience along the aging journey. </a:t>
            </a:r>
          </a:p>
          <a:p>
            <a:endParaRPr lang="en-US" dirty="0"/>
          </a:p>
          <a:p>
            <a:r>
              <a:rPr lang="en-US" dirty="0"/>
              <a:t>We will talk about age as an accumulation of life experiences that we learn from to look ahead. </a:t>
            </a:r>
          </a:p>
          <a:p>
            <a:endParaRPr lang="en-US" dirty="0"/>
          </a:p>
          <a:p>
            <a:r>
              <a:rPr lang="en-US" dirty="0"/>
              <a:t>We will talk about how people are living longer and opportunities associated with longevity.  </a:t>
            </a:r>
          </a:p>
          <a:p>
            <a:endParaRPr lang="en-US" dirty="0"/>
          </a:p>
          <a:p>
            <a:r>
              <a:rPr lang="en-US" dirty="0"/>
              <a:t>We will talk about how aging is multi-dimensional and involves our relationships, our health, our money and our purpose. </a:t>
            </a:r>
          </a:p>
          <a:p>
            <a:endParaRPr lang="en-US" dirty="0"/>
          </a:p>
          <a:p>
            <a:r>
              <a:rPr lang="en-US" sz="1800" dirty="0"/>
              <a:t>We’re going to talk about how it is complex and involves opportunities and challenges and growth and changes.</a:t>
            </a:r>
            <a:endParaRPr lang="en-US" sz="1800" b="0" i="0" u="none" strike="noStrike" kern="1200" dirty="0">
              <a:solidFill>
                <a:srgbClr val="40404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9695F284-F4A8-42CE-824A-6EDADF735254}" type="slidenum">
              <a:rPr lang="en-US" smtClean="0"/>
              <a:pPr/>
              <a:t>2</a:t>
            </a:fld>
            <a:endParaRPr lang="en-US"/>
          </a:p>
        </p:txBody>
      </p:sp>
    </p:spTree>
    <p:extLst>
      <p:ext uri="{BB962C8B-B14F-4D97-AF65-F5344CB8AC3E}">
        <p14:creationId xmlns:p14="http://schemas.microsoft.com/office/powerpoint/2010/main" val="3358472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At the same time, I also need to talk about chronic conditions because it is top of mind for adults 50 and older and important in relation to accessibility and inclusion. The proportion of adults 50 and older with a chronic or serious condition increases from about two thirds in one's 50s, to three-quarters in one’s 60s to four in five for those 70 and older.</a:t>
            </a:r>
          </a:p>
          <a:p>
            <a:pPr marL="342900" marR="0" lvl="0" indent="-342900">
              <a:lnSpc>
                <a:spcPct val="107000"/>
              </a:lnSpc>
              <a:spcBef>
                <a:spcPts val="0"/>
              </a:spcBef>
              <a:spcAft>
                <a:spcPts val="0"/>
              </a:spcAft>
              <a:buFont typeface="Symbol" panose="05050102010706020507" pitchFamily="18" charset="2"/>
              <a:buChar char=""/>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5197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7000"/>
              </a:lnSpc>
            </a:pPr>
            <a:r>
              <a:rPr lang="en-US" sz="1100" dirty="0">
                <a:effectLst/>
                <a:latin typeface="Calibri"/>
                <a:ea typeface="Calibri" panose="020F0502020204030204" pitchFamily="34" charset="0"/>
                <a:cs typeface="Calibri"/>
              </a:rPr>
              <a:t>But, for Black/African American, Hispanic, and indigenous populations, the reality of dealing with chronic disease begins earlier. The orange chart here documents the </a:t>
            </a:r>
            <a:r>
              <a:rPr lang="en-US" sz="1100" dirty="0">
                <a:latin typeface="Calibri"/>
                <a:ea typeface="Calibri" panose="020F0502020204030204" pitchFamily="34" charset="0"/>
                <a:cs typeface="Calibri"/>
              </a:rPr>
              <a:t>approximate age</a:t>
            </a:r>
            <a:r>
              <a:rPr lang="en-US" sz="1100" dirty="0">
                <a:effectLst/>
                <a:latin typeface="Calibri"/>
                <a:ea typeface="Calibri" panose="020F0502020204030204" pitchFamily="34" charset="0"/>
                <a:cs typeface="Calibri"/>
              </a:rPr>
              <a:t> </a:t>
            </a:r>
            <a:r>
              <a:rPr lang="en-US" sz="1100" dirty="0">
                <a:latin typeface="Calibri"/>
                <a:ea typeface="Calibri" panose="020F0502020204030204" pitchFamily="34" charset="0"/>
                <a:cs typeface="Calibri"/>
              </a:rPr>
              <a:t>along the horizontal axis at </a:t>
            </a:r>
            <a:r>
              <a:rPr lang="en-US" sz="1100" dirty="0">
                <a:effectLst/>
                <a:latin typeface="Calibri"/>
                <a:ea typeface="Calibri" panose="020F0502020204030204" pitchFamily="34" charset="0"/>
                <a:cs typeface="Calibri"/>
              </a:rPr>
              <a:t>which half of adults in each race or ethnicity group will have been diagnosed with hypertension; the blue chart shows the age in which one in five adults will have been told they have diabetes.</a:t>
            </a:r>
            <a:r>
              <a:rPr lang="en-US" sz="1100" dirty="0">
                <a:latin typeface="Calibri"/>
                <a:ea typeface="Calibri" panose="020F0502020204030204" pitchFamily="34" charset="0"/>
                <a:cs typeface="Calibri"/>
              </a:rPr>
              <a:t> </a:t>
            </a:r>
            <a:r>
              <a:rPr lang="en-US" sz="1100" dirty="0">
                <a:effectLst/>
                <a:latin typeface="Calibri"/>
                <a:ea typeface="Calibri" panose="020F0502020204030204" pitchFamily="34" charset="0"/>
                <a:cs typeface="Calibri"/>
              </a:rPr>
              <a:t> So, half of Black/African American and American Indian/Alaskan Native adults have been told they have high blood pressure by the time they are in their 50s, about 10 years before the total population on average. One in five American Indian/Alaskan Native, Black/African American and Hispanic adults have been told they have diabetes in their 50s, while this incidence level is not reached until one’s 60s for the total population.</a:t>
            </a:r>
            <a:r>
              <a:rPr lang="en-US" sz="1100" dirty="0">
                <a:latin typeface="Calibri"/>
                <a:ea typeface="Calibri" panose="020F0502020204030204" pitchFamily="34" charset="0"/>
                <a:cs typeface="Calibri"/>
              </a:rPr>
              <a:t> </a:t>
            </a:r>
            <a:endParaRPr lang="en-US" sz="1000" dirty="0">
              <a:effectLst/>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960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while the US population is living longer than before, the life expectancy for Black and African American people is 5 years shorter than the total US population, and is 11 years shorter for American Indian/Alaskan Native people. </a:t>
            </a:r>
            <a:r>
              <a:rPr lang="en-US" sz="1200" dirty="0">
                <a:effectLst/>
                <a:latin typeface="Calibri" panose="020F0502020204030204" pitchFamily="34" charset="0"/>
                <a:cs typeface="Times New Roman" panose="02020603050405020304" pitchFamily="18" charset="0"/>
              </a:rPr>
              <a:t>T</a:t>
            </a:r>
            <a:r>
              <a:rPr lang="en-US" sz="1200" dirty="0">
                <a:effectLst/>
                <a:latin typeface="Calibri" panose="020F0502020204030204" pitchFamily="34" charset="0"/>
                <a:ea typeface="Calibri" panose="020F0502020204030204" pitchFamily="34" charset="0"/>
                <a:cs typeface="Times New Roman" panose="02020603050405020304" pitchFamily="18" charset="0"/>
              </a:rPr>
              <a:t>here has been a lot of discussion about the impact of the social determinants of health on these outcomes, but what is less discussed is the theory of Weathering.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NOTE: Estimates based on provisional data for 2021. Persons of Hispanic origin may be of any race but are categorized as Hispanic for this analysis; other groups are non-Hispanic.</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695F284-F4A8-42CE-824A-6EDADF735254}" type="slidenum">
              <a:rPr lang="en-US" smtClean="0"/>
              <a:pPr/>
              <a:t>22</a:t>
            </a:fld>
            <a:endParaRPr lang="en-US"/>
          </a:p>
        </p:txBody>
      </p:sp>
    </p:spTree>
    <p:extLst>
      <p:ext uri="{BB962C8B-B14F-4D97-AF65-F5344CB8AC3E}">
        <p14:creationId xmlns:p14="http://schemas.microsoft.com/office/powerpoint/2010/main" val="1676626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Weathering is the process, first suggested by health equity researcher, Arline </a:t>
            </a:r>
            <a:r>
              <a:rPr lang="en-US" dirty="0" err="1"/>
              <a:t>Geronimus</a:t>
            </a:r>
            <a:r>
              <a:rPr lang="en-US" dirty="0"/>
              <a:t>, of accelerated aging caused by social stressors. Weathering is a universal experience, but it is felt more strongly among marginalized populations. It describes that in life we experience an accumulation of constant stress from immediate and chronic threats (or the anticipation of threats) which is especially true for those facing inequity. </a:t>
            </a:r>
          </a:p>
          <a:p>
            <a:r>
              <a:rPr lang="en-US" dirty="0"/>
              <a:t>The body’s ability to recover from such stressful events is blunted by repeated exposure to psychosocial and environmental stressors that people not only experience but withstand and struggle against, such as racial discrimination. </a:t>
            </a:r>
          </a:p>
          <a:p>
            <a:r>
              <a:rPr lang="en-US" dirty="0"/>
              <a:t>This means that regulation of the body’s stress hormone is disrupted, which can lead to accelerated aging and chronic disease.</a:t>
            </a:r>
          </a:p>
          <a:p>
            <a:r>
              <a:rPr lang="en-US" dirty="0"/>
              <a:t>I was reading an article in the online publication, The Conversation, the other day, and it posed the question: Did racism kill Jackie Robinson?  Here is someone who was a superior athlete. Yet, he was diagnosed with diabetes at 37, suffered two mild strokes, high blood pressure and three heart attacks, one of which was fatal at 53 years old. This is also someone who endured racism throughout his life course, starting in childhood and throughout his storied professional career. I share this story as one illustrative example of how this theory of weathering may have manifested: https://theconversation.com/did-racism-kill-jackie-robinson-156924 </a:t>
            </a:r>
          </a:p>
          <a:p>
            <a:endParaRPr lang="en-US" dirty="0"/>
          </a:p>
          <a:p>
            <a:r>
              <a:rPr lang="en-US" sz="1200" i="1" dirty="0">
                <a:solidFill>
                  <a:schemeClr val="bg1">
                    <a:lumMod val="50000"/>
                  </a:schemeClr>
                </a:solidFill>
                <a:latin typeface="+mn-lt"/>
              </a:rPr>
              <a:t>Johnson, Akilah, and Charlotte Gomez. 2023. </a:t>
            </a:r>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23</a:t>
            </a:fld>
            <a:endParaRPr lang="en-US"/>
          </a:p>
        </p:txBody>
      </p:sp>
    </p:spTree>
    <p:extLst>
      <p:ext uri="{BB962C8B-B14F-4D97-AF65-F5344CB8AC3E}">
        <p14:creationId xmlns:p14="http://schemas.microsoft.com/office/powerpoint/2010/main" val="701016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I also want to talk about brain health because maintaining brain health is consistently the top health concern we hear from our constituency. Likely contributing to this fear is that adults are generally more likely to feel they will get dementia than will acquire it. (Dementia is a general term for loss of mental abilities that are severe enough to interfere with daily life). About half (48%) of adults age 40 and older think it is likely they will get dementia. Researchers from Columbia University estimate that 10% of U.S. adults age 65 and older have dementia.  </a:t>
            </a:r>
          </a:p>
          <a:p>
            <a:endParaRPr lang="en-US" dirty="0"/>
          </a:p>
          <a:p>
            <a:r>
              <a:rPr lang="en-US" dirty="0"/>
              <a:t>I must also note dementia is not a normal part of aging. As we can see with the chart, </a:t>
            </a:r>
            <a:r>
              <a:rPr lang="en-US" i="1" dirty="0"/>
              <a:t>risk</a:t>
            </a:r>
            <a:r>
              <a:rPr lang="en-US" dirty="0"/>
              <a:t> of dementia increases with age from an estimated 3% between ages 65-69 to 35% of adults at age 90-plus. When we think about population aging, as our society gets older, the impact of dementia will be heightened – both for the individuals and their families and caregivers. So it is so important to have a multi-faceted discussion about risk reduction through lifestyle changes (which there currently is a lack of knowledge about), treatments, as well as well-being while living with dementia.</a:t>
            </a:r>
            <a:endParaRPr lang="en-US" dirty="0">
              <a:cs typeface="Calibri"/>
            </a:endParaRPr>
          </a:p>
          <a:p>
            <a:r>
              <a:rPr lang="en-US" dirty="0"/>
              <a:t>***********************************************************************************************</a:t>
            </a:r>
          </a:p>
          <a:p>
            <a:r>
              <a:rPr lang="en-US" dirty="0"/>
              <a:t>https://www.alz.org/alzheimers-dementia/difference-between-dementia-and-alzheimer-s#:~:text=Alzheimer's%20disease%20is%20the%20most,affect%20thinking%2C%20behavior%20and%20feelings.</a:t>
            </a:r>
          </a:p>
          <a:p>
            <a:endParaRPr lang="en-US" dirty="0"/>
          </a:p>
          <a:p>
            <a:pPr algn="l"/>
            <a:r>
              <a:rPr lang="en-US" b="0" i="0" dirty="0">
                <a:solidFill>
                  <a:srgbClr val="58595B"/>
                </a:solidFill>
                <a:effectLst/>
                <a:latin typeface="HouschkaAltPro"/>
              </a:rPr>
              <a:t>Dementia is a general term for a decline in mental ability severe enough to interfere with daily life, while Alzheimer's is a specific disease. Alzheimer’s is the most common cause of dementia.</a:t>
            </a:r>
          </a:p>
          <a:p>
            <a:pPr algn="l"/>
            <a:r>
              <a:rPr lang="en-US" b="0" i="0" dirty="0">
                <a:solidFill>
                  <a:srgbClr val="58595B"/>
                </a:solidFill>
                <a:effectLst/>
                <a:latin typeface="HouschkaAltPro"/>
              </a:rPr>
              <a:t>Learning about the two terms and the difference between them is important and can empower individuals living with Alzheimer’s or another dementia, their families and their caregivers with necessary knowledge.</a:t>
            </a:r>
          </a:p>
          <a:p>
            <a:pPr algn="l"/>
            <a:r>
              <a:rPr lang="en-US" b="1" i="0" dirty="0">
                <a:solidFill>
                  <a:srgbClr val="4A0D66"/>
                </a:solidFill>
                <a:effectLst/>
                <a:latin typeface="HouschkaAltPro"/>
              </a:rPr>
              <a:t>Dementia overview</a:t>
            </a:r>
          </a:p>
          <a:p>
            <a:pPr algn="l"/>
            <a:r>
              <a:rPr lang="en-US" b="0" i="0" dirty="0">
                <a:solidFill>
                  <a:srgbClr val="58595B"/>
                </a:solidFill>
                <a:effectLst/>
                <a:latin typeface="HouschkaAltPro"/>
              </a:rPr>
              <a:t>Dementia describes a group of </a:t>
            </a:r>
            <a:r>
              <a:rPr lang="en-US" b="0" i="0" u="sng" dirty="0">
                <a:solidFill>
                  <a:srgbClr val="359A8E"/>
                </a:solidFill>
                <a:effectLst/>
                <a:latin typeface="HouschkaAltPro"/>
                <a:hlinkClick r:id="rId3"/>
              </a:rPr>
              <a:t>symptoms</a:t>
            </a:r>
            <a:r>
              <a:rPr lang="en-US" b="0" i="0" dirty="0">
                <a:solidFill>
                  <a:srgbClr val="58595B"/>
                </a:solidFill>
                <a:effectLst/>
                <a:latin typeface="HouschkaAltPro"/>
              </a:rPr>
              <a:t> associated with a decline in memory, reasoning or other thinking skills. Many different </a:t>
            </a:r>
            <a:r>
              <a:rPr lang="en-US" b="0" i="0" u="sng" dirty="0">
                <a:solidFill>
                  <a:srgbClr val="359A8E"/>
                </a:solidFill>
                <a:effectLst/>
                <a:latin typeface="HouschkaAltPro"/>
                <a:hlinkClick r:id="rId4"/>
              </a:rPr>
              <a:t>types of dementia</a:t>
            </a:r>
            <a:r>
              <a:rPr lang="en-US" b="0" i="0" dirty="0">
                <a:solidFill>
                  <a:srgbClr val="58595B"/>
                </a:solidFill>
                <a:effectLst/>
                <a:latin typeface="HouschkaAltPro"/>
              </a:rPr>
              <a:t> exist, and many conditions cause it. </a:t>
            </a:r>
            <a:r>
              <a:rPr lang="en-US" b="0" i="0" u="sng" dirty="0">
                <a:solidFill>
                  <a:srgbClr val="359A8E"/>
                </a:solidFill>
                <a:effectLst/>
                <a:latin typeface="HouschkaAltPro"/>
                <a:hlinkClick r:id="rId5"/>
              </a:rPr>
              <a:t>Mixed dementia</a:t>
            </a:r>
            <a:r>
              <a:rPr lang="en-US" b="0" i="0" dirty="0">
                <a:solidFill>
                  <a:srgbClr val="58595B"/>
                </a:solidFill>
                <a:effectLst/>
                <a:latin typeface="HouschkaAltPro"/>
              </a:rPr>
              <a:t> is a condition in which brain changes of more than one type of dementia occur simultaneously. Alzheimer's disease is the most common cause of dementia, accounting for 60-80% of dementia cases.</a:t>
            </a:r>
          </a:p>
          <a:p>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24</a:t>
            </a:fld>
            <a:endParaRPr lang="en-US"/>
          </a:p>
        </p:txBody>
      </p:sp>
    </p:spTree>
    <p:extLst>
      <p:ext uri="{BB962C8B-B14F-4D97-AF65-F5344CB8AC3E}">
        <p14:creationId xmlns:p14="http://schemas.microsoft.com/office/powerpoint/2010/main" val="295600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Moving on, I’d like to discuss financial well-being, as financial concerns are top of mind for adults age 50 and older. I’ll start by reading this quote; in response to what are your goals, one of our research participants says, “being financially secure enough to retire and live a comfortable life.” This quote is indicative of what we hear about the relationship with finances to well-being – it’s about financial security, stability and comfort. </a:t>
            </a:r>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25</a:t>
            </a:fld>
            <a:endParaRPr lang="en-US"/>
          </a:p>
        </p:txBody>
      </p:sp>
    </p:spTree>
    <p:extLst>
      <p:ext uri="{BB962C8B-B14F-4D97-AF65-F5344CB8AC3E}">
        <p14:creationId xmlns:p14="http://schemas.microsoft.com/office/powerpoint/2010/main" val="3120819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Adults age 50-plus are split in terms of how they rate their financial well-being, with around a third rating it very good or better, and a little over a third rating it fair or poor.  We know this reflects a wide range of financial experiences and personal situations. For example, The Elder Index, developed by the University of Massachusetts Boston, measures the cost of living for adults age 65-plus, and estimates that nationally nearly half of adults age 65 and older living alone and one in five older couples will lack the financial resources to pay for basic needs as they age.</a:t>
            </a:r>
          </a:p>
          <a:p>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26</a:t>
            </a:fld>
            <a:endParaRPr lang="en-US"/>
          </a:p>
        </p:txBody>
      </p:sp>
    </p:spTree>
    <p:extLst>
      <p:ext uri="{BB962C8B-B14F-4D97-AF65-F5344CB8AC3E}">
        <p14:creationId xmlns:p14="http://schemas.microsoft.com/office/powerpoint/2010/main" val="2686668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see that worries about finances today and for the future are especially pronounced among those who are not yet retired. Looking at the second item in this chart, three quarters of adults in their 50s worry about having enough money to be financially secure throughout retirement years, compared to 61% of those in their 60s and 45% of those 70-plus. We talked earlier about older adults potentially being less likely to worry in general with accumulated life experience. There also might be more feelings of uncertainty among those in their 50s and 60s.  Many might also be in the life stage where they are juggling a lot of financial responsibilities. In one of our studies of adults ages 40-64, we found a third of those with living parents provided financial support to them, and 51% of those with adult children provided financial support to them. </a:t>
            </a:r>
          </a:p>
          <a:p>
            <a:pPr marL="0" marR="0" lvl="0" indent="0">
              <a:lnSpc>
                <a:spcPct val="107000"/>
              </a:lnSpc>
              <a:spcBef>
                <a:spcPts val="0"/>
              </a:spcBef>
              <a:spcAft>
                <a:spcPts val="800"/>
              </a:spcAft>
              <a:buFont typeface="Symbol" panose="05050102010706020507" pitchFamily="18" charset="2"/>
              <a:buNone/>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6538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This chart is very striking, because it shows in the red, one in five non-retired adults 50-plus report having </a:t>
            </a:r>
            <a:r>
              <a:rPr lang="en-US" b="1" dirty="0"/>
              <a:t>no</a:t>
            </a:r>
            <a:r>
              <a:rPr lang="en-US" dirty="0"/>
              <a:t> retirement savings. 1 In 5. A quarter say they have less than $50K.  So, this really speaks to the financial challenges that people are facing.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i="0" dirty="0">
              <a:solidFill>
                <a:srgbClr val="58595B"/>
              </a:solidFill>
              <a:effectLst/>
              <a:latin typeface="HouschkaAltPro"/>
            </a:endParaRPr>
          </a:p>
          <a:p>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28</a:t>
            </a:fld>
            <a:endParaRPr lang="en-US"/>
          </a:p>
        </p:txBody>
      </p:sp>
    </p:spTree>
    <p:extLst>
      <p:ext uri="{BB962C8B-B14F-4D97-AF65-F5344CB8AC3E}">
        <p14:creationId xmlns:p14="http://schemas.microsoft.com/office/powerpoint/2010/main" val="1223401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342900" indent="-342900">
              <a:lnSpc>
                <a:spcPct val="107000"/>
              </a:lnSpc>
              <a:spcAft>
                <a:spcPts val="800"/>
              </a:spcAft>
              <a:buFont typeface="Symbol" panose="05050102010706020507" pitchFamily="18" charset="2"/>
              <a:buChar char=""/>
            </a:pPr>
            <a:r>
              <a:rPr lang="en-US" sz="1800" dirty="0">
                <a:effectLst/>
                <a:latin typeface="Calibri"/>
                <a:ea typeface="Calibri" panose="020F0502020204030204" pitchFamily="34" charset="0"/>
                <a:cs typeface="Calibri"/>
              </a:rPr>
              <a:t>As such, I want to talk about</a:t>
            </a:r>
            <a:r>
              <a:rPr lang="en-US" sz="1800" dirty="0">
                <a:latin typeface="Calibri"/>
                <a:ea typeface="Calibri" panose="020F0502020204030204" pitchFamily="34" charset="0"/>
                <a:cs typeface="Calibri"/>
              </a:rPr>
              <a:t> work </a:t>
            </a:r>
            <a:r>
              <a:rPr lang="en-US" sz="1800" dirty="0">
                <a:effectLst/>
                <a:latin typeface="Calibri"/>
                <a:ea typeface="Calibri" panose="020F0502020204030204" pitchFamily="34" charset="0"/>
                <a:cs typeface="Calibri"/>
              </a:rPr>
              <a:t>and retirement. The vast majority, 71%, of adults ages 50-64 are in the labor force. And, on average, older adults are working longer than they have in the past. The chart on the right shows the percent of adults age 65 and over who are working has increased from 12% in 1980 to 19% in 2023.</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Reasons for working longer include changes to Social Security and employer-based retirement plans, the changing nature of jobs, a more highly educated workforce, and a healthier workforce with longer life expectancies. Changing societal norms may also influence attitudes about work, with research showing that both financial and non-financial reasons inform the decision to continue working, such as work providing engagement and a sense of purpose. For many workers across the 50-plus age span, career is tied to identity.</a:t>
            </a:r>
          </a:p>
          <a:p>
            <a:pPr marL="342900" marR="0" lvl="0" indent="-342900">
              <a:lnSpc>
                <a:spcPct val="107000"/>
              </a:lnSpc>
              <a:spcBef>
                <a:spcPts val="0"/>
              </a:spcBef>
              <a:spcAft>
                <a:spcPts val="800"/>
              </a:spcAft>
              <a:buFont typeface="Symbol" panose="05050102010706020507" pitchFamily="18" charset="2"/>
              <a:buChar char=""/>
            </a:pPr>
            <a:r>
              <a:rPr lang="en-US" dirty="0"/>
              <a:t>We also know </a:t>
            </a:r>
            <a:r>
              <a:rPr lang="en-US" sz="1800" dirty="0">
                <a:effectLst/>
                <a:latin typeface="Calibri" panose="020F0502020204030204" pitchFamily="34" charset="0"/>
                <a:ea typeface="Times New Roman" panose="02020603050405020304" pitchFamily="18" charset="0"/>
              </a:rPr>
              <a:t>that 55% of adults age 50-plus who are not yet retired expect to either work for pay in retirement (32%) or never retire (23%). This could signal people continuing to work for both financial and non-financial reasons, but also decades of research has shown that actual retirement age is always below expected retirement age, as many people retire earlier than expected; most frequently citing health reasons. Moreover, workers with lower income are especially likely to retire early due to health, so opportunities to work longer are not equally available to people with compounding financial and health issues.</a:t>
            </a:r>
          </a:p>
          <a:p>
            <a:pPr marL="342900" marR="0" lvl="0" indent="-342900">
              <a:lnSpc>
                <a:spcPct val="107000"/>
              </a:lnSpc>
              <a:spcBef>
                <a:spcPts val="0"/>
              </a:spcBef>
              <a:spcAft>
                <a:spcPts val="80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29</a:t>
            </a:fld>
            <a:endParaRPr lang="en-US"/>
          </a:p>
        </p:txBody>
      </p:sp>
    </p:spTree>
    <p:extLst>
      <p:ext uri="{BB962C8B-B14F-4D97-AF65-F5344CB8AC3E}">
        <p14:creationId xmlns:p14="http://schemas.microsoft.com/office/powerpoint/2010/main" val="237495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talk about the experiences of adults 50-plus along the aging journey, I’d like you to write down at least one insight you learn to either</a:t>
            </a:r>
          </a:p>
          <a:p>
            <a:endParaRPr lang="en-US" dirty="0"/>
          </a:p>
          <a:p>
            <a:pPr marL="228600" indent="-228600">
              <a:buAutoNum type="arabicParenBoth"/>
            </a:pPr>
            <a:r>
              <a:rPr lang="en-US" dirty="0"/>
              <a:t>resonate with your audience members age 50 and older or </a:t>
            </a:r>
          </a:p>
          <a:p>
            <a:pPr marL="0" indent="0">
              <a:buNone/>
            </a:pPr>
            <a:endParaRPr lang="en-US" dirty="0"/>
          </a:p>
          <a:p>
            <a:r>
              <a:rPr lang="en-US" dirty="0"/>
              <a:t>(2) to educate or engage your audience on the aging experience. </a:t>
            </a:r>
          </a:p>
          <a:p>
            <a:endParaRPr lang="en-US" dirty="0"/>
          </a:p>
          <a:p>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3</a:t>
            </a:fld>
            <a:endParaRPr lang="en-US"/>
          </a:p>
        </p:txBody>
      </p:sp>
    </p:spTree>
    <p:extLst>
      <p:ext uri="{BB962C8B-B14F-4D97-AF65-F5344CB8AC3E}">
        <p14:creationId xmlns:p14="http://schemas.microsoft.com/office/powerpoint/2010/main" val="2870715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We talk about career as being one source of purpose, and of course family and friends becoming increasingly central with age, but I want to talk about purpose more broadly. In response to what he looks forward to in life, one of our research participants says “Spending more time with my wife. Enjoying life outdoors. Participating in community events. Visiting with our daughter.”</a:t>
            </a:r>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30</a:t>
            </a:fld>
            <a:endParaRPr lang="en-US"/>
          </a:p>
        </p:txBody>
      </p:sp>
    </p:spTree>
    <p:extLst>
      <p:ext uri="{BB962C8B-B14F-4D97-AF65-F5344CB8AC3E}">
        <p14:creationId xmlns:p14="http://schemas.microsoft.com/office/powerpoint/2010/main" val="2735290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know that purpose is highly associated with well-being. In fact, in a global McKinsey study of adults age 55 and older, purpose was a top factor associated with perceived health. </a:t>
            </a:r>
            <a:r>
              <a:rPr lang="en-US" sz="1800" strike="noStrike" baseline="0" dirty="0">
                <a:effectLst/>
                <a:latin typeface="Calibri" panose="020F0502020204030204" pitchFamily="34" charset="0"/>
                <a:ea typeface="Calibri" panose="020F0502020204030204" pitchFamily="34" charset="0"/>
                <a:cs typeface="Times New Roman" panose="02020603050405020304" pitchFamily="18" charset="0"/>
              </a:rPr>
              <a:t>And the study finds other facilitators of purpose highly associated with well-being, including learning, volunteering, connections, community involvement and taking care of others.</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i="1" dirty="0">
                <a:solidFill>
                  <a:schemeClr val="bg1">
                    <a:lumMod val="50000"/>
                  </a:schemeClr>
                </a:solidFill>
              </a:rPr>
              <a:t>To understand importance of individual factors of health, McKinsey calculated the correlations of each factor with each of the four health dimensions across countries in aggregate. They grouped these correlations in magnitude levels based on quartiles. Each factor was then assigned an index value and these values were summed across dimensions to arrive at a relative importance index.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6673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get older, interests continue to be the primary feature of identity. As we can see in this chart, when asked how they would describe themselves to someone new, hobbies and interests is the most common response.  So, purpose driven lives are a mainstay throughout the life course </a:t>
            </a:r>
            <a:r>
              <a:rPr lang="en-US" sz="1800" strike="noStrike" baseline="0" dirty="0">
                <a:effectLst/>
                <a:latin typeface="Calibri" panose="020F0502020204030204" pitchFamily="34" charset="0"/>
                <a:ea typeface="Calibri" panose="020F0502020204030204" pitchFamily="34" charset="0"/>
                <a:cs typeface="Times New Roman" panose="02020603050405020304" pitchFamily="18" charset="0"/>
              </a:rPr>
              <a:t>and interests are a big contributor to this</a:t>
            </a:r>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452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element of  purpose driven lives involves giving back, with about half of adults 50 and older giving back through volunteering. I want to underscore this tremendous contribution to society in strengthening our communities and bolstering civic engagement. For Black and African American volunteers 50 and older, volunteerism is community-focused, with 7 in 10 wanting to help their own neighborhood or community. Volunteerism also is often associated with church.  For Hispanic adults 50 and older, volunteering largely happens informally, when they see a need – so they may be less inclined to consider the way they give back as volunteering – and more likely to see it as just doing the right thing.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48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talk about engagement and purpose being integral to the story of adults age 50 and older, I want to discuss attitudes toward aging. I want to start with this quote from one of our research participants, </a:t>
            </a:r>
            <a:r>
              <a:rPr lang="en-US" sz="1800" i="1" cap="none" dirty="0"/>
              <a:t>“… A lot of people regret  growing older… </a:t>
            </a:r>
            <a:r>
              <a:rPr lang="en-US" sz="2800" i="1" cap="none" dirty="0"/>
              <a:t>I don't. </a:t>
            </a:r>
            <a:r>
              <a:rPr lang="en-US" sz="1800" i="1" cap="none" dirty="0"/>
              <a:t>I just see it as part  of a natural process…So I am at peace with my age group at this time… I love doing the things  that I do…I love living in my  house. I love being with my cats…that I live in a beautiful  city in California,  and  I'm surrounded  by  a lot of culture  and a lot of heritage here. </a:t>
            </a:r>
            <a:br>
              <a:rPr lang="en-US" sz="1800" i="1" dirty="0"/>
            </a:br>
            <a:endParaRPr lang="en-US" sz="1800" i="1" cap="none" dirty="0"/>
          </a:p>
          <a:p>
            <a:pPr marL="0" marR="0" lvl="0" indent="0">
              <a:lnSpc>
                <a:spcPct val="107000"/>
              </a:lnSpc>
              <a:spcBef>
                <a:spcPts val="0"/>
              </a:spcBef>
              <a:spcAft>
                <a:spcPts val="0"/>
              </a:spcAft>
              <a:buFont typeface="Symbol" panose="05050102010706020507" pitchFamily="18" charset="2"/>
              <a:buNone/>
            </a:pPr>
            <a:r>
              <a:rPr lang="en-US" sz="1800" i="0" cap="none" dirty="0"/>
              <a:t>I think there is a lot packed into this quote. He talks about aging as a natural process, and the growing appreciation he has. But he also references society’s influence, and negative associations with aging, which we will talk about in a moment. </a:t>
            </a:r>
            <a:endParaRPr lang="en-US" i="0"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34</a:t>
            </a:fld>
            <a:endParaRPr lang="en-US"/>
          </a:p>
        </p:txBody>
      </p:sp>
    </p:spTree>
    <p:extLst>
      <p:ext uri="{BB962C8B-B14F-4D97-AF65-F5344CB8AC3E}">
        <p14:creationId xmlns:p14="http://schemas.microsoft.com/office/powerpoint/2010/main" val="3581745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I want to bring to the forefront that adults age 50 and older highlight positive associations with aging. As we can see in this chart, 9 in 10 adults age 50-plus feel more comfortable about being themselves as they age. Three quarters of adults 50-plus say they have a lot to look forward to and feel optimistic. We also frequently hear age meaning wisdom and clarity due to lived experience.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909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Yet, ageism is pervasive. Ageism refers to discrimination, prejudice, and stereotyping based on age. 8 out of 10 adults ages 50-80 report regularly experiencing at least one form of everyday ageism. Even though everyone can experience ageism –both younger and older adults --society is not at the point where we recognize the problem. </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Dr Tracey Gendron, in her book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Ageism Unmasked </a:t>
            </a:r>
            <a:r>
              <a:rPr lang="en-US" sz="1800" dirty="0">
                <a:effectLst/>
                <a:latin typeface="Calibri" panose="020F0502020204030204" pitchFamily="34" charset="0"/>
                <a:ea typeface="Calibri" panose="020F0502020204030204" pitchFamily="34" charset="0"/>
                <a:cs typeface="Times New Roman" panose="02020603050405020304" pitchFamily="18" charset="0"/>
              </a:rPr>
              <a:t>talks about the various types of ageism, like exposure to ageist messages  - we’re talking about birthday cards that solely make fun of older adults</a:t>
            </a:r>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1800" strike="noStrike" baseline="0" dirty="0">
                <a:effectLst/>
                <a:latin typeface="Calibri" panose="020F0502020204030204" pitchFamily="34" charset="0"/>
                <a:ea typeface="Calibri" panose="020F0502020204030204" pitchFamily="34" charset="0"/>
                <a:cs typeface="Times New Roman" panose="02020603050405020304" pitchFamily="18" charset="0"/>
              </a:rPr>
              <a:t>the new trend where elementary school students dress up as 100-year olds in jest, to an entire anti-aging industry that profits off the idea that we should all be striving to look younger,</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the phrase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BoomerRemover</a:t>
            </a:r>
            <a:r>
              <a:rPr lang="en-US" sz="1800" dirty="0">
                <a:effectLst/>
                <a:latin typeface="Calibri" panose="020F0502020204030204" pitchFamily="34" charset="0"/>
                <a:ea typeface="Calibri" panose="020F0502020204030204" pitchFamily="34" charset="0"/>
                <a:cs typeface="Times New Roman" panose="02020603050405020304" pitchFamily="18" charset="0"/>
              </a:rPr>
              <a:t> trending on social media during the pandemic.  </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also interpersonal ageism, such as hearing the phrase, you “look good for your age” to assuming people don’t have skills</a:t>
            </a:r>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1800" strike="noStrike" baseline="0" dirty="0">
                <a:effectLst/>
                <a:latin typeface="Calibri" panose="020F0502020204030204" pitchFamily="34" charset="0"/>
                <a:ea typeface="Calibri" panose="020F0502020204030204" pitchFamily="34" charset="0"/>
                <a:cs typeface="Times New Roman" panose="02020603050405020304" pitchFamily="18" charset="0"/>
              </a:rPr>
              <a:t>and neglecting to value their contributions</a:t>
            </a:r>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beliefs matter not only because they are unkind, but they manifest in our institutions like the workplace. In fact, almost half of workers age 50-plus say they have experienced ageism in the workplace since turning 40 and this is especially felt among people who have historically experienced other types of workplace discrimination, including Black/African American, Hispanic and LGBTQ+ workers. In healthcare, it could mean treatable conditions are dismissed as a feature of old age, and more.  I saw a story in the NYT of how in a few medical schools, older adults were brought in to share experiences with medical students to try to combat ageism. One woman was telling her story of how she was explaining to the doctor her symptoms, and he told her not to worry because fatigue is a normal part of getting older. Luckily she advocated for herself and went somewhere else because it turned out she had a serious infection. </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not only does it manifest in our institutions, it manifests in our own minds. We talked earlier about how older adults highlight positive views about aging. At the same time, we are not immune to societal influences. </a:t>
            </a:r>
            <a:r>
              <a:rPr lang="en-US" sz="2800" dirty="0">
                <a:solidFill>
                  <a:schemeClr val="tx1">
                    <a:lumMod val="75000"/>
                    <a:lumOff val="25000"/>
                  </a:schemeClr>
                </a:solidFill>
              </a:rPr>
              <a:t>Internalized ageism includes “self-stereotyping and negative attitudes towards one's own aging.”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Dr. Becca Levy has demonstrated that ageism is associated with physical and cognitive health, and found that the median survival was seven and a half years longer for those with the most positive beliefs about aging, compared with those having the most negative attitudes.</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066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also important to be aware of these issues in the context of ableism. Ableism is a set of beliefs or practices that devalue and discriminate against people with disabilities, and as we see with the blue line on this chart, as age increases across the horizontal axis, disability rates rise from 12% at age 50 to 26% at age 70 to 79% over 90. As such, the potential for intersectional discrimination involving ageism and ableism increases. As one of our research participants reflects, “As a woman over 55+, I noticed it diminished my ability to find jobs as a free lancer or contractor. Aging discrimination is more prevalent especially if you have a disability such as Deaf. Its like having a triple standard and its not obvious but its hidden.”   So, society suffers with ageism and ableism because it stands in the way of allowing people to give all they have to offer.</a:t>
            </a: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gn="l">
              <a:buFont typeface="Arial" panose="020B0604020202020204" pitchFamily="34" charset="0"/>
              <a:buChar char="•"/>
            </a:pPr>
            <a:r>
              <a:rPr lang="en-US" sz="2800" b="0" i="0" dirty="0">
                <a:solidFill>
                  <a:srgbClr val="121212"/>
                </a:solidFill>
                <a:effectLst/>
                <a:latin typeface="Lato" panose="020F0502020204030203" pitchFamily="34" charset="0"/>
              </a:rPr>
              <a:t>Hearing: deaf or have serious difficulty hearing</a:t>
            </a:r>
          </a:p>
          <a:p>
            <a:pPr algn="l">
              <a:buFont typeface="Arial" panose="020B0604020202020204" pitchFamily="34" charset="0"/>
              <a:buChar char="•"/>
            </a:pPr>
            <a:r>
              <a:rPr lang="en-US" sz="2800" b="0" i="0" dirty="0">
                <a:solidFill>
                  <a:srgbClr val="121212"/>
                </a:solidFill>
                <a:effectLst/>
                <a:latin typeface="Lato" panose="020F0502020204030203" pitchFamily="34" charset="0"/>
              </a:rPr>
              <a:t>Vision: blind or have serious difficulty seeing even when wearing glasses</a:t>
            </a:r>
          </a:p>
          <a:p>
            <a:pPr algn="l">
              <a:buFont typeface="Arial" panose="020B0604020202020204" pitchFamily="34" charset="0"/>
              <a:buChar char="•"/>
            </a:pPr>
            <a:r>
              <a:rPr lang="en-US" sz="2800" b="0" i="0" dirty="0">
                <a:solidFill>
                  <a:srgbClr val="121212"/>
                </a:solidFill>
                <a:effectLst/>
                <a:latin typeface="Lato" panose="020F0502020204030203" pitchFamily="34" charset="0"/>
              </a:rPr>
              <a:t>Cognitive: serious difficulty concentrating, remembering or making decisions due to a physical, mental or emotional condition</a:t>
            </a:r>
          </a:p>
          <a:p>
            <a:pPr algn="l">
              <a:buFont typeface="Arial" panose="020B0604020202020204" pitchFamily="34" charset="0"/>
              <a:buChar char="•"/>
            </a:pPr>
            <a:r>
              <a:rPr lang="en-US" sz="2800" b="0" i="0" dirty="0">
                <a:solidFill>
                  <a:srgbClr val="121212"/>
                </a:solidFill>
                <a:effectLst/>
                <a:latin typeface="Lato" panose="020F0502020204030203" pitchFamily="34" charset="0"/>
              </a:rPr>
              <a:t>Ambulatory: serious difficulty walking or climbing stairs</a:t>
            </a:r>
          </a:p>
          <a:p>
            <a:pPr algn="l">
              <a:buFont typeface="Arial" panose="020B0604020202020204" pitchFamily="34" charset="0"/>
              <a:buChar char="•"/>
            </a:pPr>
            <a:r>
              <a:rPr lang="en-US" sz="2800" b="0" i="0" dirty="0">
                <a:solidFill>
                  <a:srgbClr val="121212"/>
                </a:solidFill>
                <a:effectLst/>
                <a:latin typeface="Lato" panose="020F0502020204030203" pitchFamily="34" charset="0"/>
              </a:rPr>
              <a:t>Self-care: difficulty dressing or bathing</a:t>
            </a:r>
          </a:p>
          <a:p>
            <a:pPr algn="l">
              <a:buFont typeface="Arial" panose="020B0604020202020204" pitchFamily="34" charset="0"/>
              <a:buChar char="•"/>
            </a:pPr>
            <a:r>
              <a:rPr lang="en-US" sz="2800" b="0" i="0" dirty="0">
                <a:solidFill>
                  <a:srgbClr val="121212"/>
                </a:solidFill>
                <a:effectLst/>
                <a:latin typeface="Lato" panose="020F0502020204030203" pitchFamily="34" charset="0"/>
              </a:rPr>
              <a:t>Independent living: difficulty doing errands alone such as visiting a doctor’s office or shopping due to a physical, mental or emotional condition</a:t>
            </a: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1949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So, I am going to sum up what we learned today and talk about what that could mean for resonating with </a:t>
            </a:r>
            <a:r>
              <a:rPr lang="en-US"/>
              <a:t>adults age </a:t>
            </a:r>
            <a:r>
              <a:rPr lang="en-US" dirty="0"/>
              <a:t>50 and older or educating about the aging experience.</a:t>
            </a:r>
          </a:p>
          <a:p>
            <a:pPr marL="457200" marR="0" indent="0" algn="l" rtl="0" eaLnBrk="1" fontAlgn="auto" latinLnBrk="0" hangingPunct="1">
              <a:spcBef>
                <a:spcPts val="0"/>
              </a:spcBef>
              <a:spcAft>
                <a:spcPts val="0"/>
              </a:spcAft>
            </a:pPr>
            <a:r>
              <a:rPr lang="en-US" sz="1800" b="0" i="0" u="none" strike="noStrike" kern="1200" dirty="0">
                <a:solidFill>
                  <a:srgbClr val="404040"/>
                </a:solidFill>
                <a:effectLst/>
                <a:latin typeface="Arial" panose="020B0604020202020204" pitchFamily="34" charset="0"/>
              </a:rPr>
              <a:t>We learned: Connections are increasingly seen as a source of joy and purpose. So, resonating includes focusing programming on growing existing or building new relationships.</a:t>
            </a:r>
            <a:endParaRPr lang="en-US" sz="1800" b="0" i="0" u="none" strike="noStrike" dirty="0">
              <a:effectLst/>
              <a:latin typeface="Arial" panose="020B0604020202020204" pitchFamily="34" charset="0"/>
            </a:endParaRPr>
          </a:p>
          <a:p>
            <a:pPr marL="457200" marR="0" indent="0" algn="l" rtl="0" eaLnBrk="1" fontAlgn="auto" latinLnBrk="0" hangingPunct="1">
              <a:spcBef>
                <a:spcPts val="0"/>
              </a:spcBef>
              <a:spcAft>
                <a:spcPts val="0"/>
              </a:spcAft>
            </a:pPr>
            <a:r>
              <a:rPr lang="en-US" sz="1800" b="0" i="0" u="none" strike="noStrike" kern="1200" dirty="0">
                <a:solidFill>
                  <a:srgbClr val="404040"/>
                </a:solidFill>
                <a:effectLst/>
                <a:latin typeface="Arial" panose="020B0604020202020204" pitchFamily="34" charset="0"/>
              </a:rPr>
              <a:t>We learned: Lessons in life help build resilience and prioritize what is important. So, we have an opportunity to discuss aging as growth.</a:t>
            </a:r>
            <a:endParaRPr lang="en-US" sz="1800" b="0" i="0" u="none" strike="noStrike" dirty="0">
              <a:effectLst/>
              <a:latin typeface="Arial" panose="020B0604020202020204" pitchFamily="34" charset="0"/>
            </a:endParaRPr>
          </a:p>
          <a:p>
            <a:pPr marL="457200" algn="l" rtl="0" eaLnBrk="1" fontAlgn="ctr" latinLnBrk="0" hangingPunct="1">
              <a:spcBef>
                <a:spcPts val="0"/>
              </a:spcBef>
              <a:spcAft>
                <a:spcPts val="0"/>
              </a:spcAft>
            </a:pPr>
            <a:r>
              <a:rPr lang="en-US" sz="1800" b="0" i="0" u="none" strike="noStrike" kern="1200" dirty="0">
                <a:solidFill>
                  <a:srgbClr val="404040"/>
                </a:solidFill>
                <a:effectLst/>
                <a:latin typeface="Arial" panose="020B0604020202020204" pitchFamily="34" charset="0"/>
              </a:rPr>
              <a:t>We learned: Challenges in physical health increasingly occur, but do not define adults age 50 and older. So, we should not shy away from this. We need to acknowledge and build for these challenges but also recognize aging is complex and also includes opportunities.</a:t>
            </a:r>
            <a:endParaRPr lang="en-US" sz="1800" b="0" i="0" u="none" strike="noStrike" dirty="0">
              <a:effectLst/>
              <a:latin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We learned: Disparities in health and wealth lead to accumulated stressors and inequitable outcomes, meaning equity must be embedded in discussions on aging.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We learned: Contributions to society are numerous – working, giving back, caregiving, child care and more. To resonate, we must reflect societal contributions of adults age 50 and older, and value their lived experience.</a:t>
            </a:r>
          </a:p>
          <a:p>
            <a:pPr marL="457200" marR="0" indent="0" algn="l" rtl="0" eaLnBrk="1" fontAlgn="auto" latinLnBrk="0" hangingPunct="1">
              <a:spcBef>
                <a:spcPts val="0"/>
              </a:spcBef>
              <a:spcAft>
                <a:spcPts val="0"/>
              </a:spcAft>
            </a:pPr>
            <a:r>
              <a:rPr lang="en-US" sz="1800" b="0" i="0" u="none" strike="noStrike" kern="1200" dirty="0">
                <a:solidFill>
                  <a:srgbClr val="404040"/>
                </a:solidFill>
                <a:effectLst/>
                <a:latin typeface="Arial" panose="020B0604020202020204" pitchFamily="34" charset="0"/>
              </a:rPr>
              <a:t>We learned: Attitudes about aging impact personal and societal well-being. We have an incredible opportunity to educate and reframe aging as a multi-dimensional journey.  As Dr Tracey Gendron says, aging starts from the day we are born.</a:t>
            </a:r>
            <a:r>
              <a:rPr lang="en-US" sz="1800" dirty="0"/>
              <a:t>  Too often at some arbitrary point we stop talking about aging as upward progression, and start only talking about it as decline, instead of an accumulation of LIVED EXPERIENCE. </a:t>
            </a:r>
          </a:p>
          <a:p>
            <a:pPr marL="457200" marR="0" indent="0" algn="l" rtl="0" eaLnBrk="1" fontAlgn="auto" latinLnBrk="0" hangingPunct="1">
              <a:spcBef>
                <a:spcPts val="0"/>
              </a:spcBef>
              <a:spcAft>
                <a:spcPts val="0"/>
              </a:spcAft>
            </a:pPr>
            <a:endParaRPr lang="en-US" sz="1800" b="0" i="0" u="none" strike="noStrike" kern="1200" dirty="0">
              <a:solidFill>
                <a:srgbClr val="404040"/>
              </a:solidFill>
              <a:effectLst/>
              <a:latin typeface="Arial" panose="020B0604020202020204" pitchFamily="34" charset="0"/>
            </a:endParaRPr>
          </a:p>
          <a:p>
            <a:pPr marL="457200" marR="0" indent="0" algn="l" rtl="0" eaLnBrk="1" fontAlgn="auto" latinLnBrk="0" hangingPunct="1">
              <a:spcBef>
                <a:spcPts val="0"/>
              </a:spcBef>
              <a:spcAft>
                <a:spcPts val="0"/>
              </a:spcAft>
            </a:pPr>
            <a:r>
              <a:rPr lang="en-US" dirty="0"/>
              <a:t>thank you for your time today.</a:t>
            </a:r>
          </a:p>
        </p:txBody>
      </p:sp>
      <p:sp>
        <p:nvSpPr>
          <p:cNvPr id="4" name="Slide Number Placeholder 3"/>
          <p:cNvSpPr>
            <a:spLocks noGrp="1"/>
          </p:cNvSpPr>
          <p:nvPr>
            <p:ph type="sldNum" sz="quarter" idx="5"/>
          </p:nvPr>
        </p:nvSpPr>
        <p:spPr/>
        <p:txBody>
          <a:bodyPr/>
          <a:lstStyle/>
          <a:p>
            <a:fld id="{9695F284-F4A8-42CE-824A-6EDADF735254}" type="slidenum">
              <a:rPr lang="en-US" smtClean="0"/>
              <a:pPr/>
              <a:t>38</a:t>
            </a:fld>
            <a:endParaRPr lang="en-US"/>
          </a:p>
        </p:txBody>
      </p:sp>
    </p:spTree>
    <p:extLst>
      <p:ext uri="{BB962C8B-B14F-4D97-AF65-F5344CB8AC3E}">
        <p14:creationId xmlns:p14="http://schemas.microsoft.com/office/powerpoint/2010/main" val="887954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95F284-F4A8-42CE-824A-6EDADF735254}" type="slidenum">
              <a:rPr lang="en-US" smtClean="0"/>
              <a:pPr/>
              <a:t>39</a:t>
            </a:fld>
            <a:endParaRPr lang="en-US"/>
          </a:p>
        </p:txBody>
      </p:sp>
    </p:spTree>
    <p:extLst>
      <p:ext uri="{BB962C8B-B14F-4D97-AF65-F5344CB8AC3E}">
        <p14:creationId xmlns:p14="http://schemas.microsoft.com/office/powerpoint/2010/main" val="206610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some grounding statistics. There are 122 million adults 50 and older in the United States (that’s almost half of the adult population), and the Census projects this segment will grow by 7% by 2030.  </a:t>
            </a:r>
          </a:p>
          <a:p>
            <a:endParaRPr lang="en-US" dirty="0"/>
          </a:p>
          <a:p>
            <a:r>
              <a:rPr lang="en-US" dirty="0"/>
              <a:t>This is driven by the 65 and older population.  As we can see in this chart, as indicated by the orange line which shows the projected population size over the next 10 years, the 65 and older population will outnumber those under 18 in 2029. So, it is critical to really get closer to the hearts and minds of adults over 50 to understand their wants and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891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adults 50 and older we are talking about a very large age span. </a:t>
            </a:r>
          </a:p>
          <a:p>
            <a:endParaRPr lang="en-US" dirty="0"/>
          </a:p>
          <a:p>
            <a:r>
              <a:rPr lang="en-US" dirty="0"/>
              <a:t>About a third of people 50 and older are in their 50s, a third are in their 60s, and a third are 70 and older. </a:t>
            </a:r>
          </a:p>
          <a:p>
            <a:r>
              <a:rPr lang="en-US" dirty="0"/>
              <a:t>They are incredibly diverse in their life stages, roles, responsibilities, priorities, challenges, goals, and aspirations across the age span but also within. </a:t>
            </a:r>
          </a:p>
          <a:p>
            <a:endParaRPr lang="en-US" dirty="0"/>
          </a:p>
          <a:p>
            <a:r>
              <a:rPr lang="en-US" dirty="0"/>
              <a:t>So, I can’t possibly talk about it all, but I do identify areas that you may be less familiar with and important themes that highlight this diversity amidst the collective experience of continuously accumulating lived experience as we age. </a:t>
            </a:r>
            <a:endParaRPr lang="en-US" dirty="0">
              <a:cs typeface="Calibri"/>
            </a:endParaRPr>
          </a:p>
          <a:p>
            <a:endParaRPr lang="en-US" dirty="0"/>
          </a:p>
          <a:p>
            <a:endParaRPr lang="en-US" dirty="0">
              <a:cs typeface="Calibri"/>
            </a:endParaRPr>
          </a:p>
          <a:p>
            <a:r>
              <a:rPr lang="en-US" i="1" dirty="0">
                <a:cs typeface="Calibri"/>
              </a:rPr>
              <a:t>Caregiver defined as providing unpaid care to an adult loved one with health or functional needs.</a:t>
            </a:r>
          </a:p>
        </p:txBody>
      </p:sp>
      <p:sp>
        <p:nvSpPr>
          <p:cNvPr id="4" name="Slide Number Placeholder 3"/>
          <p:cNvSpPr>
            <a:spLocks noGrp="1"/>
          </p:cNvSpPr>
          <p:nvPr>
            <p:ph type="sldNum" sz="quarter" idx="5"/>
          </p:nvPr>
        </p:nvSpPr>
        <p:spPr/>
        <p:txBody>
          <a:bodyPr/>
          <a:lstStyle/>
          <a:p>
            <a:fld id="{9695F284-F4A8-42CE-824A-6EDADF735254}" type="slidenum">
              <a:rPr lang="en-US" smtClean="0"/>
              <a:pPr/>
              <a:t>5</a:t>
            </a:fld>
            <a:endParaRPr lang="en-US"/>
          </a:p>
        </p:txBody>
      </p:sp>
    </p:spTree>
    <p:extLst>
      <p:ext uri="{BB962C8B-B14F-4D97-AF65-F5344CB8AC3E}">
        <p14:creationId xmlns:p14="http://schemas.microsoft.com/office/powerpoint/2010/main" val="285094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our experience conducting many studies on adults 50 and older, when you ask them some variation of what’s in their heart or on their mind, you most often get some combination of response related to their relationships, their health, their finances, and their purpose. And these dimensions are very interconnected. </a:t>
            </a:r>
          </a:p>
          <a:p>
            <a:r>
              <a:rPr lang="en-US" dirty="0"/>
              <a:t>As we can see here, we asked adults across age groups how concerned they were about each of these areas with age across the horizontal axis, starting at age 18 through ages 80-plus – and interestingly concern generally declines with age – except for relationships – more on that later. But over the course of this discussion, we will follow these general pillars.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167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t>I want to start by talking about Connections. I’m doing this intentionally. Oftentimes in the context of discussions on older adults, we headline conversations about well-being from the standpoint of physical health. </a:t>
            </a:r>
          </a:p>
          <a:p>
            <a:pPr marL="342900" marR="0" lvl="0" indent="-342900">
              <a:lnSpc>
                <a:spcPct val="107000"/>
              </a:lnSpc>
              <a:spcBef>
                <a:spcPts val="0"/>
              </a:spcBef>
              <a:spcAft>
                <a:spcPts val="0"/>
              </a:spcAft>
              <a:buFont typeface="Symbol" panose="05050102010706020507" pitchFamily="18" charset="2"/>
              <a:buChar char=""/>
            </a:pPr>
            <a:r>
              <a:rPr lang="en-US" dirty="0"/>
              <a:t>And, of course that’s important, but I think then we lose the multi-dimensionality of people’s lives and their experiences with aging. I want to read a quote from one of our research participants, when we asked “what contributes to your overall well-being as you get older,” he says,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solidFill>
                  <a:srgbClr val="121212"/>
                </a:solidFill>
                <a:effectLst/>
                <a:latin typeface="Lato" panose="020F0502020204030203" pitchFamily="34" charset="0"/>
                <a:ea typeface="Calibri" panose="020F0502020204030204" pitchFamily="34" charset="0"/>
                <a:cs typeface="Times New Roman" panose="02020603050405020304" pitchFamily="18" charset="0"/>
              </a:rPr>
              <a:t>“</a:t>
            </a:r>
            <a:r>
              <a:rPr lang="en-US" sz="1800" i="1" cap="none" dirty="0"/>
              <a:t>My huge, wonderful family. Especially my #1 Daughter and # 1 Granddaughter. I am the great </a:t>
            </a:r>
            <a:r>
              <a:rPr lang="en-US" sz="1800" i="1" cap="none" dirty="0" err="1"/>
              <a:t>great</a:t>
            </a:r>
            <a:r>
              <a:rPr lang="en-US" sz="1800" i="1" cap="none" dirty="0"/>
              <a:t> grandfather.”</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we listen to adults 50 and older talk about the contributions of family to their well-being, we hear stories about love and support, family togetherness and quality time, and also pride and enjoyment in witnessing family members grow. </a:t>
            </a:r>
          </a:p>
          <a:p>
            <a:endParaRPr lang="en-US" dirty="0"/>
          </a:p>
        </p:txBody>
      </p:sp>
      <p:sp>
        <p:nvSpPr>
          <p:cNvPr id="4" name="Slide Number Placeholder 3"/>
          <p:cNvSpPr>
            <a:spLocks noGrp="1"/>
          </p:cNvSpPr>
          <p:nvPr>
            <p:ph type="sldNum" sz="quarter" idx="5"/>
          </p:nvPr>
        </p:nvSpPr>
        <p:spPr/>
        <p:txBody>
          <a:bodyPr/>
          <a:lstStyle/>
          <a:p>
            <a:fld id="{9695F284-F4A8-42CE-824A-6EDADF735254}" type="slidenum">
              <a:rPr lang="en-US" smtClean="0"/>
              <a:pPr/>
              <a:t>7</a:t>
            </a:fld>
            <a:endParaRPr lang="en-US"/>
          </a:p>
        </p:txBody>
      </p:sp>
    </p:spTree>
    <p:extLst>
      <p:ext uri="{BB962C8B-B14F-4D97-AF65-F5344CB8AC3E}">
        <p14:creationId xmlns:p14="http://schemas.microsoft.com/office/powerpoint/2010/main" val="2532746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nSpc>
                <a:spcPct val="107000"/>
              </a:lnSpc>
              <a:spcAft>
                <a:spcPts val="800"/>
              </a:spcAft>
            </a:pPr>
            <a:r>
              <a:rPr lang="en-US" sz="1800" dirty="0">
                <a:effectLst/>
                <a:latin typeface="Calibri"/>
                <a:ea typeface="Calibri" panose="020F0502020204030204" pitchFamily="34" charset="0"/>
                <a:cs typeface="Calibri"/>
              </a:rPr>
              <a:t>The chart </a:t>
            </a:r>
            <a:r>
              <a:rPr lang="en-US" sz="1800" dirty="0">
                <a:latin typeface="Calibri"/>
                <a:ea typeface="Calibri" panose="020F0502020204030204" pitchFamily="34" charset="0"/>
                <a:cs typeface="Calibri"/>
              </a:rPr>
              <a:t>on the left</a:t>
            </a:r>
            <a:r>
              <a:rPr lang="en-US" sz="1800" dirty="0">
                <a:effectLst/>
                <a:latin typeface="Calibri"/>
                <a:ea typeface="Calibri" panose="020F0502020204030204" pitchFamily="34" charset="0"/>
                <a:cs typeface="Calibri"/>
              </a:rPr>
              <a:t> shows the percent who say </a:t>
            </a:r>
            <a:r>
              <a:rPr lang="en-US" sz="1800" b="1" dirty="0">
                <a:effectLst/>
                <a:latin typeface="Calibri"/>
                <a:ea typeface="Calibri" panose="020F0502020204030204" pitchFamily="34" charset="0"/>
                <a:cs typeface="Calibri"/>
              </a:rPr>
              <a:t>family</a:t>
            </a:r>
            <a:r>
              <a:rPr lang="en-US" sz="1800" dirty="0">
                <a:effectLst/>
                <a:latin typeface="Calibri"/>
                <a:ea typeface="Calibri" panose="020F0502020204030204" pitchFamily="34" charset="0"/>
                <a:cs typeface="Calibri"/>
              </a:rPr>
              <a:t> contributes a great deal to purpose and joy (purpose is in orange, joy in blue) with increasing age on the horizontal axis from ages 18 to 80 and older and the one on the right shows the percent who say </a:t>
            </a:r>
            <a:r>
              <a:rPr lang="en-US" sz="1800" b="1" dirty="0">
                <a:effectLst/>
                <a:latin typeface="Calibri"/>
                <a:ea typeface="Calibri" panose="020F0502020204030204" pitchFamily="34" charset="0"/>
                <a:cs typeface="Calibri"/>
              </a:rPr>
              <a:t>friends</a:t>
            </a:r>
            <a:r>
              <a:rPr lang="en-US" sz="1800" dirty="0">
                <a:effectLst/>
                <a:latin typeface="Calibri"/>
                <a:ea typeface="Calibri" panose="020F0502020204030204" pitchFamily="34" charset="0"/>
                <a:cs typeface="Calibri"/>
              </a:rPr>
              <a:t> contribute to purpose and joy.</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And so we see with age, adults increasingly attribute their joy and purpose to family and friends. It’s always important, but does tend to come into greater focus with age.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These charts also show that overall, adults of all ages are particularly likely to think of </a:t>
            </a:r>
            <a:r>
              <a:rPr lang="en-US" sz="1800" i="1" dirty="0">
                <a:effectLst/>
                <a:latin typeface="Calibri"/>
                <a:ea typeface="Calibri" panose="020F0502020204030204" pitchFamily="34" charset="0"/>
                <a:cs typeface="Calibri"/>
              </a:rPr>
              <a:t>family</a:t>
            </a:r>
            <a:r>
              <a:rPr lang="en-US" sz="1800" dirty="0">
                <a:effectLst/>
                <a:latin typeface="Calibri"/>
                <a:ea typeface="Calibri" panose="020F0502020204030204" pitchFamily="34" charset="0"/>
                <a:cs typeface="Calibri"/>
              </a:rPr>
              <a:t> when they think about purpose and joy, but I also want to highlight </a:t>
            </a:r>
            <a:r>
              <a:rPr lang="en-US" sz="1800" i="1" dirty="0">
                <a:effectLst/>
                <a:latin typeface="Calibri"/>
                <a:ea typeface="Calibri" panose="020F0502020204030204" pitchFamily="34" charset="0"/>
                <a:cs typeface="Calibri"/>
              </a:rPr>
              <a:t>friendships</a:t>
            </a:r>
            <a:r>
              <a:rPr lang="en-US" sz="1800" dirty="0">
                <a:effectLst/>
                <a:latin typeface="Calibri"/>
                <a:ea typeface="Calibri" panose="020F0502020204030204" pitchFamily="34" charset="0"/>
                <a:cs typeface="Calibri"/>
              </a:rPr>
              <a:t>, because they are </a:t>
            </a:r>
            <a:r>
              <a:rPr lang="en-US" sz="1800" dirty="0">
                <a:latin typeface="Calibri"/>
                <a:ea typeface="Calibri" panose="020F0502020204030204" pitchFamily="34" charset="0"/>
                <a:cs typeface="Calibri"/>
              </a:rPr>
              <a:t>critical</a:t>
            </a:r>
            <a:r>
              <a:rPr lang="en-US" sz="1800" dirty="0">
                <a:effectLst/>
                <a:latin typeface="Calibri"/>
                <a:ea typeface="Calibri" panose="020F0502020204030204" pitchFamily="34" charset="0"/>
                <a:cs typeface="Calibri"/>
              </a:rPr>
              <a:t>.</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Friends are the top source of emotional support for divorced, separated, never married and widowed adults 50-plus, along with children. So, friends are such a key component of resilience from social isolation and loneliness across life stages.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890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There are also some interesting gender differences. Men cite spouses as who they rely on most for purpose and joy, women most often mention children. Women are also more likely to say friends and grandchildren contribute greatly to joy and purpose. </a:t>
            </a:r>
          </a:p>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Underlying this, women are more likely to have frequent interactions with a wider variety of people, whereas men (who are more likely to be married) tend to rely more heavily on their spouses for social contact.  </a:t>
            </a:r>
          </a:p>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reflected in this chart which shows the percent of men, in blue, and women, in red, who interact with each of the relationships listed more than once a week, and we see women are more likely to have interactions in every relationship category expect for spouses and partners. </a:t>
            </a:r>
          </a:p>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Studies show in widowhood, women tend to fare better mentally in part because they have a more robust social network. </a:t>
            </a:r>
          </a:p>
          <a:p>
            <a:pPr marL="342900" marR="0" lvl="0" indent="-342900">
              <a:lnSpc>
                <a:spcPct val="107000"/>
              </a:lnSpc>
              <a:spcBef>
                <a:spcPts val="0"/>
              </a:spcBef>
              <a:spcAft>
                <a:spcPts val="0"/>
              </a:spcAft>
              <a:buFont typeface="Symbol" panose="05050102010706020507" pitchFamily="18" charset="2"/>
              <a:buChar char=""/>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5F284-F4A8-42CE-824A-6EDADF7352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218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10000"/>
          </a:schemeClr>
        </a:solidFill>
        <a:effectLst/>
      </p:bgPr>
    </p:bg>
    <p:spTree>
      <p:nvGrpSpPr>
        <p:cNvPr id="1" name=""/>
        <p:cNvGrpSpPr/>
        <p:nvPr/>
      </p:nvGrpSpPr>
      <p:grpSpPr>
        <a:xfrm>
          <a:off x="0" y="0"/>
          <a:ext cx="0" cy="0"/>
          <a:chOff x="0" y="0"/>
          <a:chExt cx="0" cy="0"/>
        </a:xfrm>
      </p:grpSpPr>
      <p:sp>
        <p:nvSpPr>
          <p:cNvPr id="20" name="Rectangle 19"/>
          <p:cNvSpPr/>
          <p:nvPr/>
        </p:nvSpPr>
        <p:spPr>
          <a:xfrm>
            <a:off x="0" y="5206482"/>
            <a:ext cx="12192000" cy="1651518"/>
          </a:xfrm>
          <a:prstGeom prst="rect">
            <a:avLst/>
          </a:prstGeom>
          <a:gradFill>
            <a:gsLst>
              <a:gs pos="0">
                <a:schemeClr val="accent1">
                  <a:alpha val="0"/>
                  <a:lumMod val="0"/>
                  <a:lumOff val="100000"/>
                </a:schemeClr>
              </a:gs>
              <a:gs pos="83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191230030"/>
              </p:ext>
            </p:extLst>
          </p:nvPr>
        </p:nvGraphicFramePr>
        <p:xfrm>
          <a:off x="454429" y="6357006"/>
          <a:ext cx="11175777" cy="274320"/>
        </p:xfrm>
        <a:graphic>
          <a:graphicData uri="http://schemas.openxmlformats.org/drawingml/2006/table">
            <a:tbl>
              <a:tblPr firstRow="1" bandRow="1">
                <a:tableStyleId>{5C22544A-7EE6-4342-B048-85BDC9FD1C3A}</a:tableStyleId>
              </a:tblPr>
              <a:tblGrid>
                <a:gridCol w="3863975">
                  <a:extLst>
                    <a:ext uri="{9D8B030D-6E8A-4147-A177-3AD203B41FA5}">
                      <a16:colId xmlns:a16="http://schemas.microsoft.com/office/drawing/2014/main" val="2979089914"/>
                    </a:ext>
                  </a:extLst>
                </a:gridCol>
                <a:gridCol w="3655901">
                  <a:extLst>
                    <a:ext uri="{9D8B030D-6E8A-4147-A177-3AD203B41FA5}">
                      <a16:colId xmlns:a16="http://schemas.microsoft.com/office/drawing/2014/main" val="1971280435"/>
                    </a:ext>
                  </a:extLst>
                </a:gridCol>
                <a:gridCol w="3655901">
                  <a:extLst>
                    <a:ext uri="{9D8B030D-6E8A-4147-A177-3AD203B41FA5}">
                      <a16:colId xmlns:a16="http://schemas.microsoft.com/office/drawing/2014/main" val="273732478"/>
                    </a:ext>
                  </a:extLst>
                </a:gridCol>
              </a:tblGrid>
              <a:tr h="274320">
                <a:tc>
                  <a:txBody>
                    <a:bodyPr/>
                    <a:lstStyle/>
                    <a:p>
                      <a:r>
                        <a:rPr lang="en-US" sz="1000" b="1" kern="1200">
                          <a:solidFill>
                            <a:schemeClr val="tx1"/>
                          </a:solidFill>
                          <a:latin typeface="+mn-lt"/>
                          <a:ea typeface="+mn-ea"/>
                          <a:cs typeface="+mn-cs"/>
                        </a:rPr>
                        <a:t>AARP.ORG/RESEARCH</a:t>
                      </a:r>
                      <a:r>
                        <a:rPr lang="en-US" sz="1000" b="1" kern="1200" baseline="0">
                          <a:solidFill>
                            <a:schemeClr val="tx1"/>
                          </a:solidFill>
                          <a:latin typeface="+mn-lt"/>
                          <a:ea typeface="+mn-ea"/>
                          <a:cs typeface="+mn-cs"/>
                        </a:rPr>
                        <a:t> | </a:t>
                      </a:r>
                      <a:r>
                        <a:rPr lang="en-US" sz="1000" b="0" kern="1200" baseline="0">
                          <a:solidFill>
                            <a:schemeClr val="tx1"/>
                          </a:solidFill>
                          <a:latin typeface="+mn-lt"/>
                          <a:ea typeface="+mn-ea"/>
                          <a:cs typeface="+mn-cs"/>
                        </a:rPr>
                        <a:t>© 2024 AARP ALL RIGHTS RESERVED</a:t>
                      </a:r>
                      <a:endParaRPr lang="en-US" sz="1000" b="0" kern="120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1000" b="0">
                        <a:solidFill>
                          <a:schemeClr val="tx1"/>
                        </a:solidFill>
                        <a:latin typeface="+mj-lt"/>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8" name="Rectangle 7">
            <a:extLst>
              <a:ext uri="{FF2B5EF4-FFF2-40B4-BE49-F238E27FC236}">
                <a16:creationId xmlns:a16="http://schemas.microsoft.com/office/drawing/2014/main" id="{CDC7C127-A5C2-D64E-8D5A-F4F36394F11D}"/>
              </a:ext>
            </a:extLst>
          </p:cNvPr>
          <p:cNvSpPr/>
          <p:nvPr/>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9" name="Rectangle 8">
            <a:extLst>
              <a:ext uri="{FF2B5EF4-FFF2-40B4-BE49-F238E27FC236}">
                <a16:creationId xmlns:a16="http://schemas.microsoft.com/office/drawing/2014/main" id="{EBB94EFB-86EB-CE4D-9F96-4704CD9EE69B}"/>
              </a:ext>
            </a:extLst>
          </p:cNvPr>
          <p:cNvSpPr>
            <a:spLocks/>
          </p:cNvSpPr>
          <p:nvPr/>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10" name="Rectangle 9">
            <a:extLst>
              <a:ext uri="{FF2B5EF4-FFF2-40B4-BE49-F238E27FC236}">
                <a16:creationId xmlns:a16="http://schemas.microsoft.com/office/drawing/2014/main" id="{610221F5-731E-9C4B-8C80-15D5ED8131FF}"/>
              </a:ext>
            </a:extLst>
          </p:cNvPr>
          <p:cNvSpPr>
            <a:spLocks/>
          </p:cNvSpPr>
          <p:nvPr/>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11" name="Rectangle 10">
            <a:extLst>
              <a:ext uri="{FF2B5EF4-FFF2-40B4-BE49-F238E27FC236}">
                <a16:creationId xmlns:a16="http://schemas.microsoft.com/office/drawing/2014/main" id="{2F9F521A-7990-334D-9F3D-C6B5E2DC68B2}"/>
              </a:ext>
            </a:extLst>
          </p:cNvPr>
          <p:cNvSpPr>
            <a:spLocks/>
          </p:cNvSpPr>
          <p:nvPr/>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12" name="Rectangle 11">
            <a:extLst>
              <a:ext uri="{FF2B5EF4-FFF2-40B4-BE49-F238E27FC236}">
                <a16:creationId xmlns:a16="http://schemas.microsoft.com/office/drawing/2014/main" id="{AB4644C7-74B2-924D-8DD1-BF3326AE772B}"/>
              </a:ext>
            </a:extLst>
          </p:cNvPr>
          <p:cNvSpPr/>
          <p:nvPr/>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13" name="Rectangle 12">
            <a:extLst>
              <a:ext uri="{FF2B5EF4-FFF2-40B4-BE49-F238E27FC236}">
                <a16:creationId xmlns:a16="http://schemas.microsoft.com/office/drawing/2014/main" id="{ADC553D0-920B-344A-BB1B-ECC5E3293FC9}"/>
              </a:ext>
            </a:extLst>
          </p:cNvPr>
          <p:cNvSpPr/>
          <p:nvPr/>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25" name="Rectangle 24">
            <a:extLst>
              <a:ext uri="{FF2B5EF4-FFF2-40B4-BE49-F238E27FC236}">
                <a16:creationId xmlns:a16="http://schemas.microsoft.com/office/drawing/2014/main" id="{67FB4A97-3C9A-9D40-A441-5F0E4A89CBBB}"/>
              </a:ext>
            </a:extLst>
          </p:cNvPr>
          <p:cNvSpPr/>
          <p:nvPr/>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sp>
        <p:nvSpPr>
          <p:cNvPr id="27" name="Rectangle 26">
            <a:extLst>
              <a:ext uri="{FF2B5EF4-FFF2-40B4-BE49-F238E27FC236}">
                <a16:creationId xmlns:a16="http://schemas.microsoft.com/office/drawing/2014/main" id="{34E30CE7-4CDD-4747-ABDE-6FDE8F3988B9}"/>
              </a:ext>
            </a:extLst>
          </p:cNvPr>
          <p:cNvSpPr/>
          <p:nvPr userDrawn="1"/>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28" name="Rectangle 27">
            <a:extLst>
              <a:ext uri="{FF2B5EF4-FFF2-40B4-BE49-F238E27FC236}">
                <a16:creationId xmlns:a16="http://schemas.microsoft.com/office/drawing/2014/main" id="{E4A2E9FB-35EF-C949-9CA5-04BC78069870}"/>
              </a:ext>
            </a:extLst>
          </p:cNvPr>
          <p:cNvSpPr>
            <a:spLocks/>
          </p:cNvSpPr>
          <p:nvPr userDrawn="1"/>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29" name="Rectangle 28">
            <a:extLst>
              <a:ext uri="{FF2B5EF4-FFF2-40B4-BE49-F238E27FC236}">
                <a16:creationId xmlns:a16="http://schemas.microsoft.com/office/drawing/2014/main" id="{48370B15-D136-1049-B86A-43881A35A79E}"/>
              </a:ext>
            </a:extLst>
          </p:cNvPr>
          <p:cNvSpPr>
            <a:spLocks/>
          </p:cNvSpPr>
          <p:nvPr userDrawn="1"/>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30" name="Rectangle 29">
            <a:extLst>
              <a:ext uri="{FF2B5EF4-FFF2-40B4-BE49-F238E27FC236}">
                <a16:creationId xmlns:a16="http://schemas.microsoft.com/office/drawing/2014/main" id="{26152CB1-7895-8145-B6B3-9607E695C3B9}"/>
              </a:ext>
            </a:extLst>
          </p:cNvPr>
          <p:cNvSpPr>
            <a:spLocks/>
          </p:cNvSpPr>
          <p:nvPr userDrawn="1"/>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31" name="Rectangle 30">
            <a:extLst>
              <a:ext uri="{FF2B5EF4-FFF2-40B4-BE49-F238E27FC236}">
                <a16:creationId xmlns:a16="http://schemas.microsoft.com/office/drawing/2014/main" id="{E42CE72B-1648-204A-92E1-E99D12E5877C}"/>
              </a:ext>
            </a:extLst>
          </p:cNvPr>
          <p:cNvSpPr/>
          <p:nvPr userDrawn="1"/>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32" name="Rectangle 31">
            <a:extLst>
              <a:ext uri="{FF2B5EF4-FFF2-40B4-BE49-F238E27FC236}">
                <a16:creationId xmlns:a16="http://schemas.microsoft.com/office/drawing/2014/main" id="{F450677B-4C32-904B-BE58-4596F2C260EA}"/>
              </a:ext>
            </a:extLst>
          </p:cNvPr>
          <p:cNvSpPr/>
          <p:nvPr userDrawn="1"/>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40" name="Rectangle 39">
            <a:extLst>
              <a:ext uri="{FF2B5EF4-FFF2-40B4-BE49-F238E27FC236}">
                <a16:creationId xmlns:a16="http://schemas.microsoft.com/office/drawing/2014/main" id="{67ACA8FB-713F-874A-A905-F703326790A8}"/>
              </a:ext>
            </a:extLst>
          </p:cNvPr>
          <p:cNvSpPr/>
          <p:nvPr userDrawn="1"/>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sp>
        <p:nvSpPr>
          <p:cNvPr id="41" name="Rectangle 40">
            <a:extLst>
              <a:ext uri="{FF2B5EF4-FFF2-40B4-BE49-F238E27FC236}">
                <a16:creationId xmlns:a16="http://schemas.microsoft.com/office/drawing/2014/main" id="{017922FD-2057-8446-A204-368B5C986CFF}"/>
              </a:ext>
            </a:extLst>
          </p:cNvPr>
          <p:cNvSpPr/>
          <p:nvPr userDrawn="1"/>
        </p:nvSpPr>
        <p:spPr>
          <a:xfrm>
            <a:off x="-4121320" y="2357803"/>
            <a:ext cx="1828800" cy="549275"/>
          </a:xfrm>
          <a:prstGeom prst="rect">
            <a:avLst/>
          </a:prstGeom>
          <a:solidFill>
            <a:srgbClr val="00000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schemeClr val="bg1"/>
                </a:solidFill>
              </a:rPr>
              <a:t>0-0-0</a:t>
            </a:r>
          </a:p>
          <a:p>
            <a:pPr algn="ctr">
              <a:defRPr/>
            </a:pPr>
            <a:r>
              <a:rPr lang="en-US" sz="1000">
                <a:solidFill>
                  <a:schemeClr val="bg1"/>
                </a:solidFill>
              </a:rPr>
              <a:t>#000000</a:t>
            </a:r>
          </a:p>
        </p:txBody>
      </p:sp>
      <p:sp>
        <p:nvSpPr>
          <p:cNvPr id="42" name="Rectangle 41">
            <a:extLst>
              <a:ext uri="{FF2B5EF4-FFF2-40B4-BE49-F238E27FC236}">
                <a16:creationId xmlns:a16="http://schemas.microsoft.com/office/drawing/2014/main" id="{30D78261-557F-3949-8DCE-62BABDF1B6BB}"/>
              </a:ext>
            </a:extLst>
          </p:cNvPr>
          <p:cNvSpPr/>
          <p:nvPr userDrawn="1"/>
        </p:nvSpPr>
        <p:spPr>
          <a:xfrm>
            <a:off x="-4121320" y="2953613"/>
            <a:ext cx="1828800" cy="547688"/>
          </a:xfrm>
          <a:prstGeom prst="rect">
            <a:avLst/>
          </a:prstGeom>
          <a:solidFill>
            <a:srgbClr val="EC13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50">
                <a:solidFill>
                  <a:prstClr val="white"/>
                </a:solidFill>
              </a:rPr>
              <a:t>236-19-0</a:t>
            </a:r>
          </a:p>
          <a:p>
            <a:pPr algn="ctr">
              <a:defRPr/>
            </a:pPr>
            <a:r>
              <a:rPr lang="en-US" sz="1050">
                <a:solidFill>
                  <a:prstClr val="white"/>
                </a:solidFill>
              </a:rPr>
              <a:t>#EC1300</a:t>
            </a:r>
          </a:p>
        </p:txBody>
      </p:sp>
      <p:sp>
        <p:nvSpPr>
          <p:cNvPr id="43" name="Rectangle 42">
            <a:extLst>
              <a:ext uri="{FF2B5EF4-FFF2-40B4-BE49-F238E27FC236}">
                <a16:creationId xmlns:a16="http://schemas.microsoft.com/office/drawing/2014/main" id="{29314659-F329-9443-A864-8BF54C2BE6B0}"/>
              </a:ext>
            </a:extLst>
          </p:cNvPr>
          <p:cNvSpPr/>
          <p:nvPr userDrawn="1"/>
        </p:nvSpPr>
        <p:spPr>
          <a:xfrm>
            <a:off x="-4121320" y="3534900"/>
            <a:ext cx="1828800" cy="547687"/>
          </a:xfrm>
          <a:prstGeom prst="rect">
            <a:avLst/>
          </a:prstGeom>
          <a:solidFill>
            <a:srgbClr val="E6E6E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230-230-230</a:t>
            </a:r>
          </a:p>
          <a:p>
            <a:pPr algn="ctr">
              <a:defRPr/>
            </a:pPr>
            <a:r>
              <a:rPr lang="en-US" sz="1000">
                <a:solidFill>
                  <a:prstClr val="white"/>
                </a:solidFill>
              </a:rPr>
              <a:t>#E6E6E6</a:t>
            </a:r>
          </a:p>
        </p:txBody>
      </p:sp>
      <p:sp>
        <p:nvSpPr>
          <p:cNvPr id="44" name="Rectangle 43">
            <a:extLst>
              <a:ext uri="{FF2B5EF4-FFF2-40B4-BE49-F238E27FC236}">
                <a16:creationId xmlns:a16="http://schemas.microsoft.com/office/drawing/2014/main" id="{83982D79-184A-374E-9E91-AB5C7864DCC9}"/>
              </a:ext>
            </a:extLst>
          </p:cNvPr>
          <p:cNvSpPr/>
          <p:nvPr userDrawn="1"/>
        </p:nvSpPr>
        <p:spPr>
          <a:xfrm>
            <a:off x="-4121320" y="4125918"/>
            <a:ext cx="1828800" cy="549275"/>
          </a:xfrm>
          <a:prstGeom prst="rect">
            <a:avLst/>
          </a:prstGeom>
          <a:solidFill>
            <a:srgbClr val="5C003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92-0-51</a:t>
            </a:r>
          </a:p>
          <a:p>
            <a:pPr algn="ctr">
              <a:defRPr/>
            </a:pPr>
            <a:r>
              <a:rPr lang="en-US" sz="1000">
                <a:solidFill>
                  <a:prstClr val="white"/>
                </a:solidFill>
              </a:rPr>
              <a:t>#5C0033</a:t>
            </a:r>
          </a:p>
        </p:txBody>
      </p:sp>
      <p:sp>
        <p:nvSpPr>
          <p:cNvPr id="45" name="Rectangle 44">
            <a:extLst>
              <a:ext uri="{FF2B5EF4-FFF2-40B4-BE49-F238E27FC236}">
                <a16:creationId xmlns:a16="http://schemas.microsoft.com/office/drawing/2014/main" id="{7C4AA11A-F8C1-314E-9B9E-026A0B2758B2}"/>
              </a:ext>
            </a:extLst>
          </p:cNvPr>
          <p:cNvSpPr/>
          <p:nvPr userDrawn="1"/>
        </p:nvSpPr>
        <p:spPr>
          <a:xfrm>
            <a:off x="-4121320" y="4732048"/>
            <a:ext cx="1828800" cy="549275"/>
          </a:xfrm>
          <a:prstGeom prst="rect">
            <a:avLst/>
          </a:prstGeom>
          <a:solidFill>
            <a:srgbClr val="FFC9A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255-201-171</a:t>
            </a:r>
          </a:p>
          <a:p>
            <a:pPr algn="ctr">
              <a:defRPr/>
            </a:pPr>
            <a:r>
              <a:rPr lang="en-US" sz="1000">
                <a:solidFill>
                  <a:prstClr val="white"/>
                </a:solidFill>
              </a:rPr>
              <a:t>#FFC9AB</a:t>
            </a:r>
          </a:p>
        </p:txBody>
      </p:sp>
      <p:sp>
        <p:nvSpPr>
          <p:cNvPr id="46" name="Rectangle 45">
            <a:extLst>
              <a:ext uri="{FF2B5EF4-FFF2-40B4-BE49-F238E27FC236}">
                <a16:creationId xmlns:a16="http://schemas.microsoft.com/office/drawing/2014/main" id="{9FE602AF-3DEB-AF44-8D33-A09A27CE9625}"/>
              </a:ext>
            </a:extLst>
          </p:cNvPr>
          <p:cNvSpPr/>
          <p:nvPr userDrawn="1"/>
        </p:nvSpPr>
        <p:spPr>
          <a:xfrm>
            <a:off x="-4121320" y="5326046"/>
            <a:ext cx="1828800" cy="549275"/>
          </a:xfrm>
          <a:prstGeom prst="rect">
            <a:avLst/>
          </a:prstGeom>
          <a:solidFill>
            <a:srgbClr val="FFC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255-197-192</a:t>
            </a:r>
          </a:p>
          <a:p>
            <a:pPr algn="ctr">
              <a:defRPr/>
            </a:pPr>
            <a:r>
              <a:rPr lang="en-US" sz="1000">
                <a:solidFill>
                  <a:prstClr val="white"/>
                </a:solidFill>
              </a:rPr>
              <a:t>#FFC5C0</a:t>
            </a:r>
          </a:p>
        </p:txBody>
      </p:sp>
      <p:sp>
        <p:nvSpPr>
          <p:cNvPr id="47" name="Rectangle 46">
            <a:extLst>
              <a:ext uri="{FF2B5EF4-FFF2-40B4-BE49-F238E27FC236}">
                <a16:creationId xmlns:a16="http://schemas.microsoft.com/office/drawing/2014/main" id="{DB9BB724-A0BF-DF4D-9257-6672A4E3B4F5}"/>
              </a:ext>
            </a:extLst>
          </p:cNvPr>
          <p:cNvSpPr/>
          <p:nvPr userDrawn="1"/>
        </p:nvSpPr>
        <p:spPr>
          <a:xfrm>
            <a:off x="-4121320" y="5937443"/>
            <a:ext cx="1828800" cy="549275"/>
          </a:xfrm>
          <a:prstGeom prst="rect">
            <a:avLst/>
          </a:prstGeom>
          <a:solidFill>
            <a:srgbClr val="F75D5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247-93-89</a:t>
            </a:r>
          </a:p>
          <a:p>
            <a:pPr algn="ctr">
              <a:defRPr/>
            </a:pPr>
            <a:r>
              <a:rPr lang="en-US" sz="1000">
                <a:solidFill>
                  <a:prstClr val="white"/>
                </a:solidFill>
              </a:rPr>
              <a:t>#F75D59</a:t>
            </a:r>
          </a:p>
        </p:txBody>
      </p:sp>
      <p:sp>
        <p:nvSpPr>
          <p:cNvPr id="3" name="TextBox 2">
            <a:extLst>
              <a:ext uri="{FF2B5EF4-FFF2-40B4-BE49-F238E27FC236}">
                <a16:creationId xmlns:a16="http://schemas.microsoft.com/office/drawing/2014/main" id="{75C7FC7C-94A1-04F9-7A09-B7A6386F66D4}"/>
              </a:ext>
            </a:extLst>
          </p:cNvPr>
          <p:cNvSpPr txBox="1"/>
          <p:nvPr userDrawn="1"/>
        </p:nvSpPr>
        <p:spPr>
          <a:xfrm>
            <a:off x="-6959600" y="8238"/>
            <a:ext cx="66548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spcAft>
                <a:spcPts val="600"/>
              </a:spcAft>
            </a:pPr>
            <a:r>
              <a:rPr lang="en-US" sz="3600" b="1" baseline="0">
                <a:solidFill>
                  <a:schemeClr val="tx1"/>
                </a:solidFill>
                <a:latin typeface="Arial Narrow" panose="020B0606020202030204" pitchFamily="34" charset="0"/>
                <a:cs typeface="Arial" panose="020B0604020202020204" pitchFamily="34" charset="0"/>
              </a:rPr>
              <a:t>Slide Title: </a:t>
            </a:r>
            <a:r>
              <a:rPr lang="en-US" sz="3600" b="1">
                <a:solidFill>
                  <a:schemeClr val="tx1"/>
                </a:solidFill>
                <a:latin typeface="Arial Narrow" panose="020B0606020202030204" pitchFamily="34" charset="0"/>
                <a:cs typeface="Arial" panose="020B0604020202020204" pitchFamily="34" charset="0"/>
              </a:rPr>
              <a:t>Arial Narrow, 36pt</a:t>
            </a:r>
          </a:p>
          <a:p>
            <a:pPr algn="r">
              <a:spcBef>
                <a:spcPts val="600"/>
              </a:spcBef>
              <a:spcAft>
                <a:spcPts val="600"/>
              </a:spcAft>
              <a:defRPr/>
            </a:pPr>
            <a:r>
              <a:rPr lang="en-US" sz="2400" b="0" baseline="0">
                <a:solidFill>
                  <a:prstClr val="black"/>
                </a:solidFill>
                <a:latin typeface="Arial" panose="020B0604020202020204" pitchFamily="34" charset="0"/>
                <a:cs typeface="Arial" panose="020B0604020202020204" pitchFamily="34" charset="0"/>
              </a:rPr>
              <a:t>Content Text: </a:t>
            </a:r>
            <a:r>
              <a:rPr lang="en-US" sz="2400" b="0">
                <a:solidFill>
                  <a:prstClr val="black"/>
                </a:solidFill>
                <a:latin typeface="Arial" panose="020B0604020202020204" pitchFamily="34" charset="0"/>
                <a:cs typeface="Arial" panose="020B0604020202020204" pitchFamily="34" charset="0"/>
              </a:rPr>
              <a:t>Arial, 24-28pt</a:t>
            </a:r>
          </a:p>
          <a:p>
            <a:pPr algn="r">
              <a:spcBef>
                <a:spcPts val="600"/>
              </a:spcBef>
              <a:spcAft>
                <a:spcPts val="600"/>
              </a:spcAft>
              <a:defRPr/>
            </a:pPr>
            <a:r>
              <a:rPr lang="en-US" sz="1600">
                <a:solidFill>
                  <a:prstClr val="black"/>
                </a:solidFill>
                <a:latin typeface="Arial" panose="020B0604020202020204" pitchFamily="34" charset="0"/>
                <a:cs typeface="Arial" panose="020B0604020202020204" pitchFamily="34" charset="0"/>
              </a:rPr>
              <a:t>Chart Title: Arial, 16pt</a:t>
            </a:r>
          </a:p>
          <a:p>
            <a:pPr algn="r">
              <a:spcBef>
                <a:spcPts val="600"/>
              </a:spcBef>
              <a:spcAft>
                <a:spcPts val="600"/>
              </a:spcAft>
              <a:defRPr/>
            </a:pPr>
            <a:r>
              <a:rPr lang="en-US" sz="1400">
                <a:solidFill>
                  <a:prstClr val="black"/>
                </a:solidFill>
                <a:latin typeface="Arial" panose="020B0604020202020204" pitchFamily="34" charset="0"/>
                <a:cs typeface="Arial" panose="020B0604020202020204" pitchFamily="34" charset="0"/>
              </a:rPr>
              <a:t>Chart Content: Arial, 14pt</a:t>
            </a:r>
          </a:p>
        </p:txBody>
      </p:sp>
    </p:spTree>
    <p:extLst>
      <p:ext uri="{BB962C8B-B14F-4D97-AF65-F5344CB8AC3E}">
        <p14:creationId xmlns:p14="http://schemas.microsoft.com/office/powerpoint/2010/main" val="200587788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hree Content without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9589" y="209263"/>
            <a:ext cx="10955103" cy="826435"/>
          </a:xfrm>
        </p:spPr>
        <p:txBody>
          <a:bodyPr/>
          <a:lstStyle>
            <a:lvl1pPr algn="l">
              <a:defRPr b="1">
                <a:latin typeface="Arial Narrow" panose="020B0606020202030204" pitchFamily="34" charset="0"/>
              </a:defRPr>
            </a:lvl1pPr>
          </a:lstStyle>
          <a:p>
            <a:r>
              <a:rPr lang="en-US"/>
              <a:t>Click to add title</a:t>
            </a:r>
          </a:p>
        </p:txBody>
      </p:sp>
      <p:sp>
        <p:nvSpPr>
          <p:cNvPr id="3" name="Content Placeholder 2"/>
          <p:cNvSpPr>
            <a:spLocks noGrp="1"/>
          </p:cNvSpPr>
          <p:nvPr>
            <p:ph idx="1"/>
          </p:nvPr>
        </p:nvSpPr>
        <p:spPr>
          <a:xfrm>
            <a:off x="459588" y="1158890"/>
            <a:ext cx="3648456" cy="4541660"/>
          </a:xfrm>
        </p:spPr>
        <p:txBody>
          <a:bodyPr>
            <a:normAutofit/>
          </a:bodyPr>
          <a:lstStyle>
            <a:lvl1pPr marL="231775" indent="-231775">
              <a:buClrTx/>
              <a:defRPr sz="2000">
                <a:latin typeface="Arial" pitchFamily="34" charset="0"/>
                <a:cs typeface="Arial" pitchFamily="34" charset="0"/>
              </a:defRPr>
            </a:lvl1pPr>
            <a:lvl2pPr>
              <a:buClrTx/>
              <a:defRPr sz="2000">
                <a:latin typeface="Arial" pitchFamily="34" charset="0"/>
                <a:cs typeface="Arial" pitchFamily="34" charset="0"/>
              </a:defRPr>
            </a:lvl2pPr>
            <a:lvl3pPr>
              <a:buClrTx/>
              <a:defRPr sz="2000">
                <a:latin typeface="Arial" pitchFamily="34" charset="0"/>
                <a:cs typeface="Arial" pitchFamily="34" charset="0"/>
              </a:defRPr>
            </a:lvl3pPr>
            <a:lvl4pPr>
              <a:buClrTx/>
              <a:defRPr sz="2000">
                <a:latin typeface="Arial" pitchFamily="34" charset="0"/>
                <a:cs typeface="Arial" pitchFamily="34" charset="0"/>
              </a:defRPr>
            </a:lvl4pPr>
            <a:lvl5pPr>
              <a:buClrTx/>
              <a:defRPr sz="20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1"/>
          </p:nvPr>
        </p:nvSpPr>
        <p:spPr>
          <a:xfrm>
            <a:off x="4112912" y="1158890"/>
            <a:ext cx="3648456" cy="4541659"/>
          </a:xfrm>
        </p:spPr>
        <p:txBody>
          <a:bodyPr>
            <a:normAutofit/>
          </a:bodyPr>
          <a:lstStyle>
            <a:lvl1pPr marL="231775" indent="-231775">
              <a:buClrTx/>
              <a:defRPr sz="2000">
                <a:latin typeface="Arial" pitchFamily="34" charset="0"/>
                <a:cs typeface="Arial" pitchFamily="34" charset="0"/>
              </a:defRPr>
            </a:lvl1pPr>
            <a:lvl2pPr>
              <a:buClrTx/>
              <a:defRPr sz="2000">
                <a:latin typeface="Arial" pitchFamily="34" charset="0"/>
                <a:cs typeface="Arial" pitchFamily="34" charset="0"/>
              </a:defRPr>
            </a:lvl2pPr>
            <a:lvl3pPr>
              <a:buClrTx/>
              <a:defRPr sz="2000">
                <a:latin typeface="Arial" pitchFamily="34" charset="0"/>
                <a:cs typeface="Arial" pitchFamily="34" charset="0"/>
              </a:defRPr>
            </a:lvl3pPr>
            <a:lvl4pPr>
              <a:buClrTx/>
              <a:defRPr sz="2000">
                <a:latin typeface="Arial" pitchFamily="34" charset="0"/>
                <a:cs typeface="Arial" pitchFamily="34" charset="0"/>
              </a:defRPr>
            </a:lvl4pPr>
            <a:lvl5pPr>
              <a:buClrTx/>
              <a:defRPr sz="20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2"/>
          </p:nvPr>
        </p:nvSpPr>
        <p:spPr>
          <a:xfrm>
            <a:off x="7766236" y="1158890"/>
            <a:ext cx="3648456" cy="4541659"/>
          </a:xfrm>
        </p:spPr>
        <p:txBody>
          <a:bodyPr>
            <a:normAutofit/>
          </a:bodyPr>
          <a:lstStyle>
            <a:lvl1pPr marL="231775" indent="-231775">
              <a:buClrTx/>
              <a:defRPr sz="2000">
                <a:latin typeface="Arial" pitchFamily="34" charset="0"/>
                <a:cs typeface="Arial" pitchFamily="34" charset="0"/>
              </a:defRPr>
            </a:lvl1pPr>
            <a:lvl2pPr>
              <a:buClrTx/>
              <a:defRPr sz="2000">
                <a:latin typeface="Arial" pitchFamily="34" charset="0"/>
                <a:cs typeface="Arial" pitchFamily="34" charset="0"/>
              </a:defRPr>
            </a:lvl2pPr>
            <a:lvl3pPr>
              <a:buClrTx/>
              <a:defRPr sz="2000">
                <a:latin typeface="Arial" pitchFamily="34" charset="0"/>
                <a:cs typeface="Arial" pitchFamily="34" charset="0"/>
              </a:defRPr>
            </a:lvl3pPr>
            <a:lvl4pPr>
              <a:buClrTx/>
              <a:defRPr sz="2000">
                <a:latin typeface="Arial" pitchFamily="34" charset="0"/>
                <a:cs typeface="Arial" pitchFamily="34" charset="0"/>
              </a:defRPr>
            </a:lvl4pPr>
            <a:lvl5pPr>
              <a:buClrTx/>
              <a:defRPr sz="20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3" hasCustomPrompt="1"/>
          </p:nvPr>
        </p:nvSpPr>
        <p:spPr>
          <a:xfrm>
            <a:off x="459588" y="5794193"/>
            <a:ext cx="10955104" cy="281820"/>
          </a:xfrm>
        </p:spPr>
        <p:txBody>
          <a:bodyPr/>
          <a:lstStyle>
            <a:lvl1pPr marL="0" indent="0">
              <a:buNone/>
              <a:defRPr sz="1000" i="1" baseline="0">
                <a:solidFill>
                  <a:schemeClr val="bg1">
                    <a:lumMod val="50000"/>
                  </a:schemeClr>
                </a:solidFill>
              </a:defRPr>
            </a:lvl1pPr>
          </a:lstStyle>
          <a:p>
            <a:pPr lvl="0"/>
            <a:r>
              <a:rPr lang="en-US"/>
              <a:t>Click to add question and base</a:t>
            </a:r>
          </a:p>
        </p:txBody>
      </p:sp>
      <p:sp>
        <p:nvSpPr>
          <p:cNvPr id="9" name="Slide Number Placeholder 5">
            <a:extLst>
              <a:ext uri="{FF2B5EF4-FFF2-40B4-BE49-F238E27FC236}">
                <a16:creationId xmlns:a16="http://schemas.microsoft.com/office/drawing/2014/main" id="{0E08DBEE-3E7C-2543-9C1C-F7474A90DE02}"/>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15240041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13639"/>
            <a:ext cx="4011084" cy="1162050"/>
          </a:xfrm>
        </p:spPr>
        <p:txBody>
          <a:bodyPr anchor="b">
            <a:noAutofit/>
          </a:bodyPr>
          <a:lstStyle>
            <a:lvl1pPr algn="l">
              <a:defRPr sz="3600" b="1">
                <a:solidFill>
                  <a:schemeClr val="bg1"/>
                </a:solidFill>
                <a:latin typeface="Arial Narrow" panose="020B0606020202030204" pitchFamily="34" charset="0"/>
              </a:defRPr>
            </a:lvl1pPr>
          </a:lstStyle>
          <a:p>
            <a:r>
              <a:rPr lang="en-US"/>
              <a:t>Click to edit Master title style</a:t>
            </a:r>
          </a:p>
        </p:txBody>
      </p:sp>
      <p:sp>
        <p:nvSpPr>
          <p:cNvPr id="3" name="Content Placeholder 2"/>
          <p:cNvSpPr>
            <a:spLocks noGrp="1"/>
          </p:cNvSpPr>
          <p:nvPr>
            <p:ph idx="1"/>
          </p:nvPr>
        </p:nvSpPr>
        <p:spPr>
          <a:xfrm>
            <a:off x="6225154" y="714896"/>
            <a:ext cx="5357245" cy="5411268"/>
          </a:xfrm>
        </p:spPr>
        <p:txBody>
          <a:bodyPr/>
          <a:lstStyle>
            <a:lvl1pPr>
              <a:buClrTx/>
              <a:defRPr sz="2400"/>
            </a:lvl1pPr>
            <a:lvl2pPr>
              <a:buClrTx/>
              <a:defRPr sz="2400"/>
            </a:lvl2pPr>
            <a:lvl3pPr>
              <a:buClrTx/>
              <a:defRPr sz="2400"/>
            </a:lvl3pPr>
            <a:lvl4pPr>
              <a:buClrTx/>
              <a:defRPr sz="2400"/>
            </a:lvl4pPr>
            <a:lvl5pPr>
              <a:buClrTx/>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61805"/>
            <a:ext cx="4011084" cy="4164359"/>
          </a:xfrm>
        </p:spPr>
        <p:txBody>
          <a:bodyPr/>
          <a:lstStyle>
            <a:lvl1pPr marL="0" indent="0">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BAA5CE50-229D-B549-B197-767D116ABDC9}"/>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345376114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1 (With Picture)">
    <p:bg>
      <p:bgPr>
        <a:solidFill>
          <a:schemeClr val="bg1">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0021C-0EC9-D945-86F9-75141C80C922}"/>
              </a:ext>
            </a:extLst>
          </p:cNvPr>
          <p:cNvSpPr/>
          <p:nvPr/>
        </p:nvSpPr>
        <p:spPr>
          <a:xfrm>
            <a:off x="0" y="4865914"/>
            <a:ext cx="12192000" cy="199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14">
            <a:extLst>
              <a:ext uri="{FF2B5EF4-FFF2-40B4-BE49-F238E27FC236}">
                <a16:creationId xmlns:a16="http://schemas.microsoft.com/office/drawing/2014/main" id="{74C5A972-7582-B047-B240-1E44634D6D47}"/>
              </a:ext>
            </a:extLst>
          </p:cNvPr>
          <p:cNvSpPr/>
          <p:nvPr/>
        </p:nvSpPr>
        <p:spPr>
          <a:xfrm>
            <a:off x="-25399" y="5541771"/>
            <a:ext cx="6793518" cy="815236"/>
          </a:xfrm>
          <a:custGeom>
            <a:avLst/>
            <a:gdLst>
              <a:gd name="connsiteX0" fmla="*/ 0 w 3548743"/>
              <a:gd name="connsiteY0" fmla="*/ 817959 h 817959"/>
              <a:gd name="connsiteX1" fmla="*/ 204490 w 3548743"/>
              <a:gd name="connsiteY1" fmla="*/ 0 h 817959"/>
              <a:gd name="connsiteX2" fmla="*/ 3548743 w 3548743"/>
              <a:gd name="connsiteY2" fmla="*/ 0 h 817959"/>
              <a:gd name="connsiteX3" fmla="*/ 3344253 w 3548743"/>
              <a:gd name="connsiteY3" fmla="*/ 817959 h 817959"/>
              <a:gd name="connsiteX4" fmla="*/ 0 w 3548743"/>
              <a:gd name="connsiteY4" fmla="*/ 817959 h 817959"/>
              <a:gd name="connsiteX0" fmla="*/ 2339 w 3344253"/>
              <a:gd name="connsiteY0" fmla="*/ 821587 h 821587"/>
              <a:gd name="connsiteX1" fmla="*/ 0 w 3344253"/>
              <a:gd name="connsiteY1" fmla="*/ 0 h 821587"/>
              <a:gd name="connsiteX2" fmla="*/ 3344253 w 3344253"/>
              <a:gd name="connsiteY2" fmla="*/ 0 h 821587"/>
              <a:gd name="connsiteX3" fmla="*/ 3139763 w 3344253"/>
              <a:gd name="connsiteY3" fmla="*/ 817959 h 821587"/>
              <a:gd name="connsiteX4" fmla="*/ 2339 w 3344253"/>
              <a:gd name="connsiteY4" fmla="*/ 821587 h 821587"/>
              <a:gd name="connsiteX0" fmla="*/ 2339 w 3344253"/>
              <a:gd name="connsiteY0" fmla="*/ 821587 h 821587"/>
              <a:gd name="connsiteX1" fmla="*/ 0 w 3344253"/>
              <a:gd name="connsiteY1" fmla="*/ 0 h 821587"/>
              <a:gd name="connsiteX2" fmla="*/ 3344253 w 3344253"/>
              <a:gd name="connsiteY2" fmla="*/ 0 h 821587"/>
              <a:gd name="connsiteX3" fmla="*/ 3139763 w 3344253"/>
              <a:gd name="connsiteY3" fmla="*/ 817959 h 821587"/>
              <a:gd name="connsiteX4" fmla="*/ 2339 w 3344253"/>
              <a:gd name="connsiteY4" fmla="*/ 821587 h 821587"/>
              <a:gd name="connsiteX0" fmla="*/ 95 w 3342009"/>
              <a:gd name="connsiteY0" fmla="*/ 821587 h 821587"/>
              <a:gd name="connsiteX1" fmla="*/ 2862 w 3342009"/>
              <a:gd name="connsiteY1" fmla="*/ 0 h 821587"/>
              <a:gd name="connsiteX2" fmla="*/ 3342009 w 3342009"/>
              <a:gd name="connsiteY2" fmla="*/ 0 h 821587"/>
              <a:gd name="connsiteX3" fmla="*/ 3137519 w 3342009"/>
              <a:gd name="connsiteY3" fmla="*/ 817959 h 821587"/>
              <a:gd name="connsiteX4" fmla="*/ 95 w 3342009"/>
              <a:gd name="connsiteY4" fmla="*/ 821587 h 821587"/>
              <a:gd name="connsiteX0" fmla="*/ 95 w 3342009"/>
              <a:gd name="connsiteY0" fmla="*/ 821587 h 821587"/>
              <a:gd name="connsiteX1" fmla="*/ 2862 w 3342009"/>
              <a:gd name="connsiteY1" fmla="*/ 11680 h 821587"/>
              <a:gd name="connsiteX2" fmla="*/ 3342009 w 3342009"/>
              <a:gd name="connsiteY2" fmla="*/ 0 h 821587"/>
              <a:gd name="connsiteX3" fmla="*/ 3137519 w 3342009"/>
              <a:gd name="connsiteY3" fmla="*/ 817959 h 821587"/>
              <a:gd name="connsiteX4" fmla="*/ 95 w 3342009"/>
              <a:gd name="connsiteY4" fmla="*/ 821587 h 821587"/>
              <a:gd name="connsiteX0" fmla="*/ 2339 w 3339147"/>
              <a:gd name="connsiteY0" fmla="*/ 827427 h 827427"/>
              <a:gd name="connsiteX1" fmla="*/ 0 w 3339147"/>
              <a:gd name="connsiteY1" fmla="*/ 11680 h 827427"/>
              <a:gd name="connsiteX2" fmla="*/ 3339147 w 3339147"/>
              <a:gd name="connsiteY2" fmla="*/ 0 h 827427"/>
              <a:gd name="connsiteX3" fmla="*/ 3134657 w 3339147"/>
              <a:gd name="connsiteY3" fmla="*/ 817959 h 827427"/>
              <a:gd name="connsiteX4" fmla="*/ 2339 w 3339147"/>
              <a:gd name="connsiteY4" fmla="*/ 827427 h 827427"/>
              <a:gd name="connsiteX0" fmla="*/ 2339 w 3339147"/>
              <a:gd name="connsiteY0" fmla="*/ 827427 h 827427"/>
              <a:gd name="connsiteX1" fmla="*/ 0 w 3339147"/>
              <a:gd name="connsiteY1" fmla="*/ 11680 h 827427"/>
              <a:gd name="connsiteX2" fmla="*/ 3339147 w 3339147"/>
              <a:gd name="connsiteY2" fmla="*/ 0 h 827427"/>
              <a:gd name="connsiteX3" fmla="*/ 3134657 w 3339147"/>
              <a:gd name="connsiteY3" fmla="*/ 817959 h 827427"/>
              <a:gd name="connsiteX4" fmla="*/ 2339 w 3339147"/>
              <a:gd name="connsiteY4" fmla="*/ 827427 h 827427"/>
              <a:gd name="connsiteX0" fmla="*/ 2339 w 3339147"/>
              <a:gd name="connsiteY0" fmla="*/ 827427 h 827427"/>
              <a:gd name="connsiteX1" fmla="*/ 0 w 3339147"/>
              <a:gd name="connsiteY1" fmla="*/ 17520 h 827427"/>
              <a:gd name="connsiteX2" fmla="*/ 3339147 w 3339147"/>
              <a:gd name="connsiteY2" fmla="*/ 0 h 827427"/>
              <a:gd name="connsiteX3" fmla="*/ 3134657 w 3339147"/>
              <a:gd name="connsiteY3" fmla="*/ 817959 h 827427"/>
              <a:gd name="connsiteX4" fmla="*/ 2339 w 3339147"/>
              <a:gd name="connsiteY4" fmla="*/ 827427 h 827427"/>
              <a:gd name="connsiteX0" fmla="*/ 182 w 3339791"/>
              <a:gd name="connsiteY0" fmla="*/ 828966 h 828966"/>
              <a:gd name="connsiteX1" fmla="*/ 644 w 3339791"/>
              <a:gd name="connsiteY1" fmla="*/ 17520 h 828966"/>
              <a:gd name="connsiteX2" fmla="*/ 3339791 w 3339791"/>
              <a:gd name="connsiteY2" fmla="*/ 0 h 828966"/>
              <a:gd name="connsiteX3" fmla="*/ 3135301 w 3339791"/>
              <a:gd name="connsiteY3" fmla="*/ 817959 h 828966"/>
              <a:gd name="connsiteX4" fmla="*/ 182 w 3339791"/>
              <a:gd name="connsiteY4" fmla="*/ 828966 h 828966"/>
              <a:gd name="connsiteX0" fmla="*/ 6541 w 3339147"/>
              <a:gd name="connsiteY0" fmla="*/ 828966 h 828966"/>
              <a:gd name="connsiteX1" fmla="*/ 0 w 3339147"/>
              <a:gd name="connsiteY1" fmla="*/ 17520 h 828966"/>
              <a:gd name="connsiteX2" fmla="*/ 3339147 w 3339147"/>
              <a:gd name="connsiteY2" fmla="*/ 0 h 828966"/>
              <a:gd name="connsiteX3" fmla="*/ 3134657 w 3339147"/>
              <a:gd name="connsiteY3" fmla="*/ 817959 h 828966"/>
              <a:gd name="connsiteX4" fmla="*/ 6541 w 3339147"/>
              <a:gd name="connsiteY4" fmla="*/ 828966 h 828966"/>
              <a:gd name="connsiteX0" fmla="*/ 939 w 3333545"/>
              <a:gd name="connsiteY0" fmla="*/ 828966 h 828966"/>
              <a:gd name="connsiteX1" fmla="*/ 0 w 3333545"/>
              <a:gd name="connsiteY1" fmla="*/ 17520 h 828966"/>
              <a:gd name="connsiteX2" fmla="*/ 3333545 w 3333545"/>
              <a:gd name="connsiteY2" fmla="*/ 0 h 828966"/>
              <a:gd name="connsiteX3" fmla="*/ 3129055 w 3333545"/>
              <a:gd name="connsiteY3" fmla="*/ 817959 h 828966"/>
              <a:gd name="connsiteX4" fmla="*/ 939 w 3333545"/>
              <a:gd name="connsiteY4" fmla="*/ 828966 h 82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545" h="828966">
                <a:moveTo>
                  <a:pt x="939" y="828966"/>
                </a:moveTo>
                <a:cubicBezTo>
                  <a:pt x="159" y="555104"/>
                  <a:pt x="780" y="291382"/>
                  <a:pt x="0" y="17520"/>
                </a:cubicBezTo>
                <a:lnTo>
                  <a:pt x="3333545" y="0"/>
                </a:lnTo>
                <a:lnTo>
                  <a:pt x="3129055" y="817959"/>
                </a:lnTo>
                <a:lnTo>
                  <a:pt x="939" y="82896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p:cNvSpPr>
            <a:spLocks noGrp="1"/>
          </p:cNvSpPr>
          <p:nvPr>
            <p:ph type="body" sz="quarter" idx="12" hasCustomPrompt="1"/>
          </p:nvPr>
        </p:nvSpPr>
        <p:spPr>
          <a:xfrm>
            <a:off x="454429" y="5810440"/>
            <a:ext cx="3968484" cy="319891"/>
          </a:xfrm>
        </p:spPr>
        <p:txBody>
          <a:bodyPr anchor="ctr"/>
          <a:lstStyle>
            <a:lvl1pPr marL="0" indent="0" algn="l">
              <a:buNone/>
              <a:defRPr sz="1600" b="0">
                <a:solidFill>
                  <a:schemeClr val="tx2">
                    <a:lumMod val="50000"/>
                  </a:schemeClr>
                </a:solidFill>
                <a:latin typeface="+mn-lt"/>
              </a:defRPr>
            </a:lvl1pPr>
          </a:lstStyle>
          <a:p>
            <a:pPr lvl="0"/>
            <a:r>
              <a:rPr lang="en-US"/>
              <a:t>Click to edit text</a:t>
            </a:r>
          </a:p>
        </p:txBody>
      </p:sp>
      <p:sp>
        <p:nvSpPr>
          <p:cNvPr id="18" name="Text Placeholder 2">
            <a:extLst>
              <a:ext uri="{FF2B5EF4-FFF2-40B4-BE49-F238E27FC236}">
                <a16:creationId xmlns:a16="http://schemas.microsoft.com/office/drawing/2014/main" id="{F109BD76-9967-9F42-AE95-6A23D583FA38}"/>
              </a:ext>
            </a:extLst>
          </p:cNvPr>
          <p:cNvSpPr>
            <a:spLocks noGrp="1"/>
          </p:cNvSpPr>
          <p:nvPr>
            <p:ph type="body" sz="quarter" idx="13" hasCustomPrompt="1"/>
          </p:nvPr>
        </p:nvSpPr>
        <p:spPr>
          <a:xfrm>
            <a:off x="7329912" y="5120235"/>
            <a:ext cx="4164497" cy="837623"/>
          </a:xfrm>
        </p:spPr>
        <p:txBody>
          <a:bodyPr anchor="ctr"/>
          <a:lstStyle>
            <a:lvl1pPr marL="0" indent="0" algn="r">
              <a:buNone/>
              <a:defRPr sz="1600" b="0">
                <a:solidFill>
                  <a:schemeClr val="tx2">
                    <a:lumMod val="50000"/>
                  </a:schemeClr>
                </a:solidFill>
                <a:latin typeface="+mn-lt"/>
              </a:defRPr>
            </a:lvl1pPr>
          </a:lstStyle>
          <a:p>
            <a:pPr lvl="0"/>
            <a:r>
              <a:rPr lang="en-US"/>
              <a:t>Presented by</a:t>
            </a:r>
          </a:p>
          <a:p>
            <a:pPr lvl="0"/>
            <a:r>
              <a:rPr lang="en-US"/>
              <a:t>AARP Research</a:t>
            </a:r>
          </a:p>
        </p:txBody>
      </p:sp>
      <p:sp>
        <p:nvSpPr>
          <p:cNvPr id="22" name="Rectangle 21">
            <a:extLst>
              <a:ext uri="{FF2B5EF4-FFF2-40B4-BE49-F238E27FC236}">
                <a16:creationId xmlns:a16="http://schemas.microsoft.com/office/drawing/2014/main" id="{0388FE78-634A-AB44-AFEB-E4ABC0401820}"/>
              </a:ext>
            </a:extLst>
          </p:cNvPr>
          <p:cNvSpPr/>
          <p:nvPr/>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23" name="Rectangle 22">
            <a:extLst>
              <a:ext uri="{FF2B5EF4-FFF2-40B4-BE49-F238E27FC236}">
                <a16:creationId xmlns:a16="http://schemas.microsoft.com/office/drawing/2014/main" id="{B434AE79-D3BD-ED4C-9F09-E35A688CB365}"/>
              </a:ext>
            </a:extLst>
          </p:cNvPr>
          <p:cNvSpPr>
            <a:spLocks/>
          </p:cNvSpPr>
          <p:nvPr/>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24" name="Rectangle 23">
            <a:extLst>
              <a:ext uri="{FF2B5EF4-FFF2-40B4-BE49-F238E27FC236}">
                <a16:creationId xmlns:a16="http://schemas.microsoft.com/office/drawing/2014/main" id="{AD3B7549-C66D-EA4A-B8A7-27EEBDE63A76}"/>
              </a:ext>
            </a:extLst>
          </p:cNvPr>
          <p:cNvSpPr>
            <a:spLocks/>
          </p:cNvSpPr>
          <p:nvPr/>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26" name="Rectangle 25">
            <a:extLst>
              <a:ext uri="{FF2B5EF4-FFF2-40B4-BE49-F238E27FC236}">
                <a16:creationId xmlns:a16="http://schemas.microsoft.com/office/drawing/2014/main" id="{75EC8887-569D-1A42-AB49-05C661F21EFC}"/>
              </a:ext>
            </a:extLst>
          </p:cNvPr>
          <p:cNvSpPr>
            <a:spLocks/>
          </p:cNvSpPr>
          <p:nvPr/>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27" name="Rectangle 26">
            <a:extLst>
              <a:ext uri="{FF2B5EF4-FFF2-40B4-BE49-F238E27FC236}">
                <a16:creationId xmlns:a16="http://schemas.microsoft.com/office/drawing/2014/main" id="{A435E81B-7145-0447-BADA-766B8DE8EC4B}"/>
              </a:ext>
            </a:extLst>
          </p:cNvPr>
          <p:cNvSpPr/>
          <p:nvPr/>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28" name="Rectangle 27">
            <a:extLst>
              <a:ext uri="{FF2B5EF4-FFF2-40B4-BE49-F238E27FC236}">
                <a16:creationId xmlns:a16="http://schemas.microsoft.com/office/drawing/2014/main" id="{40CFB7EE-D4B6-954B-B429-F74EE9C9488F}"/>
              </a:ext>
            </a:extLst>
          </p:cNvPr>
          <p:cNvSpPr/>
          <p:nvPr/>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36" name="Rectangle 35">
            <a:extLst>
              <a:ext uri="{FF2B5EF4-FFF2-40B4-BE49-F238E27FC236}">
                <a16:creationId xmlns:a16="http://schemas.microsoft.com/office/drawing/2014/main" id="{3C48122D-58FB-6A4D-AA77-4CEF8C786AF7}"/>
              </a:ext>
            </a:extLst>
          </p:cNvPr>
          <p:cNvSpPr/>
          <p:nvPr/>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graphicFrame>
        <p:nvGraphicFramePr>
          <p:cNvPr id="37" name="Table 36">
            <a:extLst>
              <a:ext uri="{FF2B5EF4-FFF2-40B4-BE49-F238E27FC236}">
                <a16:creationId xmlns:a16="http://schemas.microsoft.com/office/drawing/2014/main" id="{1983283D-8BF9-8C4F-8733-B38018AB98B3}"/>
              </a:ext>
            </a:extLst>
          </p:cNvPr>
          <p:cNvGraphicFramePr>
            <a:graphicFrameLocks noGrp="1"/>
          </p:cNvGraphicFramePr>
          <p:nvPr>
            <p:extLst>
              <p:ext uri="{D42A27DB-BD31-4B8C-83A1-F6EECF244321}">
                <p14:modId xmlns:p14="http://schemas.microsoft.com/office/powerpoint/2010/main" val="4284627083"/>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a:solidFill>
                            <a:schemeClr val="tx1"/>
                          </a:solidFill>
                          <a:latin typeface="+mj-lt"/>
                        </a:rPr>
                        <a:t>INTERNAL USE ONLY</a:t>
                      </a:r>
                      <a:r>
                        <a:rPr lang="en-US" sz="1000" baseline="0">
                          <a:solidFill>
                            <a:schemeClr val="tx1"/>
                          </a:solidFill>
                          <a:latin typeface="+mj-lt"/>
                        </a:rPr>
                        <a:t> | </a:t>
                      </a:r>
                      <a:r>
                        <a:rPr lang="en-US" sz="1000" b="0" baseline="0">
                          <a:solidFill>
                            <a:schemeClr val="tx1"/>
                          </a:solidFill>
                          <a:latin typeface="+mj-lt"/>
                        </a:rPr>
                        <a:t>© 2021 AARP ALL RIGHTS RESERVED</a:t>
                      </a:r>
                      <a:endParaRPr lang="en-US" sz="1000" b="0">
                        <a:solidFill>
                          <a:schemeClr val="tx1"/>
                        </a:solidFill>
                        <a:latin typeface="+mj-lt"/>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38" name="Rectangle 37">
            <a:extLst>
              <a:ext uri="{FF2B5EF4-FFF2-40B4-BE49-F238E27FC236}">
                <a16:creationId xmlns:a16="http://schemas.microsoft.com/office/drawing/2014/main" id="{3942999F-5DE7-C649-A0B6-8FB2FEAEF92C}"/>
              </a:ext>
            </a:extLst>
          </p:cNvPr>
          <p:cNvSpPr/>
          <p:nvPr userDrawn="1"/>
        </p:nvSpPr>
        <p:spPr>
          <a:xfrm>
            <a:off x="0" y="4865914"/>
            <a:ext cx="12192000" cy="199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6E27CF6-B0AE-AC43-A38F-1E6B48F35496}"/>
              </a:ext>
            </a:extLst>
          </p:cNvPr>
          <p:cNvSpPr/>
          <p:nvPr userDrawn="1"/>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43" name="Rectangle 42">
            <a:extLst>
              <a:ext uri="{FF2B5EF4-FFF2-40B4-BE49-F238E27FC236}">
                <a16:creationId xmlns:a16="http://schemas.microsoft.com/office/drawing/2014/main" id="{F7C07641-4861-9747-ABF4-A309D62D437F}"/>
              </a:ext>
            </a:extLst>
          </p:cNvPr>
          <p:cNvSpPr>
            <a:spLocks/>
          </p:cNvSpPr>
          <p:nvPr userDrawn="1"/>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44" name="Rectangle 43">
            <a:extLst>
              <a:ext uri="{FF2B5EF4-FFF2-40B4-BE49-F238E27FC236}">
                <a16:creationId xmlns:a16="http://schemas.microsoft.com/office/drawing/2014/main" id="{53E4B0C1-51D1-1B43-B37F-254C274C1AA6}"/>
              </a:ext>
            </a:extLst>
          </p:cNvPr>
          <p:cNvSpPr>
            <a:spLocks/>
          </p:cNvSpPr>
          <p:nvPr userDrawn="1"/>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45" name="Rectangle 44">
            <a:extLst>
              <a:ext uri="{FF2B5EF4-FFF2-40B4-BE49-F238E27FC236}">
                <a16:creationId xmlns:a16="http://schemas.microsoft.com/office/drawing/2014/main" id="{6009EB33-D9CC-0D48-A3D5-C544B3A5A452}"/>
              </a:ext>
            </a:extLst>
          </p:cNvPr>
          <p:cNvSpPr>
            <a:spLocks/>
          </p:cNvSpPr>
          <p:nvPr userDrawn="1"/>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46" name="Rectangle 45">
            <a:extLst>
              <a:ext uri="{FF2B5EF4-FFF2-40B4-BE49-F238E27FC236}">
                <a16:creationId xmlns:a16="http://schemas.microsoft.com/office/drawing/2014/main" id="{6401F341-53CF-E549-8269-D844CBAB6DEF}"/>
              </a:ext>
            </a:extLst>
          </p:cNvPr>
          <p:cNvSpPr/>
          <p:nvPr userDrawn="1"/>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47" name="Rectangle 46">
            <a:extLst>
              <a:ext uri="{FF2B5EF4-FFF2-40B4-BE49-F238E27FC236}">
                <a16:creationId xmlns:a16="http://schemas.microsoft.com/office/drawing/2014/main" id="{26BDE0B0-0D75-3143-A06A-A95EEB08AAF2}"/>
              </a:ext>
            </a:extLst>
          </p:cNvPr>
          <p:cNvSpPr/>
          <p:nvPr userDrawn="1"/>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55" name="Rectangle 54">
            <a:extLst>
              <a:ext uri="{FF2B5EF4-FFF2-40B4-BE49-F238E27FC236}">
                <a16:creationId xmlns:a16="http://schemas.microsoft.com/office/drawing/2014/main" id="{3F10CCB2-83A7-9941-9473-CB1E24BDBFEF}"/>
              </a:ext>
            </a:extLst>
          </p:cNvPr>
          <p:cNvSpPr/>
          <p:nvPr userDrawn="1"/>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graphicFrame>
        <p:nvGraphicFramePr>
          <p:cNvPr id="56" name="Table 55">
            <a:extLst>
              <a:ext uri="{FF2B5EF4-FFF2-40B4-BE49-F238E27FC236}">
                <a16:creationId xmlns:a16="http://schemas.microsoft.com/office/drawing/2014/main" id="{11C78068-C22E-4C4C-B788-DFC60535A746}"/>
              </a:ext>
            </a:extLst>
          </p:cNvPr>
          <p:cNvGraphicFramePr>
            <a:graphicFrameLocks noGrp="1"/>
          </p:cNvGraphicFramePr>
          <p:nvPr userDrawn="1">
            <p:extLst>
              <p:ext uri="{D42A27DB-BD31-4B8C-83A1-F6EECF244321}">
                <p14:modId xmlns:p14="http://schemas.microsoft.com/office/powerpoint/2010/main" val="4079860626"/>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b="1" kern="1200">
                          <a:solidFill>
                            <a:schemeClr val="tx1"/>
                          </a:solidFill>
                          <a:latin typeface="+mn-lt"/>
                          <a:ea typeface="+mn-ea"/>
                          <a:cs typeface="+mn-cs"/>
                        </a:rPr>
                        <a:t>AARP.ORG/RESEARCH</a:t>
                      </a:r>
                      <a:r>
                        <a:rPr lang="en-US" sz="1000" b="1" kern="1200" baseline="0">
                          <a:solidFill>
                            <a:schemeClr val="tx1"/>
                          </a:solidFill>
                          <a:latin typeface="+mn-lt"/>
                          <a:ea typeface="+mn-ea"/>
                          <a:cs typeface="+mn-cs"/>
                        </a:rPr>
                        <a:t> | </a:t>
                      </a:r>
                      <a:r>
                        <a:rPr lang="en-US" sz="1000" b="0" kern="1200" baseline="0">
                          <a:solidFill>
                            <a:schemeClr val="tx1"/>
                          </a:solidFill>
                          <a:latin typeface="+mn-lt"/>
                          <a:ea typeface="+mn-ea"/>
                          <a:cs typeface="+mn-cs"/>
                        </a:rPr>
                        <a:t>© 2024 AARP ALL RIGHTS RESERVED</a:t>
                      </a:r>
                      <a:endParaRPr lang="en-US" sz="1000" b="0" kern="120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71" name="Rectangle 70">
            <a:extLst>
              <a:ext uri="{FF2B5EF4-FFF2-40B4-BE49-F238E27FC236}">
                <a16:creationId xmlns:a16="http://schemas.microsoft.com/office/drawing/2014/main" id="{96B21DD4-CBEB-164F-9227-862871FC5272}"/>
              </a:ext>
            </a:extLst>
          </p:cNvPr>
          <p:cNvSpPr/>
          <p:nvPr userDrawn="1"/>
        </p:nvSpPr>
        <p:spPr>
          <a:xfrm>
            <a:off x="-4121320" y="2357803"/>
            <a:ext cx="1828800" cy="549275"/>
          </a:xfrm>
          <a:prstGeom prst="rect">
            <a:avLst/>
          </a:prstGeom>
          <a:solidFill>
            <a:srgbClr val="00000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schemeClr val="bg1"/>
                </a:solidFill>
              </a:rPr>
              <a:t>0-0-0</a:t>
            </a:r>
          </a:p>
          <a:p>
            <a:pPr algn="ctr">
              <a:defRPr/>
            </a:pPr>
            <a:r>
              <a:rPr lang="en-US" sz="1000">
                <a:solidFill>
                  <a:schemeClr val="bg1"/>
                </a:solidFill>
              </a:rPr>
              <a:t>#000000</a:t>
            </a:r>
          </a:p>
        </p:txBody>
      </p:sp>
      <p:sp>
        <p:nvSpPr>
          <p:cNvPr id="72" name="Rectangle 71">
            <a:extLst>
              <a:ext uri="{FF2B5EF4-FFF2-40B4-BE49-F238E27FC236}">
                <a16:creationId xmlns:a16="http://schemas.microsoft.com/office/drawing/2014/main" id="{AB1902F2-9BE9-3F4A-ABAD-6C20334FCEB5}"/>
              </a:ext>
            </a:extLst>
          </p:cNvPr>
          <p:cNvSpPr/>
          <p:nvPr userDrawn="1"/>
        </p:nvSpPr>
        <p:spPr>
          <a:xfrm>
            <a:off x="-4121320" y="2953613"/>
            <a:ext cx="1828800" cy="547688"/>
          </a:xfrm>
          <a:prstGeom prst="rect">
            <a:avLst/>
          </a:prstGeom>
          <a:solidFill>
            <a:srgbClr val="EC13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50">
                <a:solidFill>
                  <a:prstClr val="white"/>
                </a:solidFill>
              </a:rPr>
              <a:t>236-19-0</a:t>
            </a:r>
          </a:p>
          <a:p>
            <a:pPr algn="ctr">
              <a:defRPr/>
            </a:pPr>
            <a:r>
              <a:rPr lang="en-US" sz="1050">
                <a:solidFill>
                  <a:prstClr val="white"/>
                </a:solidFill>
              </a:rPr>
              <a:t>#EC1300</a:t>
            </a:r>
          </a:p>
        </p:txBody>
      </p:sp>
      <p:sp>
        <p:nvSpPr>
          <p:cNvPr id="73" name="Rectangle 72">
            <a:extLst>
              <a:ext uri="{FF2B5EF4-FFF2-40B4-BE49-F238E27FC236}">
                <a16:creationId xmlns:a16="http://schemas.microsoft.com/office/drawing/2014/main" id="{EBB34CF7-ED20-E14E-87E0-34975E0BA0D7}"/>
              </a:ext>
            </a:extLst>
          </p:cNvPr>
          <p:cNvSpPr/>
          <p:nvPr userDrawn="1"/>
        </p:nvSpPr>
        <p:spPr>
          <a:xfrm>
            <a:off x="-4121320" y="3534900"/>
            <a:ext cx="1828800" cy="547687"/>
          </a:xfrm>
          <a:prstGeom prst="rect">
            <a:avLst/>
          </a:prstGeom>
          <a:solidFill>
            <a:srgbClr val="E6E6E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230-230-230</a:t>
            </a:r>
          </a:p>
          <a:p>
            <a:pPr algn="ctr">
              <a:defRPr/>
            </a:pPr>
            <a:r>
              <a:rPr lang="en-US" sz="1000">
                <a:solidFill>
                  <a:prstClr val="white"/>
                </a:solidFill>
              </a:rPr>
              <a:t>#E6E6E6</a:t>
            </a:r>
          </a:p>
        </p:txBody>
      </p:sp>
      <p:sp>
        <p:nvSpPr>
          <p:cNvPr id="74" name="Rectangle 73">
            <a:extLst>
              <a:ext uri="{FF2B5EF4-FFF2-40B4-BE49-F238E27FC236}">
                <a16:creationId xmlns:a16="http://schemas.microsoft.com/office/drawing/2014/main" id="{E63BD9B0-43BD-9D4B-8330-C04A48D80175}"/>
              </a:ext>
            </a:extLst>
          </p:cNvPr>
          <p:cNvSpPr/>
          <p:nvPr userDrawn="1"/>
        </p:nvSpPr>
        <p:spPr>
          <a:xfrm>
            <a:off x="-4121320" y="4125918"/>
            <a:ext cx="1828800" cy="549275"/>
          </a:xfrm>
          <a:prstGeom prst="rect">
            <a:avLst/>
          </a:prstGeom>
          <a:solidFill>
            <a:srgbClr val="5C003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92-0-51</a:t>
            </a:r>
          </a:p>
          <a:p>
            <a:pPr algn="ctr">
              <a:defRPr/>
            </a:pPr>
            <a:r>
              <a:rPr lang="en-US" sz="1000">
                <a:solidFill>
                  <a:prstClr val="white"/>
                </a:solidFill>
              </a:rPr>
              <a:t>#5C0033</a:t>
            </a:r>
          </a:p>
        </p:txBody>
      </p:sp>
      <p:sp>
        <p:nvSpPr>
          <p:cNvPr id="75" name="Rectangle 74">
            <a:extLst>
              <a:ext uri="{FF2B5EF4-FFF2-40B4-BE49-F238E27FC236}">
                <a16:creationId xmlns:a16="http://schemas.microsoft.com/office/drawing/2014/main" id="{9675A3D0-C4A4-594F-84A1-60661882D00A}"/>
              </a:ext>
            </a:extLst>
          </p:cNvPr>
          <p:cNvSpPr/>
          <p:nvPr userDrawn="1"/>
        </p:nvSpPr>
        <p:spPr>
          <a:xfrm>
            <a:off x="-4121320" y="4732048"/>
            <a:ext cx="1828800" cy="549275"/>
          </a:xfrm>
          <a:prstGeom prst="rect">
            <a:avLst/>
          </a:prstGeom>
          <a:solidFill>
            <a:srgbClr val="FFC9A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255-201-171</a:t>
            </a:r>
          </a:p>
          <a:p>
            <a:pPr algn="ctr">
              <a:defRPr/>
            </a:pPr>
            <a:r>
              <a:rPr lang="en-US" sz="1000">
                <a:solidFill>
                  <a:prstClr val="white"/>
                </a:solidFill>
              </a:rPr>
              <a:t>#FFC9AB</a:t>
            </a:r>
          </a:p>
        </p:txBody>
      </p:sp>
      <p:sp>
        <p:nvSpPr>
          <p:cNvPr id="76" name="Rectangle 75">
            <a:extLst>
              <a:ext uri="{FF2B5EF4-FFF2-40B4-BE49-F238E27FC236}">
                <a16:creationId xmlns:a16="http://schemas.microsoft.com/office/drawing/2014/main" id="{CA184FCC-65EA-C046-A77B-66415E485ED8}"/>
              </a:ext>
            </a:extLst>
          </p:cNvPr>
          <p:cNvSpPr/>
          <p:nvPr userDrawn="1"/>
        </p:nvSpPr>
        <p:spPr>
          <a:xfrm>
            <a:off x="-4121320" y="5326046"/>
            <a:ext cx="1828800" cy="549275"/>
          </a:xfrm>
          <a:prstGeom prst="rect">
            <a:avLst/>
          </a:prstGeom>
          <a:solidFill>
            <a:srgbClr val="FFC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255-197-192</a:t>
            </a:r>
          </a:p>
          <a:p>
            <a:pPr algn="ctr">
              <a:defRPr/>
            </a:pPr>
            <a:r>
              <a:rPr lang="en-US" sz="1000">
                <a:solidFill>
                  <a:prstClr val="white"/>
                </a:solidFill>
              </a:rPr>
              <a:t>#FFC5C0</a:t>
            </a:r>
          </a:p>
        </p:txBody>
      </p:sp>
      <p:sp>
        <p:nvSpPr>
          <p:cNvPr id="77" name="Rectangle 76">
            <a:extLst>
              <a:ext uri="{FF2B5EF4-FFF2-40B4-BE49-F238E27FC236}">
                <a16:creationId xmlns:a16="http://schemas.microsoft.com/office/drawing/2014/main" id="{646B672A-DE43-5841-AF1B-07BE82EDAFF5}"/>
              </a:ext>
            </a:extLst>
          </p:cNvPr>
          <p:cNvSpPr/>
          <p:nvPr userDrawn="1"/>
        </p:nvSpPr>
        <p:spPr>
          <a:xfrm>
            <a:off x="-4121320" y="5937443"/>
            <a:ext cx="1828800" cy="549275"/>
          </a:xfrm>
          <a:prstGeom prst="rect">
            <a:avLst/>
          </a:prstGeom>
          <a:solidFill>
            <a:srgbClr val="F75D5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247-93-89</a:t>
            </a:r>
          </a:p>
          <a:p>
            <a:pPr algn="ctr">
              <a:defRPr/>
            </a:pPr>
            <a:r>
              <a:rPr lang="en-US" sz="1000">
                <a:solidFill>
                  <a:prstClr val="white"/>
                </a:solidFill>
              </a:rPr>
              <a:t>#F75D59</a:t>
            </a:r>
          </a:p>
        </p:txBody>
      </p:sp>
      <p:sp>
        <p:nvSpPr>
          <p:cNvPr id="4" name="TextBox 3">
            <a:extLst>
              <a:ext uri="{FF2B5EF4-FFF2-40B4-BE49-F238E27FC236}">
                <a16:creationId xmlns:a16="http://schemas.microsoft.com/office/drawing/2014/main" id="{1B5DF134-71F1-E491-7589-FDE1ADE3D175}"/>
              </a:ext>
            </a:extLst>
          </p:cNvPr>
          <p:cNvSpPr txBox="1"/>
          <p:nvPr userDrawn="1"/>
        </p:nvSpPr>
        <p:spPr>
          <a:xfrm>
            <a:off x="-6959600" y="8238"/>
            <a:ext cx="66548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spcAft>
                <a:spcPts val="600"/>
              </a:spcAft>
            </a:pPr>
            <a:r>
              <a:rPr lang="en-US" sz="3600" b="1" baseline="0">
                <a:solidFill>
                  <a:schemeClr val="tx1"/>
                </a:solidFill>
                <a:latin typeface="Arial Narrow" panose="020B0606020202030204" pitchFamily="34" charset="0"/>
                <a:cs typeface="Arial" panose="020B0604020202020204" pitchFamily="34" charset="0"/>
              </a:rPr>
              <a:t>Slide Title: </a:t>
            </a:r>
            <a:r>
              <a:rPr lang="en-US" sz="3600" b="1">
                <a:solidFill>
                  <a:schemeClr val="tx1"/>
                </a:solidFill>
                <a:latin typeface="Arial Narrow" panose="020B0606020202030204" pitchFamily="34" charset="0"/>
                <a:cs typeface="Arial" panose="020B0604020202020204" pitchFamily="34" charset="0"/>
              </a:rPr>
              <a:t>Arial Narrow, 36pt</a:t>
            </a:r>
          </a:p>
          <a:p>
            <a:pPr algn="r">
              <a:spcBef>
                <a:spcPts val="600"/>
              </a:spcBef>
              <a:spcAft>
                <a:spcPts val="600"/>
              </a:spcAft>
              <a:defRPr/>
            </a:pPr>
            <a:r>
              <a:rPr lang="en-US" sz="2400" b="0" baseline="0">
                <a:solidFill>
                  <a:prstClr val="black"/>
                </a:solidFill>
                <a:latin typeface="Arial" panose="020B0604020202020204" pitchFamily="34" charset="0"/>
                <a:cs typeface="Arial" panose="020B0604020202020204" pitchFamily="34" charset="0"/>
              </a:rPr>
              <a:t>Content Text: </a:t>
            </a:r>
            <a:r>
              <a:rPr lang="en-US" sz="2400" b="0">
                <a:solidFill>
                  <a:prstClr val="black"/>
                </a:solidFill>
                <a:latin typeface="Arial" panose="020B0604020202020204" pitchFamily="34" charset="0"/>
                <a:cs typeface="Arial" panose="020B0604020202020204" pitchFamily="34" charset="0"/>
              </a:rPr>
              <a:t>Arial, 24-28pt</a:t>
            </a:r>
          </a:p>
          <a:p>
            <a:pPr algn="r">
              <a:spcBef>
                <a:spcPts val="600"/>
              </a:spcBef>
              <a:spcAft>
                <a:spcPts val="600"/>
              </a:spcAft>
              <a:defRPr/>
            </a:pPr>
            <a:r>
              <a:rPr lang="en-US" sz="1600">
                <a:solidFill>
                  <a:prstClr val="black"/>
                </a:solidFill>
                <a:latin typeface="Arial" panose="020B0604020202020204" pitchFamily="34" charset="0"/>
                <a:cs typeface="Arial" panose="020B0604020202020204" pitchFamily="34" charset="0"/>
              </a:rPr>
              <a:t>Chart Title: Arial, 16pt</a:t>
            </a:r>
          </a:p>
          <a:p>
            <a:pPr algn="r">
              <a:spcBef>
                <a:spcPts val="600"/>
              </a:spcBef>
              <a:spcAft>
                <a:spcPts val="600"/>
              </a:spcAft>
              <a:defRPr/>
            </a:pPr>
            <a:r>
              <a:rPr lang="en-US" sz="1400">
                <a:solidFill>
                  <a:prstClr val="black"/>
                </a:solidFill>
                <a:latin typeface="Arial" panose="020B0604020202020204" pitchFamily="34" charset="0"/>
                <a:cs typeface="Arial" panose="020B0604020202020204" pitchFamily="34" charset="0"/>
              </a:rPr>
              <a:t>Chart Content: Arial, 14pt</a:t>
            </a:r>
          </a:p>
        </p:txBody>
      </p:sp>
    </p:spTree>
    <p:extLst>
      <p:ext uri="{BB962C8B-B14F-4D97-AF65-F5344CB8AC3E}">
        <p14:creationId xmlns:p14="http://schemas.microsoft.com/office/powerpoint/2010/main" val="35085990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2 (With Picture)">
    <p:bg>
      <p:bgPr>
        <a:solidFill>
          <a:schemeClr val="bg1">
            <a:alpha val="1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0021C-0EC9-D945-86F9-75141C80C922}"/>
              </a:ext>
            </a:extLst>
          </p:cNvPr>
          <p:cNvSpPr/>
          <p:nvPr userDrawn="1"/>
        </p:nvSpPr>
        <p:spPr>
          <a:xfrm>
            <a:off x="0" y="4865914"/>
            <a:ext cx="12192000" cy="199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1636B881-C89A-554E-8B0E-E59D91D1C453}"/>
              </a:ext>
            </a:extLst>
          </p:cNvPr>
          <p:cNvSpPr/>
          <p:nvPr userDrawn="1"/>
        </p:nvSpPr>
        <p:spPr>
          <a:xfrm>
            <a:off x="-25399" y="3935186"/>
            <a:ext cx="7557143" cy="1606584"/>
          </a:xfrm>
          <a:custGeom>
            <a:avLst/>
            <a:gdLst>
              <a:gd name="connsiteX0" fmla="*/ 0 w 3548743"/>
              <a:gd name="connsiteY0" fmla="*/ 817959 h 817959"/>
              <a:gd name="connsiteX1" fmla="*/ 204490 w 3548743"/>
              <a:gd name="connsiteY1" fmla="*/ 0 h 817959"/>
              <a:gd name="connsiteX2" fmla="*/ 3548743 w 3548743"/>
              <a:gd name="connsiteY2" fmla="*/ 0 h 817959"/>
              <a:gd name="connsiteX3" fmla="*/ 3344253 w 3548743"/>
              <a:gd name="connsiteY3" fmla="*/ 817959 h 817959"/>
              <a:gd name="connsiteX4" fmla="*/ 0 w 3548743"/>
              <a:gd name="connsiteY4" fmla="*/ 817959 h 817959"/>
              <a:gd name="connsiteX0" fmla="*/ 2339 w 3344253"/>
              <a:gd name="connsiteY0" fmla="*/ 821587 h 821587"/>
              <a:gd name="connsiteX1" fmla="*/ 0 w 3344253"/>
              <a:gd name="connsiteY1" fmla="*/ 0 h 821587"/>
              <a:gd name="connsiteX2" fmla="*/ 3344253 w 3344253"/>
              <a:gd name="connsiteY2" fmla="*/ 0 h 821587"/>
              <a:gd name="connsiteX3" fmla="*/ 3139763 w 3344253"/>
              <a:gd name="connsiteY3" fmla="*/ 817959 h 821587"/>
              <a:gd name="connsiteX4" fmla="*/ 2339 w 3344253"/>
              <a:gd name="connsiteY4" fmla="*/ 821587 h 821587"/>
              <a:gd name="connsiteX0" fmla="*/ 2339 w 3344253"/>
              <a:gd name="connsiteY0" fmla="*/ 821587 h 821587"/>
              <a:gd name="connsiteX1" fmla="*/ 0 w 3344253"/>
              <a:gd name="connsiteY1" fmla="*/ 0 h 821587"/>
              <a:gd name="connsiteX2" fmla="*/ 3344253 w 3344253"/>
              <a:gd name="connsiteY2" fmla="*/ 0 h 821587"/>
              <a:gd name="connsiteX3" fmla="*/ 3139763 w 3344253"/>
              <a:gd name="connsiteY3" fmla="*/ 817959 h 821587"/>
              <a:gd name="connsiteX4" fmla="*/ 2339 w 3344253"/>
              <a:gd name="connsiteY4" fmla="*/ 821587 h 821587"/>
              <a:gd name="connsiteX0" fmla="*/ 95 w 3342009"/>
              <a:gd name="connsiteY0" fmla="*/ 821587 h 821587"/>
              <a:gd name="connsiteX1" fmla="*/ 2862 w 3342009"/>
              <a:gd name="connsiteY1" fmla="*/ 0 h 821587"/>
              <a:gd name="connsiteX2" fmla="*/ 3342009 w 3342009"/>
              <a:gd name="connsiteY2" fmla="*/ 0 h 821587"/>
              <a:gd name="connsiteX3" fmla="*/ 3137519 w 3342009"/>
              <a:gd name="connsiteY3" fmla="*/ 817959 h 821587"/>
              <a:gd name="connsiteX4" fmla="*/ 95 w 3342009"/>
              <a:gd name="connsiteY4" fmla="*/ 821587 h 821587"/>
              <a:gd name="connsiteX0" fmla="*/ 95 w 3342009"/>
              <a:gd name="connsiteY0" fmla="*/ 821587 h 821587"/>
              <a:gd name="connsiteX1" fmla="*/ 2862 w 3342009"/>
              <a:gd name="connsiteY1" fmla="*/ 11680 h 821587"/>
              <a:gd name="connsiteX2" fmla="*/ 3342009 w 3342009"/>
              <a:gd name="connsiteY2" fmla="*/ 0 h 821587"/>
              <a:gd name="connsiteX3" fmla="*/ 3137519 w 3342009"/>
              <a:gd name="connsiteY3" fmla="*/ 817959 h 821587"/>
              <a:gd name="connsiteX4" fmla="*/ 95 w 3342009"/>
              <a:gd name="connsiteY4" fmla="*/ 821587 h 821587"/>
              <a:gd name="connsiteX0" fmla="*/ 2339 w 3339147"/>
              <a:gd name="connsiteY0" fmla="*/ 827427 h 827427"/>
              <a:gd name="connsiteX1" fmla="*/ 0 w 3339147"/>
              <a:gd name="connsiteY1" fmla="*/ 11680 h 827427"/>
              <a:gd name="connsiteX2" fmla="*/ 3339147 w 3339147"/>
              <a:gd name="connsiteY2" fmla="*/ 0 h 827427"/>
              <a:gd name="connsiteX3" fmla="*/ 3134657 w 3339147"/>
              <a:gd name="connsiteY3" fmla="*/ 817959 h 827427"/>
              <a:gd name="connsiteX4" fmla="*/ 2339 w 3339147"/>
              <a:gd name="connsiteY4" fmla="*/ 827427 h 827427"/>
              <a:gd name="connsiteX0" fmla="*/ 2339 w 3339147"/>
              <a:gd name="connsiteY0" fmla="*/ 827427 h 827427"/>
              <a:gd name="connsiteX1" fmla="*/ 0 w 3339147"/>
              <a:gd name="connsiteY1" fmla="*/ 11680 h 827427"/>
              <a:gd name="connsiteX2" fmla="*/ 3339147 w 3339147"/>
              <a:gd name="connsiteY2" fmla="*/ 0 h 827427"/>
              <a:gd name="connsiteX3" fmla="*/ 3134657 w 3339147"/>
              <a:gd name="connsiteY3" fmla="*/ 817959 h 827427"/>
              <a:gd name="connsiteX4" fmla="*/ 2339 w 3339147"/>
              <a:gd name="connsiteY4" fmla="*/ 827427 h 827427"/>
              <a:gd name="connsiteX0" fmla="*/ 2339 w 3339147"/>
              <a:gd name="connsiteY0" fmla="*/ 827427 h 827427"/>
              <a:gd name="connsiteX1" fmla="*/ 0 w 3339147"/>
              <a:gd name="connsiteY1" fmla="*/ 17520 h 827427"/>
              <a:gd name="connsiteX2" fmla="*/ 3339147 w 3339147"/>
              <a:gd name="connsiteY2" fmla="*/ 0 h 827427"/>
              <a:gd name="connsiteX3" fmla="*/ 3134657 w 3339147"/>
              <a:gd name="connsiteY3" fmla="*/ 817959 h 827427"/>
              <a:gd name="connsiteX4" fmla="*/ 2339 w 3339147"/>
              <a:gd name="connsiteY4" fmla="*/ 827427 h 827427"/>
              <a:gd name="connsiteX0" fmla="*/ 182 w 3339791"/>
              <a:gd name="connsiteY0" fmla="*/ 828966 h 828966"/>
              <a:gd name="connsiteX1" fmla="*/ 644 w 3339791"/>
              <a:gd name="connsiteY1" fmla="*/ 17520 h 828966"/>
              <a:gd name="connsiteX2" fmla="*/ 3339791 w 3339791"/>
              <a:gd name="connsiteY2" fmla="*/ 0 h 828966"/>
              <a:gd name="connsiteX3" fmla="*/ 3135301 w 3339791"/>
              <a:gd name="connsiteY3" fmla="*/ 817959 h 828966"/>
              <a:gd name="connsiteX4" fmla="*/ 182 w 3339791"/>
              <a:gd name="connsiteY4" fmla="*/ 828966 h 828966"/>
              <a:gd name="connsiteX0" fmla="*/ 6541 w 3339147"/>
              <a:gd name="connsiteY0" fmla="*/ 828966 h 828966"/>
              <a:gd name="connsiteX1" fmla="*/ 0 w 3339147"/>
              <a:gd name="connsiteY1" fmla="*/ 17520 h 828966"/>
              <a:gd name="connsiteX2" fmla="*/ 3339147 w 3339147"/>
              <a:gd name="connsiteY2" fmla="*/ 0 h 828966"/>
              <a:gd name="connsiteX3" fmla="*/ 3134657 w 3339147"/>
              <a:gd name="connsiteY3" fmla="*/ 817959 h 828966"/>
              <a:gd name="connsiteX4" fmla="*/ 6541 w 3339147"/>
              <a:gd name="connsiteY4" fmla="*/ 828966 h 828966"/>
              <a:gd name="connsiteX0" fmla="*/ 939 w 3333545"/>
              <a:gd name="connsiteY0" fmla="*/ 828966 h 828966"/>
              <a:gd name="connsiteX1" fmla="*/ 0 w 3333545"/>
              <a:gd name="connsiteY1" fmla="*/ 17520 h 828966"/>
              <a:gd name="connsiteX2" fmla="*/ 3333545 w 3333545"/>
              <a:gd name="connsiteY2" fmla="*/ 0 h 828966"/>
              <a:gd name="connsiteX3" fmla="*/ 3129055 w 3333545"/>
              <a:gd name="connsiteY3" fmla="*/ 817959 h 828966"/>
              <a:gd name="connsiteX4" fmla="*/ 939 w 3333545"/>
              <a:gd name="connsiteY4" fmla="*/ 828966 h 82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545" h="828966">
                <a:moveTo>
                  <a:pt x="939" y="828966"/>
                </a:moveTo>
                <a:cubicBezTo>
                  <a:pt x="159" y="555104"/>
                  <a:pt x="780" y="291382"/>
                  <a:pt x="0" y="17520"/>
                </a:cubicBezTo>
                <a:lnTo>
                  <a:pt x="3333545" y="0"/>
                </a:lnTo>
                <a:lnTo>
                  <a:pt x="3129055" y="817959"/>
                </a:lnTo>
                <a:lnTo>
                  <a:pt x="939" y="82896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14">
            <a:extLst>
              <a:ext uri="{FF2B5EF4-FFF2-40B4-BE49-F238E27FC236}">
                <a16:creationId xmlns:a16="http://schemas.microsoft.com/office/drawing/2014/main" id="{74C5A972-7582-B047-B240-1E44634D6D47}"/>
              </a:ext>
            </a:extLst>
          </p:cNvPr>
          <p:cNvSpPr/>
          <p:nvPr userDrawn="1"/>
        </p:nvSpPr>
        <p:spPr>
          <a:xfrm>
            <a:off x="-25399" y="5541771"/>
            <a:ext cx="6793518" cy="815236"/>
          </a:xfrm>
          <a:custGeom>
            <a:avLst/>
            <a:gdLst>
              <a:gd name="connsiteX0" fmla="*/ 0 w 3548743"/>
              <a:gd name="connsiteY0" fmla="*/ 817959 h 817959"/>
              <a:gd name="connsiteX1" fmla="*/ 204490 w 3548743"/>
              <a:gd name="connsiteY1" fmla="*/ 0 h 817959"/>
              <a:gd name="connsiteX2" fmla="*/ 3548743 w 3548743"/>
              <a:gd name="connsiteY2" fmla="*/ 0 h 817959"/>
              <a:gd name="connsiteX3" fmla="*/ 3344253 w 3548743"/>
              <a:gd name="connsiteY3" fmla="*/ 817959 h 817959"/>
              <a:gd name="connsiteX4" fmla="*/ 0 w 3548743"/>
              <a:gd name="connsiteY4" fmla="*/ 817959 h 817959"/>
              <a:gd name="connsiteX0" fmla="*/ 2339 w 3344253"/>
              <a:gd name="connsiteY0" fmla="*/ 821587 h 821587"/>
              <a:gd name="connsiteX1" fmla="*/ 0 w 3344253"/>
              <a:gd name="connsiteY1" fmla="*/ 0 h 821587"/>
              <a:gd name="connsiteX2" fmla="*/ 3344253 w 3344253"/>
              <a:gd name="connsiteY2" fmla="*/ 0 h 821587"/>
              <a:gd name="connsiteX3" fmla="*/ 3139763 w 3344253"/>
              <a:gd name="connsiteY3" fmla="*/ 817959 h 821587"/>
              <a:gd name="connsiteX4" fmla="*/ 2339 w 3344253"/>
              <a:gd name="connsiteY4" fmla="*/ 821587 h 821587"/>
              <a:gd name="connsiteX0" fmla="*/ 2339 w 3344253"/>
              <a:gd name="connsiteY0" fmla="*/ 821587 h 821587"/>
              <a:gd name="connsiteX1" fmla="*/ 0 w 3344253"/>
              <a:gd name="connsiteY1" fmla="*/ 0 h 821587"/>
              <a:gd name="connsiteX2" fmla="*/ 3344253 w 3344253"/>
              <a:gd name="connsiteY2" fmla="*/ 0 h 821587"/>
              <a:gd name="connsiteX3" fmla="*/ 3139763 w 3344253"/>
              <a:gd name="connsiteY3" fmla="*/ 817959 h 821587"/>
              <a:gd name="connsiteX4" fmla="*/ 2339 w 3344253"/>
              <a:gd name="connsiteY4" fmla="*/ 821587 h 821587"/>
              <a:gd name="connsiteX0" fmla="*/ 95 w 3342009"/>
              <a:gd name="connsiteY0" fmla="*/ 821587 h 821587"/>
              <a:gd name="connsiteX1" fmla="*/ 2862 w 3342009"/>
              <a:gd name="connsiteY1" fmla="*/ 0 h 821587"/>
              <a:gd name="connsiteX2" fmla="*/ 3342009 w 3342009"/>
              <a:gd name="connsiteY2" fmla="*/ 0 h 821587"/>
              <a:gd name="connsiteX3" fmla="*/ 3137519 w 3342009"/>
              <a:gd name="connsiteY3" fmla="*/ 817959 h 821587"/>
              <a:gd name="connsiteX4" fmla="*/ 95 w 3342009"/>
              <a:gd name="connsiteY4" fmla="*/ 821587 h 821587"/>
              <a:gd name="connsiteX0" fmla="*/ 95 w 3342009"/>
              <a:gd name="connsiteY0" fmla="*/ 821587 h 821587"/>
              <a:gd name="connsiteX1" fmla="*/ 2862 w 3342009"/>
              <a:gd name="connsiteY1" fmla="*/ 11680 h 821587"/>
              <a:gd name="connsiteX2" fmla="*/ 3342009 w 3342009"/>
              <a:gd name="connsiteY2" fmla="*/ 0 h 821587"/>
              <a:gd name="connsiteX3" fmla="*/ 3137519 w 3342009"/>
              <a:gd name="connsiteY3" fmla="*/ 817959 h 821587"/>
              <a:gd name="connsiteX4" fmla="*/ 95 w 3342009"/>
              <a:gd name="connsiteY4" fmla="*/ 821587 h 821587"/>
              <a:gd name="connsiteX0" fmla="*/ 2339 w 3339147"/>
              <a:gd name="connsiteY0" fmla="*/ 827427 h 827427"/>
              <a:gd name="connsiteX1" fmla="*/ 0 w 3339147"/>
              <a:gd name="connsiteY1" fmla="*/ 11680 h 827427"/>
              <a:gd name="connsiteX2" fmla="*/ 3339147 w 3339147"/>
              <a:gd name="connsiteY2" fmla="*/ 0 h 827427"/>
              <a:gd name="connsiteX3" fmla="*/ 3134657 w 3339147"/>
              <a:gd name="connsiteY3" fmla="*/ 817959 h 827427"/>
              <a:gd name="connsiteX4" fmla="*/ 2339 w 3339147"/>
              <a:gd name="connsiteY4" fmla="*/ 827427 h 827427"/>
              <a:gd name="connsiteX0" fmla="*/ 2339 w 3339147"/>
              <a:gd name="connsiteY0" fmla="*/ 827427 h 827427"/>
              <a:gd name="connsiteX1" fmla="*/ 0 w 3339147"/>
              <a:gd name="connsiteY1" fmla="*/ 11680 h 827427"/>
              <a:gd name="connsiteX2" fmla="*/ 3339147 w 3339147"/>
              <a:gd name="connsiteY2" fmla="*/ 0 h 827427"/>
              <a:gd name="connsiteX3" fmla="*/ 3134657 w 3339147"/>
              <a:gd name="connsiteY3" fmla="*/ 817959 h 827427"/>
              <a:gd name="connsiteX4" fmla="*/ 2339 w 3339147"/>
              <a:gd name="connsiteY4" fmla="*/ 827427 h 827427"/>
              <a:gd name="connsiteX0" fmla="*/ 2339 w 3339147"/>
              <a:gd name="connsiteY0" fmla="*/ 827427 h 827427"/>
              <a:gd name="connsiteX1" fmla="*/ 0 w 3339147"/>
              <a:gd name="connsiteY1" fmla="*/ 17520 h 827427"/>
              <a:gd name="connsiteX2" fmla="*/ 3339147 w 3339147"/>
              <a:gd name="connsiteY2" fmla="*/ 0 h 827427"/>
              <a:gd name="connsiteX3" fmla="*/ 3134657 w 3339147"/>
              <a:gd name="connsiteY3" fmla="*/ 817959 h 827427"/>
              <a:gd name="connsiteX4" fmla="*/ 2339 w 3339147"/>
              <a:gd name="connsiteY4" fmla="*/ 827427 h 827427"/>
              <a:gd name="connsiteX0" fmla="*/ 182 w 3339791"/>
              <a:gd name="connsiteY0" fmla="*/ 828966 h 828966"/>
              <a:gd name="connsiteX1" fmla="*/ 644 w 3339791"/>
              <a:gd name="connsiteY1" fmla="*/ 17520 h 828966"/>
              <a:gd name="connsiteX2" fmla="*/ 3339791 w 3339791"/>
              <a:gd name="connsiteY2" fmla="*/ 0 h 828966"/>
              <a:gd name="connsiteX3" fmla="*/ 3135301 w 3339791"/>
              <a:gd name="connsiteY3" fmla="*/ 817959 h 828966"/>
              <a:gd name="connsiteX4" fmla="*/ 182 w 3339791"/>
              <a:gd name="connsiteY4" fmla="*/ 828966 h 828966"/>
              <a:gd name="connsiteX0" fmla="*/ 6541 w 3339147"/>
              <a:gd name="connsiteY0" fmla="*/ 828966 h 828966"/>
              <a:gd name="connsiteX1" fmla="*/ 0 w 3339147"/>
              <a:gd name="connsiteY1" fmla="*/ 17520 h 828966"/>
              <a:gd name="connsiteX2" fmla="*/ 3339147 w 3339147"/>
              <a:gd name="connsiteY2" fmla="*/ 0 h 828966"/>
              <a:gd name="connsiteX3" fmla="*/ 3134657 w 3339147"/>
              <a:gd name="connsiteY3" fmla="*/ 817959 h 828966"/>
              <a:gd name="connsiteX4" fmla="*/ 6541 w 3339147"/>
              <a:gd name="connsiteY4" fmla="*/ 828966 h 828966"/>
              <a:gd name="connsiteX0" fmla="*/ 939 w 3333545"/>
              <a:gd name="connsiteY0" fmla="*/ 828966 h 828966"/>
              <a:gd name="connsiteX1" fmla="*/ 0 w 3333545"/>
              <a:gd name="connsiteY1" fmla="*/ 17520 h 828966"/>
              <a:gd name="connsiteX2" fmla="*/ 3333545 w 3333545"/>
              <a:gd name="connsiteY2" fmla="*/ 0 h 828966"/>
              <a:gd name="connsiteX3" fmla="*/ 3129055 w 3333545"/>
              <a:gd name="connsiteY3" fmla="*/ 817959 h 828966"/>
              <a:gd name="connsiteX4" fmla="*/ 939 w 3333545"/>
              <a:gd name="connsiteY4" fmla="*/ 828966 h 82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545" h="828966">
                <a:moveTo>
                  <a:pt x="939" y="828966"/>
                </a:moveTo>
                <a:cubicBezTo>
                  <a:pt x="159" y="555104"/>
                  <a:pt x="780" y="291382"/>
                  <a:pt x="0" y="17520"/>
                </a:cubicBezTo>
                <a:lnTo>
                  <a:pt x="3333545" y="0"/>
                </a:lnTo>
                <a:lnTo>
                  <a:pt x="3129055" y="817959"/>
                </a:lnTo>
                <a:lnTo>
                  <a:pt x="939" y="82896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p:cNvSpPr>
            <a:spLocks noGrp="1"/>
          </p:cNvSpPr>
          <p:nvPr>
            <p:ph type="body" sz="quarter" idx="12" hasCustomPrompt="1"/>
          </p:nvPr>
        </p:nvSpPr>
        <p:spPr>
          <a:xfrm>
            <a:off x="454429" y="5810440"/>
            <a:ext cx="3968484" cy="319891"/>
          </a:xfrm>
        </p:spPr>
        <p:txBody>
          <a:bodyPr anchor="ctr"/>
          <a:lstStyle>
            <a:lvl1pPr marL="0" indent="0" algn="l">
              <a:buNone/>
              <a:defRPr sz="1600" b="0">
                <a:solidFill>
                  <a:schemeClr val="tx2">
                    <a:lumMod val="50000"/>
                  </a:schemeClr>
                </a:solidFill>
                <a:latin typeface="+mn-lt"/>
              </a:defRPr>
            </a:lvl1pPr>
          </a:lstStyle>
          <a:p>
            <a:pPr lvl="0"/>
            <a:r>
              <a:rPr lang="en-US"/>
              <a:t>Click to edit text</a:t>
            </a:r>
          </a:p>
        </p:txBody>
      </p:sp>
      <p:sp>
        <p:nvSpPr>
          <p:cNvPr id="2" name="Title 1"/>
          <p:cNvSpPr>
            <a:spLocks noGrp="1"/>
          </p:cNvSpPr>
          <p:nvPr>
            <p:ph type="title" hasCustomPrompt="1"/>
          </p:nvPr>
        </p:nvSpPr>
        <p:spPr>
          <a:xfrm>
            <a:off x="454429" y="4206057"/>
            <a:ext cx="6476180" cy="1043385"/>
          </a:xfrm>
        </p:spPr>
        <p:txBody>
          <a:bodyPr lIns="182880" rIns="182880">
            <a:normAutofit/>
          </a:bodyPr>
          <a:lstStyle>
            <a:lvl1pPr>
              <a:defRPr sz="3200" b="0" cap="small" baseline="0">
                <a:solidFill>
                  <a:schemeClr val="tx1"/>
                </a:solidFill>
                <a:latin typeface="+mj-lt"/>
              </a:defRPr>
            </a:lvl1pPr>
          </a:lstStyle>
          <a:p>
            <a:r>
              <a:rPr lang="en-US"/>
              <a:t>CLICK TO ADD TITLE</a:t>
            </a:r>
          </a:p>
        </p:txBody>
      </p:sp>
      <p:sp>
        <p:nvSpPr>
          <p:cNvPr id="18" name="Text Placeholder 2">
            <a:extLst>
              <a:ext uri="{FF2B5EF4-FFF2-40B4-BE49-F238E27FC236}">
                <a16:creationId xmlns:a16="http://schemas.microsoft.com/office/drawing/2014/main" id="{F109BD76-9967-9F42-AE95-6A23D583FA38}"/>
              </a:ext>
            </a:extLst>
          </p:cNvPr>
          <p:cNvSpPr>
            <a:spLocks noGrp="1"/>
          </p:cNvSpPr>
          <p:nvPr>
            <p:ph type="body" sz="quarter" idx="13" hasCustomPrompt="1"/>
          </p:nvPr>
        </p:nvSpPr>
        <p:spPr>
          <a:xfrm>
            <a:off x="7329912" y="5120235"/>
            <a:ext cx="4164497" cy="837623"/>
          </a:xfrm>
        </p:spPr>
        <p:txBody>
          <a:bodyPr anchor="ctr"/>
          <a:lstStyle>
            <a:lvl1pPr marL="0" indent="0" algn="r">
              <a:buNone/>
              <a:defRPr sz="1600" b="0">
                <a:solidFill>
                  <a:schemeClr val="tx2">
                    <a:lumMod val="50000"/>
                  </a:schemeClr>
                </a:solidFill>
                <a:latin typeface="+mn-lt"/>
              </a:defRPr>
            </a:lvl1pPr>
          </a:lstStyle>
          <a:p>
            <a:pPr lvl="0"/>
            <a:r>
              <a:rPr lang="en-US"/>
              <a:t>Presented by</a:t>
            </a:r>
          </a:p>
          <a:p>
            <a:pPr lvl="0"/>
            <a:r>
              <a:rPr lang="en-US"/>
              <a:t>AARP Research</a:t>
            </a:r>
          </a:p>
        </p:txBody>
      </p:sp>
      <p:sp>
        <p:nvSpPr>
          <p:cNvPr id="22" name="Rectangle 21">
            <a:extLst>
              <a:ext uri="{FF2B5EF4-FFF2-40B4-BE49-F238E27FC236}">
                <a16:creationId xmlns:a16="http://schemas.microsoft.com/office/drawing/2014/main" id="{0388FE78-634A-AB44-AFEB-E4ABC0401820}"/>
              </a:ext>
            </a:extLst>
          </p:cNvPr>
          <p:cNvSpPr/>
          <p:nvPr userDrawn="1"/>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23" name="Rectangle 22">
            <a:extLst>
              <a:ext uri="{FF2B5EF4-FFF2-40B4-BE49-F238E27FC236}">
                <a16:creationId xmlns:a16="http://schemas.microsoft.com/office/drawing/2014/main" id="{B434AE79-D3BD-ED4C-9F09-E35A688CB365}"/>
              </a:ext>
            </a:extLst>
          </p:cNvPr>
          <p:cNvSpPr>
            <a:spLocks/>
          </p:cNvSpPr>
          <p:nvPr userDrawn="1"/>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24" name="Rectangle 23">
            <a:extLst>
              <a:ext uri="{FF2B5EF4-FFF2-40B4-BE49-F238E27FC236}">
                <a16:creationId xmlns:a16="http://schemas.microsoft.com/office/drawing/2014/main" id="{AD3B7549-C66D-EA4A-B8A7-27EEBDE63A76}"/>
              </a:ext>
            </a:extLst>
          </p:cNvPr>
          <p:cNvSpPr>
            <a:spLocks/>
          </p:cNvSpPr>
          <p:nvPr userDrawn="1"/>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26" name="Rectangle 25">
            <a:extLst>
              <a:ext uri="{FF2B5EF4-FFF2-40B4-BE49-F238E27FC236}">
                <a16:creationId xmlns:a16="http://schemas.microsoft.com/office/drawing/2014/main" id="{75EC8887-569D-1A42-AB49-05C661F21EFC}"/>
              </a:ext>
            </a:extLst>
          </p:cNvPr>
          <p:cNvSpPr>
            <a:spLocks/>
          </p:cNvSpPr>
          <p:nvPr userDrawn="1"/>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27" name="Rectangle 26">
            <a:extLst>
              <a:ext uri="{FF2B5EF4-FFF2-40B4-BE49-F238E27FC236}">
                <a16:creationId xmlns:a16="http://schemas.microsoft.com/office/drawing/2014/main" id="{A435E81B-7145-0447-BADA-766B8DE8EC4B}"/>
              </a:ext>
            </a:extLst>
          </p:cNvPr>
          <p:cNvSpPr/>
          <p:nvPr userDrawn="1"/>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28" name="Rectangle 27">
            <a:extLst>
              <a:ext uri="{FF2B5EF4-FFF2-40B4-BE49-F238E27FC236}">
                <a16:creationId xmlns:a16="http://schemas.microsoft.com/office/drawing/2014/main" id="{40CFB7EE-D4B6-954B-B429-F74EE9C9488F}"/>
              </a:ext>
            </a:extLst>
          </p:cNvPr>
          <p:cNvSpPr/>
          <p:nvPr userDrawn="1"/>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36" name="Rectangle 35">
            <a:extLst>
              <a:ext uri="{FF2B5EF4-FFF2-40B4-BE49-F238E27FC236}">
                <a16:creationId xmlns:a16="http://schemas.microsoft.com/office/drawing/2014/main" id="{3C48122D-58FB-6A4D-AA77-4CEF8C786AF7}"/>
              </a:ext>
            </a:extLst>
          </p:cNvPr>
          <p:cNvSpPr/>
          <p:nvPr userDrawn="1"/>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graphicFrame>
        <p:nvGraphicFramePr>
          <p:cNvPr id="37" name="Table 36">
            <a:extLst>
              <a:ext uri="{FF2B5EF4-FFF2-40B4-BE49-F238E27FC236}">
                <a16:creationId xmlns:a16="http://schemas.microsoft.com/office/drawing/2014/main" id="{1983283D-8BF9-8C4F-8733-B38018AB98B3}"/>
              </a:ext>
            </a:extLst>
          </p:cNvPr>
          <p:cNvGraphicFramePr>
            <a:graphicFrameLocks noGrp="1"/>
          </p:cNvGraphicFramePr>
          <p:nvPr userDrawn="1">
            <p:extLst>
              <p:ext uri="{D42A27DB-BD31-4B8C-83A1-F6EECF244321}">
                <p14:modId xmlns:p14="http://schemas.microsoft.com/office/powerpoint/2010/main" val="556708435"/>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b="1" kern="1200">
                          <a:solidFill>
                            <a:schemeClr val="tx1"/>
                          </a:solidFill>
                          <a:latin typeface="+mn-lt"/>
                          <a:ea typeface="+mn-ea"/>
                          <a:cs typeface="+mn-cs"/>
                        </a:rPr>
                        <a:t>AARP.ORG/RESEARCH</a:t>
                      </a:r>
                      <a:r>
                        <a:rPr lang="en-US" sz="1000" b="1" kern="1200" baseline="0">
                          <a:solidFill>
                            <a:schemeClr val="tx1"/>
                          </a:solidFill>
                          <a:latin typeface="+mn-lt"/>
                          <a:ea typeface="+mn-ea"/>
                          <a:cs typeface="+mn-cs"/>
                        </a:rPr>
                        <a:t> | </a:t>
                      </a:r>
                      <a:r>
                        <a:rPr lang="en-US" sz="1000" b="0" kern="1200" baseline="0">
                          <a:solidFill>
                            <a:schemeClr val="tx1"/>
                          </a:solidFill>
                          <a:latin typeface="+mn-lt"/>
                          <a:ea typeface="+mn-ea"/>
                          <a:cs typeface="+mn-cs"/>
                        </a:rPr>
                        <a:t>© 2024 AARP ALL RIGHTS RESERVED</a:t>
                      </a:r>
                      <a:endParaRPr lang="en-US" sz="1000" b="0" kern="120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38" name="Rectangle 37">
            <a:extLst>
              <a:ext uri="{FF2B5EF4-FFF2-40B4-BE49-F238E27FC236}">
                <a16:creationId xmlns:a16="http://schemas.microsoft.com/office/drawing/2014/main" id="{C726DA67-12EB-B84C-BC78-5D912E11951E}"/>
              </a:ext>
            </a:extLst>
          </p:cNvPr>
          <p:cNvSpPr/>
          <p:nvPr userDrawn="1"/>
        </p:nvSpPr>
        <p:spPr>
          <a:xfrm>
            <a:off x="-4121320" y="2357803"/>
            <a:ext cx="1828800" cy="549275"/>
          </a:xfrm>
          <a:prstGeom prst="rect">
            <a:avLst/>
          </a:prstGeom>
          <a:solidFill>
            <a:srgbClr val="00000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schemeClr val="bg1"/>
                </a:solidFill>
              </a:rPr>
              <a:t>0-0-0</a:t>
            </a:r>
          </a:p>
          <a:p>
            <a:pPr algn="ctr">
              <a:defRPr/>
            </a:pPr>
            <a:r>
              <a:rPr lang="en-US" sz="1000">
                <a:solidFill>
                  <a:schemeClr val="bg1"/>
                </a:solidFill>
              </a:rPr>
              <a:t>#000000</a:t>
            </a:r>
          </a:p>
        </p:txBody>
      </p:sp>
      <p:sp>
        <p:nvSpPr>
          <p:cNvPr id="39" name="Rectangle 38">
            <a:extLst>
              <a:ext uri="{FF2B5EF4-FFF2-40B4-BE49-F238E27FC236}">
                <a16:creationId xmlns:a16="http://schemas.microsoft.com/office/drawing/2014/main" id="{D5DF054C-7178-0146-AE34-E50A1FDBC464}"/>
              </a:ext>
            </a:extLst>
          </p:cNvPr>
          <p:cNvSpPr/>
          <p:nvPr userDrawn="1"/>
        </p:nvSpPr>
        <p:spPr>
          <a:xfrm>
            <a:off x="-4121320" y="2953613"/>
            <a:ext cx="1828800" cy="547688"/>
          </a:xfrm>
          <a:prstGeom prst="rect">
            <a:avLst/>
          </a:prstGeom>
          <a:solidFill>
            <a:srgbClr val="EC13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50">
                <a:solidFill>
                  <a:prstClr val="white"/>
                </a:solidFill>
              </a:rPr>
              <a:t>236-19-0</a:t>
            </a:r>
          </a:p>
          <a:p>
            <a:pPr algn="ctr">
              <a:defRPr/>
            </a:pPr>
            <a:r>
              <a:rPr lang="en-US" sz="1050">
                <a:solidFill>
                  <a:prstClr val="white"/>
                </a:solidFill>
              </a:rPr>
              <a:t>#EC1300</a:t>
            </a:r>
          </a:p>
        </p:txBody>
      </p:sp>
      <p:sp>
        <p:nvSpPr>
          <p:cNvPr id="40" name="Rectangle 39">
            <a:extLst>
              <a:ext uri="{FF2B5EF4-FFF2-40B4-BE49-F238E27FC236}">
                <a16:creationId xmlns:a16="http://schemas.microsoft.com/office/drawing/2014/main" id="{392295A4-F0D7-A14B-BA6C-BFF04876B359}"/>
              </a:ext>
            </a:extLst>
          </p:cNvPr>
          <p:cNvSpPr/>
          <p:nvPr userDrawn="1"/>
        </p:nvSpPr>
        <p:spPr>
          <a:xfrm>
            <a:off x="-4121320" y="3534900"/>
            <a:ext cx="1828800" cy="547687"/>
          </a:xfrm>
          <a:prstGeom prst="rect">
            <a:avLst/>
          </a:prstGeom>
          <a:solidFill>
            <a:srgbClr val="E6E6E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230-230-230</a:t>
            </a:r>
          </a:p>
          <a:p>
            <a:pPr algn="ctr">
              <a:defRPr/>
            </a:pPr>
            <a:r>
              <a:rPr lang="en-US" sz="1000">
                <a:solidFill>
                  <a:prstClr val="white"/>
                </a:solidFill>
              </a:rPr>
              <a:t>#E6E6E6</a:t>
            </a:r>
          </a:p>
        </p:txBody>
      </p:sp>
      <p:sp>
        <p:nvSpPr>
          <p:cNvPr id="41" name="Rectangle 40">
            <a:extLst>
              <a:ext uri="{FF2B5EF4-FFF2-40B4-BE49-F238E27FC236}">
                <a16:creationId xmlns:a16="http://schemas.microsoft.com/office/drawing/2014/main" id="{4A5805C0-C0E7-154E-95F6-38CE813FE6A3}"/>
              </a:ext>
            </a:extLst>
          </p:cNvPr>
          <p:cNvSpPr/>
          <p:nvPr userDrawn="1"/>
        </p:nvSpPr>
        <p:spPr>
          <a:xfrm>
            <a:off x="-4121320" y="4125918"/>
            <a:ext cx="1828800" cy="549275"/>
          </a:xfrm>
          <a:prstGeom prst="rect">
            <a:avLst/>
          </a:prstGeom>
          <a:solidFill>
            <a:srgbClr val="5C003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92-0-51</a:t>
            </a:r>
          </a:p>
          <a:p>
            <a:pPr algn="ctr">
              <a:defRPr/>
            </a:pPr>
            <a:r>
              <a:rPr lang="en-US" sz="1000">
                <a:solidFill>
                  <a:prstClr val="white"/>
                </a:solidFill>
              </a:rPr>
              <a:t>#5C0033</a:t>
            </a:r>
          </a:p>
        </p:txBody>
      </p:sp>
      <p:sp>
        <p:nvSpPr>
          <p:cNvPr id="42" name="Rectangle 41">
            <a:extLst>
              <a:ext uri="{FF2B5EF4-FFF2-40B4-BE49-F238E27FC236}">
                <a16:creationId xmlns:a16="http://schemas.microsoft.com/office/drawing/2014/main" id="{5355368F-FC33-7946-ADA0-6FCB9FA6295C}"/>
              </a:ext>
            </a:extLst>
          </p:cNvPr>
          <p:cNvSpPr/>
          <p:nvPr userDrawn="1"/>
        </p:nvSpPr>
        <p:spPr>
          <a:xfrm>
            <a:off x="-4121320" y="4732048"/>
            <a:ext cx="1828800" cy="549275"/>
          </a:xfrm>
          <a:prstGeom prst="rect">
            <a:avLst/>
          </a:prstGeom>
          <a:solidFill>
            <a:srgbClr val="FFC9A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255-201-171</a:t>
            </a:r>
          </a:p>
          <a:p>
            <a:pPr algn="ctr">
              <a:defRPr/>
            </a:pPr>
            <a:r>
              <a:rPr lang="en-US" sz="1000">
                <a:solidFill>
                  <a:prstClr val="white"/>
                </a:solidFill>
              </a:rPr>
              <a:t>#FFC9AB</a:t>
            </a:r>
          </a:p>
        </p:txBody>
      </p:sp>
      <p:sp>
        <p:nvSpPr>
          <p:cNvPr id="43" name="Rectangle 42">
            <a:extLst>
              <a:ext uri="{FF2B5EF4-FFF2-40B4-BE49-F238E27FC236}">
                <a16:creationId xmlns:a16="http://schemas.microsoft.com/office/drawing/2014/main" id="{5915669C-A193-D44C-88D2-C97D2481347A}"/>
              </a:ext>
            </a:extLst>
          </p:cNvPr>
          <p:cNvSpPr/>
          <p:nvPr userDrawn="1"/>
        </p:nvSpPr>
        <p:spPr>
          <a:xfrm>
            <a:off x="-4121320" y="5326046"/>
            <a:ext cx="1828800" cy="549275"/>
          </a:xfrm>
          <a:prstGeom prst="rect">
            <a:avLst/>
          </a:prstGeom>
          <a:solidFill>
            <a:srgbClr val="FFC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255-197-192</a:t>
            </a:r>
          </a:p>
          <a:p>
            <a:pPr algn="ctr">
              <a:defRPr/>
            </a:pPr>
            <a:r>
              <a:rPr lang="en-US" sz="1000">
                <a:solidFill>
                  <a:prstClr val="white"/>
                </a:solidFill>
              </a:rPr>
              <a:t>#FFC5C0</a:t>
            </a:r>
          </a:p>
        </p:txBody>
      </p:sp>
      <p:sp>
        <p:nvSpPr>
          <p:cNvPr id="44" name="Rectangle 43">
            <a:extLst>
              <a:ext uri="{FF2B5EF4-FFF2-40B4-BE49-F238E27FC236}">
                <a16:creationId xmlns:a16="http://schemas.microsoft.com/office/drawing/2014/main" id="{8D5B9103-1941-DC49-AF02-603F648ACEC3}"/>
              </a:ext>
            </a:extLst>
          </p:cNvPr>
          <p:cNvSpPr/>
          <p:nvPr userDrawn="1"/>
        </p:nvSpPr>
        <p:spPr>
          <a:xfrm>
            <a:off x="-4121320" y="5937443"/>
            <a:ext cx="1828800" cy="549275"/>
          </a:xfrm>
          <a:prstGeom prst="rect">
            <a:avLst/>
          </a:prstGeom>
          <a:solidFill>
            <a:srgbClr val="F75D5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247-93-89</a:t>
            </a:r>
          </a:p>
          <a:p>
            <a:pPr algn="ctr">
              <a:defRPr/>
            </a:pPr>
            <a:r>
              <a:rPr lang="en-US" sz="1000">
                <a:solidFill>
                  <a:prstClr val="white"/>
                </a:solidFill>
              </a:rPr>
              <a:t>#F75D59</a:t>
            </a:r>
          </a:p>
        </p:txBody>
      </p:sp>
      <p:sp>
        <p:nvSpPr>
          <p:cNvPr id="4" name="TextBox 3">
            <a:extLst>
              <a:ext uri="{FF2B5EF4-FFF2-40B4-BE49-F238E27FC236}">
                <a16:creationId xmlns:a16="http://schemas.microsoft.com/office/drawing/2014/main" id="{3479EA29-A73F-ADDE-2824-398BBB24776F}"/>
              </a:ext>
            </a:extLst>
          </p:cNvPr>
          <p:cNvSpPr txBox="1"/>
          <p:nvPr userDrawn="1"/>
        </p:nvSpPr>
        <p:spPr>
          <a:xfrm>
            <a:off x="-6959600" y="8238"/>
            <a:ext cx="66548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spcAft>
                <a:spcPts val="600"/>
              </a:spcAft>
            </a:pPr>
            <a:r>
              <a:rPr lang="en-US" sz="3600" b="1" baseline="0">
                <a:solidFill>
                  <a:schemeClr val="tx1"/>
                </a:solidFill>
                <a:latin typeface="Arial Narrow" panose="020B0606020202030204" pitchFamily="34" charset="0"/>
                <a:cs typeface="Arial" panose="020B0604020202020204" pitchFamily="34" charset="0"/>
              </a:rPr>
              <a:t>Slide Title: </a:t>
            </a:r>
            <a:r>
              <a:rPr lang="en-US" sz="3600" b="1">
                <a:solidFill>
                  <a:schemeClr val="tx1"/>
                </a:solidFill>
                <a:latin typeface="Arial Narrow" panose="020B0606020202030204" pitchFamily="34" charset="0"/>
                <a:cs typeface="Arial" panose="020B0604020202020204" pitchFamily="34" charset="0"/>
              </a:rPr>
              <a:t>Arial Narrow, 36pt</a:t>
            </a:r>
          </a:p>
          <a:p>
            <a:pPr algn="r">
              <a:spcBef>
                <a:spcPts val="600"/>
              </a:spcBef>
              <a:spcAft>
                <a:spcPts val="600"/>
              </a:spcAft>
              <a:defRPr/>
            </a:pPr>
            <a:r>
              <a:rPr lang="en-US" sz="2400" b="0" baseline="0">
                <a:solidFill>
                  <a:prstClr val="black"/>
                </a:solidFill>
                <a:latin typeface="Arial" panose="020B0604020202020204" pitchFamily="34" charset="0"/>
                <a:cs typeface="Arial" panose="020B0604020202020204" pitchFamily="34" charset="0"/>
              </a:rPr>
              <a:t>Content Text: </a:t>
            </a:r>
            <a:r>
              <a:rPr lang="en-US" sz="2400" b="0">
                <a:solidFill>
                  <a:prstClr val="black"/>
                </a:solidFill>
                <a:latin typeface="Arial" panose="020B0604020202020204" pitchFamily="34" charset="0"/>
                <a:cs typeface="Arial" panose="020B0604020202020204" pitchFamily="34" charset="0"/>
              </a:rPr>
              <a:t>Arial, 24-28pt</a:t>
            </a:r>
          </a:p>
          <a:p>
            <a:pPr algn="r">
              <a:spcBef>
                <a:spcPts val="600"/>
              </a:spcBef>
              <a:spcAft>
                <a:spcPts val="600"/>
              </a:spcAft>
              <a:defRPr/>
            </a:pPr>
            <a:r>
              <a:rPr lang="en-US" sz="1600">
                <a:solidFill>
                  <a:prstClr val="black"/>
                </a:solidFill>
                <a:latin typeface="Arial" panose="020B0604020202020204" pitchFamily="34" charset="0"/>
                <a:cs typeface="Arial" panose="020B0604020202020204" pitchFamily="34" charset="0"/>
              </a:rPr>
              <a:t>Chart Title: Arial, 16pt</a:t>
            </a:r>
          </a:p>
          <a:p>
            <a:pPr algn="r">
              <a:spcBef>
                <a:spcPts val="600"/>
              </a:spcBef>
              <a:spcAft>
                <a:spcPts val="600"/>
              </a:spcAft>
              <a:defRPr/>
            </a:pPr>
            <a:r>
              <a:rPr lang="en-US" sz="1400">
                <a:solidFill>
                  <a:prstClr val="black"/>
                </a:solidFill>
                <a:latin typeface="Arial" panose="020B0604020202020204" pitchFamily="34" charset="0"/>
                <a:cs typeface="Arial" panose="020B0604020202020204" pitchFamily="34" charset="0"/>
              </a:rPr>
              <a:t>Chart Content: Arial, 14pt</a:t>
            </a:r>
          </a:p>
        </p:txBody>
      </p:sp>
    </p:spTree>
    <p:extLst>
      <p:ext uri="{BB962C8B-B14F-4D97-AF65-F5344CB8AC3E}">
        <p14:creationId xmlns:p14="http://schemas.microsoft.com/office/powerpoint/2010/main" val="2824339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Title Slide (No Riboon)">
    <p:bg>
      <p:bgPr>
        <a:solidFill>
          <a:schemeClr val="bg1">
            <a:alpha val="1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A097F85-38DE-534C-B94D-FDA7B1772521}"/>
              </a:ext>
            </a:extLst>
          </p:cNvPr>
          <p:cNvSpPr/>
          <p:nvPr userDrawn="1"/>
        </p:nvSpPr>
        <p:spPr>
          <a:xfrm>
            <a:off x="0" y="4312190"/>
            <a:ext cx="12192000" cy="18854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3EE159D-10A7-7144-AA84-F85253C83C12}"/>
              </a:ext>
            </a:extLst>
          </p:cNvPr>
          <p:cNvSpPr/>
          <p:nvPr/>
        </p:nvSpPr>
        <p:spPr>
          <a:xfrm>
            <a:off x="-12704" y="0"/>
            <a:ext cx="12214639" cy="3709156"/>
          </a:xfrm>
          <a:prstGeom prst="rect">
            <a:avLst/>
          </a:prstGeom>
          <a:gradFill flip="none" rotWithShape="1">
            <a:gsLst>
              <a:gs pos="0">
                <a:schemeClr val="bg1">
                  <a:lumMod val="95000"/>
                  <a:alpha val="0"/>
                </a:schemeClr>
              </a:gs>
              <a:gs pos="35000">
                <a:schemeClr val="bg1">
                  <a:lumMod val="95000"/>
                  <a:alpha val="30000"/>
                </a:schemeClr>
              </a:gs>
              <a:gs pos="68000">
                <a:schemeClr val="bg1">
                  <a:lumMod val="95000"/>
                  <a:alpha val="70000"/>
                </a:schemeClr>
              </a:gs>
              <a:gs pos="98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50021C-0EC9-D945-86F9-75141C80C922}"/>
              </a:ext>
            </a:extLst>
          </p:cNvPr>
          <p:cNvSpPr/>
          <p:nvPr/>
        </p:nvSpPr>
        <p:spPr>
          <a:xfrm>
            <a:off x="0" y="4312190"/>
            <a:ext cx="12192000" cy="18854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807696" y="2207471"/>
            <a:ext cx="5543624" cy="1501684"/>
          </a:xfrm>
        </p:spPr>
        <p:txBody>
          <a:bodyPr lIns="182880" rIns="182880">
            <a:normAutofit/>
          </a:bodyPr>
          <a:lstStyle>
            <a:lvl1pPr algn="r">
              <a:defRPr sz="3200" b="1" i="0" cap="small" baseline="0">
                <a:solidFill>
                  <a:schemeClr val="tx1"/>
                </a:solidFill>
                <a:latin typeface="Arial" panose="020B0604020202020204" pitchFamily="34" charset="0"/>
                <a:cs typeface="Arial" panose="020B0604020202020204" pitchFamily="34" charset="0"/>
              </a:defRPr>
            </a:lvl1pPr>
          </a:lstStyle>
          <a:p>
            <a:r>
              <a:rPr lang="en-US"/>
              <a:t>CLICK TO ADD TITLE</a:t>
            </a:r>
          </a:p>
        </p:txBody>
      </p:sp>
      <p:sp>
        <p:nvSpPr>
          <p:cNvPr id="19" name="Text Placeholder 2">
            <a:extLst>
              <a:ext uri="{FF2B5EF4-FFF2-40B4-BE49-F238E27FC236}">
                <a16:creationId xmlns:a16="http://schemas.microsoft.com/office/drawing/2014/main" id="{02BA7835-E334-C746-A185-D08793A6016D}"/>
              </a:ext>
            </a:extLst>
          </p:cNvPr>
          <p:cNvSpPr>
            <a:spLocks noGrp="1"/>
          </p:cNvSpPr>
          <p:nvPr>
            <p:ph type="body" sz="quarter" idx="12" hasCustomPrompt="1"/>
          </p:nvPr>
        </p:nvSpPr>
        <p:spPr>
          <a:xfrm>
            <a:off x="703232" y="4821119"/>
            <a:ext cx="4164497" cy="277894"/>
          </a:xfrm>
        </p:spPr>
        <p:txBody>
          <a:bodyPr anchor="ctr"/>
          <a:lstStyle>
            <a:lvl1pPr marL="0" indent="0" algn="l">
              <a:buNone/>
              <a:defRPr sz="1600" b="0">
                <a:solidFill>
                  <a:schemeClr val="tx1">
                    <a:lumMod val="75000"/>
                    <a:lumOff val="25000"/>
                  </a:schemeClr>
                </a:solidFill>
                <a:latin typeface="+mn-lt"/>
              </a:defRPr>
            </a:lvl1pPr>
          </a:lstStyle>
          <a:p>
            <a:pPr lvl="0"/>
            <a:r>
              <a:rPr lang="en-US"/>
              <a:t>Click to edit text </a:t>
            </a:r>
          </a:p>
        </p:txBody>
      </p:sp>
      <p:sp>
        <p:nvSpPr>
          <p:cNvPr id="23" name="Text Placeholder 2">
            <a:extLst>
              <a:ext uri="{FF2B5EF4-FFF2-40B4-BE49-F238E27FC236}">
                <a16:creationId xmlns:a16="http://schemas.microsoft.com/office/drawing/2014/main" id="{9B02FBBE-612D-4B4E-BF6C-D4B0A7828578}"/>
              </a:ext>
            </a:extLst>
          </p:cNvPr>
          <p:cNvSpPr>
            <a:spLocks noGrp="1"/>
          </p:cNvSpPr>
          <p:nvPr>
            <p:ph type="body" sz="quarter" idx="13" hasCustomPrompt="1"/>
          </p:nvPr>
        </p:nvSpPr>
        <p:spPr>
          <a:xfrm>
            <a:off x="703232" y="5446736"/>
            <a:ext cx="4164497" cy="378470"/>
          </a:xfrm>
        </p:spPr>
        <p:txBody>
          <a:bodyPr anchor="ctr"/>
          <a:lstStyle>
            <a:lvl1pPr marL="0" indent="0" algn="l">
              <a:buNone/>
              <a:defRPr sz="1600" b="0">
                <a:solidFill>
                  <a:schemeClr val="tx1">
                    <a:lumMod val="75000"/>
                    <a:lumOff val="25000"/>
                  </a:schemeClr>
                </a:solidFill>
                <a:latin typeface="+mn-lt"/>
              </a:defRPr>
            </a:lvl1pPr>
          </a:lstStyle>
          <a:p>
            <a:pPr lvl="0"/>
            <a:r>
              <a:rPr lang="en-US"/>
              <a:t>Presented by AARP Research</a:t>
            </a:r>
          </a:p>
        </p:txBody>
      </p:sp>
      <p:sp>
        <p:nvSpPr>
          <p:cNvPr id="21" name="Rectangle 20">
            <a:extLst>
              <a:ext uri="{FF2B5EF4-FFF2-40B4-BE49-F238E27FC236}">
                <a16:creationId xmlns:a16="http://schemas.microsoft.com/office/drawing/2014/main" id="{ACAB92DB-6C53-964F-A462-76174474CA02}"/>
              </a:ext>
            </a:extLst>
          </p:cNvPr>
          <p:cNvSpPr/>
          <p:nvPr/>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28" name="Rectangle 27">
            <a:extLst>
              <a:ext uri="{FF2B5EF4-FFF2-40B4-BE49-F238E27FC236}">
                <a16:creationId xmlns:a16="http://schemas.microsoft.com/office/drawing/2014/main" id="{F84E63B7-4BDF-9340-8B4C-03E17F29F089}"/>
              </a:ext>
            </a:extLst>
          </p:cNvPr>
          <p:cNvSpPr>
            <a:spLocks/>
          </p:cNvSpPr>
          <p:nvPr/>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29" name="Rectangle 28">
            <a:extLst>
              <a:ext uri="{FF2B5EF4-FFF2-40B4-BE49-F238E27FC236}">
                <a16:creationId xmlns:a16="http://schemas.microsoft.com/office/drawing/2014/main" id="{1E4F9A77-AE1E-0D48-A81D-D616E80325B1}"/>
              </a:ext>
            </a:extLst>
          </p:cNvPr>
          <p:cNvSpPr>
            <a:spLocks/>
          </p:cNvSpPr>
          <p:nvPr/>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30" name="Rectangle 29">
            <a:extLst>
              <a:ext uri="{FF2B5EF4-FFF2-40B4-BE49-F238E27FC236}">
                <a16:creationId xmlns:a16="http://schemas.microsoft.com/office/drawing/2014/main" id="{C4567E68-B63D-C041-8AC4-50FA850968B9}"/>
              </a:ext>
            </a:extLst>
          </p:cNvPr>
          <p:cNvSpPr>
            <a:spLocks/>
          </p:cNvSpPr>
          <p:nvPr/>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31" name="Rectangle 30">
            <a:extLst>
              <a:ext uri="{FF2B5EF4-FFF2-40B4-BE49-F238E27FC236}">
                <a16:creationId xmlns:a16="http://schemas.microsoft.com/office/drawing/2014/main" id="{E98649B7-BB7A-494F-8ED1-55556008BDBB}"/>
              </a:ext>
            </a:extLst>
          </p:cNvPr>
          <p:cNvSpPr/>
          <p:nvPr/>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32" name="Rectangle 31">
            <a:extLst>
              <a:ext uri="{FF2B5EF4-FFF2-40B4-BE49-F238E27FC236}">
                <a16:creationId xmlns:a16="http://schemas.microsoft.com/office/drawing/2014/main" id="{D01AF116-A634-BE4A-83D5-AC533274C427}"/>
              </a:ext>
            </a:extLst>
          </p:cNvPr>
          <p:cNvSpPr/>
          <p:nvPr/>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40" name="Rectangle 39">
            <a:extLst>
              <a:ext uri="{FF2B5EF4-FFF2-40B4-BE49-F238E27FC236}">
                <a16:creationId xmlns:a16="http://schemas.microsoft.com/office/drawing/2014/main" id="{9B8957BC-6F7A-4047-8DDA-9AC372D92DD7}"/>
              </a:ext>
            </a:extLst>
          </p:cNvPr>
          <p:cNvSpPr/>
          <p:nvPr/>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graphicFrame>
        <p:nvGraphicFramePr>
          <p:cNvPr id="41" name="Table 40">
            <a:extLst>
              <a:ext uri="{FF2B5EF4-FFF2-40B4-BE49-F238E27FC236}">
                <a16:creationId xmlns:a16="http://schemas.microsoft.com/office/drawing/2014/main" id="{D6948624-E72A-7546-B248-70AE1B873708}"/>
              </a:ext>
            </a:extLst>
          </p:cNvPr>
          <p:cNvGraphicFramePr>
            <a:graphicFrameLocks noGrp="1"/>
          </p:cNvGraphicFramePr>
          <p:nvPr>
            <p:extLst>
              <p:ext uri="{D42A27DB-BD31-4B8C-83A1-F6EECF244321}">
                <p14:modId xmlns:p14="http://schemas.microsoft.com/office/powerpoint/2010/main" val="878348283"/>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b="1" kern="1200">
                          <a:solidFill>
                            <a:schemeClr val="tx1"/>
                          </a:solidFill>
                          <a:latin typeface="+mn-lt"/>
                          <a:ea typeface="+mn-ea"/>
                          <a:cs typeface="+mn-cs"/>
                        </a:rPr>
                        <a:t>AARP.ORG/RESEARCH</a:t>
                      </a:r>
                      <a:r>
                        <a:rPr lang="en-US" sz="1000" b="1" kern="1200" baseline="0">
                          <a:solidFill>
                            <a:schemeClr val="tx1"/>
                          </a:solidFill>
                          <a:latin typeface="+mn-lt"/>
                          <a:ea typeface="+mn-ea"/>
                          <a:cs typeface="+mn-cs"/>
                        </a:rPr>
                        <a:t> | </a:t>
                      </a:r>
                      <a:r>
                        <a:rPr lang="en-US" sz="1000" b="0" kern="1200" baseline="0">
                          <a:solidFill>
                            <a:schemeClr val="tx1"/>
                          </a:solidFill>
                          <a:latin typeface="+mn-lt"/>
                          <a:ea typeface="+mn-ea"/>
                          <a:cs typeface="+mn-cs"/>
                        </a:rPr>
                        <a:t>© 2024 AARP ALL RIGHTS RESERVED</a:t>
                      </a:r>
                      <a:endParaRPr lang="en-US" sz="1000" b="0" kern="120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25" name="Rectangle 24">
            <a:extLst>
              <a:ext uri="{FF2B5EF4-FFF2-40B4-BE49-F238E27FC236}">
                <a16:creationId xmlns:a16="http://schemas.microsoft.com/office/drawing/2014/main" id="{DDF6EBD8-C595-6248-85D7-99177DBC64A3}"/>
              </a:ext>
            </a:extLst>
          </p:cNvPr>
          <p:cNvSpPr/>
          <p:nvPr userDrawn="1"/>
        </p:nvSpPr>
        <p:spPr>
          <a:xfrm>
            <a:off x="-12704" y="0"/>
            <a:ext cx="12214639" cy="3709156"/>
          </a:xfrm>
          <a:prstGeom prst="rect">
            <a:avLst/>
          </a:prstGeom>
          <a:gradFill flip="none" rotWithShape="1">
            <a:gsLst>
              <a:gs pos="0">
                <a:schemeClr val="bg1">
                  <a:lumMod val="95000"/>
                  <a:alpha val="0"/>
                </a:schemeClr>
              </a:gs>
              <a:gs pos="35000">
                <a:schemeClr val="bg1">
                  <a:lumMod val="95000"/>
                  <a:alpha val="30000"/>
                </a:schemeClr>
              </a:gs>
              <a:gs pos="68000">
                <a:schemeClr val="bg1">
                  <a:lumMod val="95000"/>
                  <a:alpha val="70000"/>
                </a:schemeClr>
              </a:gs>
              <a:gs pos="98000">
                <a:schemeClr val="bg1">
                  <a:lumMod val="9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DA637F8-4D42-8B4E-AD12-AB92B4C95A12}"/>
              </a:ext>
            </a:extLst>
          </p:cNvPr>
          <p:cNvSpPr/>
          <p:nvPr userDrawn="1"/>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43" name="Rectangle 42">
            <a:extLst>
              <a:ext uri="{FF2B5EF4-FFF2-40B4-BE49-F238E27FC236}">
                <a16:creationId xmlns:a16="http://schemas.microsoft.com/office/drawing/2014/main" id="{32870B7E-6DB2-AB44-BC40-429839A9D6B8}"/>
              </a:ext>
            </a:extLst>
          </p:cNvPr>
          <p:cNvSpPr>
            <a:spLocks/>
          </p:cNvSpPr>
          <p:nvPr userDrawn="1"/>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44" name="Rectangle 43">
            <a:extLst>
              <a:ext uri="{FF2B5EF4-FFF2-40B4-BE49-F238E27FC236}">
                <a16:creationId xmlns:a16="http://schemas.microsoft.com/office/drawing/2014/main" id="{7A42F929-268D-7E41-93E1-7754042FD911}"/>
              </a:ext>
            </a:extLst>
          </p:cNvPr>
          <p:cNvSpPr>
            <a:spLocks/>
          </p:cNvSpPr>
          <p:nvPr userDrawn="1"/>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45" name="Rectangle 44">
            <a:extLst>
              <a:ext uri="{FF2B5EF4-FFF2-40B4-BE49-F238E27FC236}">
                <a16:creationId xmlns:a16="http://schemas.microsoft.com/office/drawing/2014/main" id="{355DE1F7-5FEF-A542-91B4-4F939AD68A13}"/>
              </a:ext>
            </a:extLst>
          </p:cNvPr>
          <p:cNvSpPr>
            <a:spLocks/>
          </p:cNvSpPr>
          <p:nvPr userDrawn="1"/>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46" name="Rectangle 45">
            <a:extLst>
              <a:ext uri="{FF2B5EF4-FFF2-40B4-BE49-F238E27FC236}">
                <a16:creationId xmlns:a16="http://schemas.microsoft.com/office/drawing/2014/main" id="{2605AA46-B0CB-BD4E-A0DC-FB31C022ECBE}"/>
              </a:ext>
            </a:extLst>
          </p:cNvPr>
          <p:cNvSpPr/>
          <p:nvPr userDrawn="1"/>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47" name="Rectangle 46">
            <a:extLst>
              <a:ext uri="{FF2B5EF4-FFF2-40B4-BE49-F238E27FC236}">
                <a16:creationId xmlns:a16="http://schemas.microsoft.com/office/drawing/2014/main" id="{E131E19F-DD8D-0E4F-8FDB-07B9AF930F70}"/>
              </a:ext>
            </a:extLst>
          </p:cNvPr>
          <p:cNvSpPr/>
          <p:nvPr userDrawn="1"/>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55" name="Rectangle 54">
            <a:extLst>
              <a:ext uri="{FF2B5EF4-FFF2-40B4-BE49-F238E27FC236}">
                <a16:creationId xmlns:a16="http://schemas.microsoft.com/office/drawing/2014/main" id="{CA9AE072-0910-9D41-B66D-29478E7E77CA}"/>
              </a:ext>
            </a:extLst>
          </p:cNvPr>
          <p:cNvSpPr/>
          <p:nvPr userDrawn="1"/>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sp>
        <p:nvSpPr>
          <p:cNvPr id="56" name="Rectangle 55">
            <a:extLst>
              <a:ext uri="{FF2B5EF4-FFF2-40B4-BE49-F238E27FC236}">
                <a16:creationId xmlns:a16="http://schemas.microsoft.com/office/drawing/2014/main" id="{2B0F0ADE-2906-BA48-81AB-CB1D3A762CEE}"/>
              </a:ext>
            </a:extLst>
          </p:cNvPr>
          <p:cNvSpPr/>
          <p:nvPr userDrawn="1"/>
        </p:nvSpPr>
        <p:spPr>
          <a:xfrm>
            <a:off x="-4121320" y="2357803"/>
            <a:ext cx="1828800" cy="549275"/>
          </a:xfrm>
          <a:prstGeom prst="rect">
            <a:avLst/>
          </a:prstGeom>
          <a:solidFill>
            <a:srgbClr val="00000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schemeClr val="bg1"/>
                </a:solidFill>
              </a:rPr>
              <a:t>0-0-0</a:t>
            </a:r>
          </a:p>
          <a:p>
            <a:pPr algn="ctr">
              <a:defRPr/>
            </a:pPr>
            <a:r>
              <a:rPr lang="en-US" sz="1000">
                <a:solidFill>
                  <a:schemeClr val="bg1"/>
                </a:solidFill>
              </a:rPr>
              <a:t>#000000</a:t>
            </a:r>
          </a:p>
        </p:txBody>
      </p:sp>
      <p:sp>
        <p:nvSpPr>
          <p:cNvPr id="57" name="Rectangle 56">
            <a:extLst>
              <a:ext uri="{FF2B5EF4-FFF2-40B4-BE49-F238E27FC236}">
                <a16:creationId xmlns:a16="http://schemas.microsoft.com/office/drawing/2014/main" id="{6ACFFA02-6A68-AA4F-805E-D92E75C48CE8}"/>
              </a:ext>
            </a:extLst>
          </p:cNvPr>
          <p:cNvSpPr/>
          <p:nvPr userDrawn="1"/>
        </p:nvSpPr>
        <p:spPr>
          <a:xfrm>
            <a:off x="-4121320" y="2953613"/>
            <a:ext cx="1828800" cy="547688"/>
          </a:xfrm>
          <a:prstGeom prst="rect">
            <a:avLst/>
          </a:prstGeom>
          <a:solidFill>
            <a:srgbClr val="EC13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50">
                <a:solidFill>
                  <a:prstClr val="white"/>
                </a:solidFill>
              </a:rPr>
              <a:t>236-19-0</a:t>
            </a:r>
          </a:p>
          <a:p>
            <a:pPr algn="ctr">
              <a:defRPr/>
            </a:pPr>
            <a:r>
              <a:rPr lang="en-US" sz="1050">
                <a:solidFill>
                  <a:prstClr val="white"/>
                </a:solidFill>
              </a:rPr>
              <a:t>#EC1300</a:t>
            </a:r>
          </a:p>
        </p:txBody>
      </p:sp>
      <p:sp>
        <p:nvSpPr>
          <p:cNvPr id="58" name="Rectangle 57">
            <a:extLst>
              <a:ext uri="{FF2B5EF4-FFF2-40B4-BE49-F238E27FC236}">
                <a16:creationId xmlns:a16="http://schemas.microsoft.com/office/drawing/2014/main" id="{B2C0B979-7D00-EA49-AB98-B0CBF400FA82}"/>
              </a:ext>
            </a:extLst>
          </p:cNvPr>
          <p:cNvSpPr/>
          <p:nvPr userDrawn="1"/>
        </p:nvSpPr>
        <p:spPr>
          <a:xfrm>
            <a:off x="-4121320" y="3534900"/>
            <a:ext cx="1828800" cy="547687"/>
          </a:xfrm>
          <a:prstGeom prst="rect">
            <a:avLst/>
          </a:prstGeom>
          <a:solidFill>
            <a:srgbClr val="E6E6E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230-230-230</a:t>
            </a:r>
          </a:p>
          <a:p>
            <a:pPr algn="ctr">
              <a:defRPr/>
            </a:pPr>
            <a:r>
              <a:rPr lang="en-US" sz="1000">
                <a:solidFill>
                  <a:prstClr val="white"/>
                </a:solidFill>
              </a:rPr>
              <a:t>#E6E6E6</a:t>
            </a:r>
          </a:p>
        </p:txBody>
      </p:sp>
      <p:sp>
        <p:nvSpPr>
          <p:cNvPr id="59" name="Rectangle 58">
            <a:extLst>
              <a:ext uri="{FF2B5EF4-FFF2-40B4-BE49-F238E27FC236}">
                <a16:creationId xmlns:a16="http://schemas.microsoft.com/office/drawing/2014/main" id="{3F740604-2A5F-8747-84EF-58C62C9F23E4}"/>
              </a:ext>
            </a:extLst>
          </p:cNvPr>
          <p:cNvSpPr/>
          <p:nvPr userDrawn="1"/>
        </p:nvSpPr>
        <p:spPr>
          <a:xfrm>
            <a:off x="-4121320" y="4125918"/>
            <a:ext cx="1828800" cy="549275"/>
          </a:xfrm>
          <a:prstGeom prst="rect">
            <a:avLst/>
          </a:prstGeom>
          <a:solidFill>
            <a:srgbClr val="5C003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92-0-51</a:t>
            </a:r>
          </a:p>
          <a:p>
            <a:pPr algn="ctr">
              <a:defRPr/>
            </a:pPr>
            <a:r>
              <a:rPr lang="en-US" sz="1000">
                <a:solidFill>
                  <a:prstClr val="white"/>
                </a:solidFill>
              </a:rPr>
              <a:t>#5C0033</a:t>
            </a:r>
          </a:p>
        </p:txBody>
      </p:sp>
      <p:sp>
        <p:nvSpPr>
          <p:cNvPr id="60" name="Rectangle 59">
            <a:extLst>
              <a:ext uri="{FF2B5EF4-FFF2-40B4-BE49-F238E27FC236}">
                <a16:creationId xmlns:a16="http://schemas.microsoft.com/office/drawing/2014/main" id="{DD410F8F-C044-2D48-A73E-B749A997CE9E}"/>
              </a:ext>
            </a:extLst>
          </p:cNvPr>
          <p:cNvSpPr/>
          <p:nvPr userDrawn="1"/>
        </p:nvSpPr>
        <p:spPr>
          <a:xfrm>
            <a:off x="-4121320" y="4732048"/>
            <a:ext cx="1828800" cy="549275"/>
          </a:xfrm>
          <a:prstGeom prst="rect">
            <a:avLst/>
          </a:prstGeom>
          <a:solidFill>
            <a:srgbClr val="FFC9A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255-201-171</a:t>
            </a:r>
          </a:p>
          <a:p>
            <a:pPr algn="ctr">
              <a:defRPr/>
            </a:pPr>
            <a:r>
              <a:rPr lang="en-US" sz="1000">
                <a:solidFill>
                  <a:prstClr val="white"/>
                </a:solidFill>
              </a:rPr>
              <a:t>#FFC9AB</a:t>
            </a:r>
          </a:p>
        </p:txBody>
      </p:sp>
      <p:sp>
        <p:nvSpPr>
          <p:cNvPr id="61" name="Rectangle 60">
            <a:extLst>
              <a:ext uri="{FF2B5EF4-FFF2-40B4-BE49-F238E27FC236}">
                <a16:creationId xmlns:a16="http://schemas.microsoft.com/office/drawing/2014/main" id="{7BC4C7EC-3ADD-BC48-87FF-FCA3C7316494}"/>
              </a:ext>
            </a:extLst>
          </p:cNvPr>
          <p:cNvSpPr/>
          <p:nvPr userDrawn="1"/>
        </p:nvSpPr>
        <p:spPr>
          <a:xfrm>
            <a:off x="-4121320" y="5326046"/>
            <a:ext cx="1828800" cy="549275"/>
          </a:xfrm>
          <a:prstGeom prst="rect">
            <a:avLst/>
          </a:prstGeom>
          <a:solidFill>
            <a:srgbClr val="FFC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255-197-192</a:t>
            </a:r>
          </a:p>
          <a:p>
            <a:pPr algn="ctr">
              <a:defRPr/>
            </a:pPr>
            <a:r>
              <a:rPr lang="en-US" sz="1000">
                <a:solidFill>
                  <a:prstClr val="white"/>
                </a:solidFill>
              </a:rPr>
              <a:t>#FFC5C0</a:t>
            </a:r>
          </a:p>
        </p:txBody>
      </p:sp>
      <p:sp>
        <p:nvSpPr>
          <p:cNvPr id="62" name="Rectangle 61">
            <a:extLst>
              <a:ext uri="{FF2B5EF4-FFF2-40B4-BE49-F238E27FC236}">
                <a16:creationId xmlns:a16="http://schemas.microsoft.com/office/drawing/2014/main" id="{A36E692E-16E0-8C4C-B2FC-4A270EBFBCCB}"/>
              </a:ext>
            </a:extLst>
          </p:cNvPr>
          <p:cNvSpPr/>
          <p:nvPr userDrawn="1"/>
        </p:nvSpPr>
        <p:spPr>
          <a:xfrm>
            <a:off x="-4121320" y="5937443"/>
            <a:ext cx="1828800" cy="549275"/>
          </a:xfrm>
          <a:prstGeom prst="rect">
            <a:avLst/>
          </a:prstGeom>
          <a:solidFill>
            <a:srgbClr val="F75D5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247-93-89</a:t>
            </a:r>
          </a:p>
          <a:p>
            <a:pPr algn="ctr">
              <a:defRPr/>
            </a:pPr>
            <a:r>
              <a:rPr lang="en-US" sz="1000">
                <a:solidFill>
                  <a:prstClr val="white"/>
                </a:solidFill>
              </a:rPr>
              <a:t>#F75D59</a:t>
            </a:r>
          </a:p>
        </p:txBody>
      </p:sp>
      <p:sp>
        <p:nvSpPr>
          <p:cNvPr id="4" name="TextBox 3">
            <a:extLst>
              <a:ext uri="{FF2B5EF4-FFF2-40B4-BE49-F238E27FC236}">
                <a16:creationId xmlns:a16="http://schemas.microsoft.com/office/drawing/2014/main" id="{17E8DF62-ACAB-0C9A-5782-E62DC0B6162B}"/>
              </a:ext>
            </a:extLst>
          </p:cNvPr>
          <p:cNvSpPr txBox="1"/>
          <p:nvPr userDrawn="1"/>
        </p:nvSpPr>
        <p:spPr>
          <a:xfrm>
            <a:off x="-6959600" y="8238"/>
            <a:ext cx="66548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spcAft>
                <a:spcPts val="600"/>
              </a:spcAft>
            </a:pPr>
            <a:r>
              <a:rPr lang="en-US" sz="3600" b="1" baseline="0">
                <a:solidFill>
                  <a:schemeClr val="tx1"/>
                </a:solidFill>
                <a:latin typeface="Arial Narrow" panose="020B0606020202030204" pitchFamily="34" charset="0"/>
                <a:cs typeface="Arial" panose="020B0604020202020204" pitchFamily="34" charset="0"/>
              </a:rPr>
              <a:t>Slide Title: </a:t>
            </a:r>
            <a:r>
              <a:rPr lang="en-US" sz="3600" b="1">
                <a:solidFill>
                  <a:schemeClr val="tx1"/>
                </a:solidFill>
                <a:latin typeface="Arial Narrow" panose="020B0606020202030204" pitchFamily="34" charset="0"/>
                <a:cs typeface="Arial" panose="020B0604020202020204" pitchFamily="34" charset="0"/>
              </a:rPr>
              <a:t>Arial Narrow, 36pt</a:t>
            </a:r>
          </a:p>
          <a:p>
            <a:pPr algn="r">
              <a:spcBef>
                <a:spcPts val="600"/>
              </a:spcBef>
              <a:spcAft>
                <a:spcPts val="600"/>
              </a:spcAft>
              <a:defRPr/>
            </a:pPr>
            <a:r>
              <a:rPr lang="en-US" sz="2400" b="0" baseline="0">
                <a:solidFill>
                  <a:prstClr val="black"/>
                </a:solidFill>
                <a:latin typeface="Arial" panose="020B0604020202020204" pitchFamily="34" charset="0"/>
                <a:cs typeface="Arial" panose="020B0604020202020204" pitchFamily="34" charset="0"/>
              </a:rPr>
              <a:t>Content Text: </a:t>
            </a:r>
            <a:r>
              <a:rPr lang="en-US" sz="2400" b="0">
                <a:solidFill>
                  <a:prstClr val="black"/>
                </a:solidFill>
                <a:latin typeface="Arial" panose="020B0604020202020204" pitchFamily="34" charset="0"/>
                <a:cs typeface="Arial" panose="020B0604020202020204" pitchFamily="34" charset="0"/>
              </a:rPr>
              <a:t>Arial, 24-28pt</a:t>
            </a:r>
          </a:p>
          <a:p>
            <a:pPr algn="r">
              <a:spcBef>
                <a:spcPts val="600"/>
              </a:spcBef>
              <a:spcAft>
                <a:spcPts val="600"/>
              </a:spcAft>
              <a:defRPr/>
            </a:pPr>
            <a:r>
              <a:rPr lang="en-US" sz="1600">
                <a:solidFill>
                  <a:prstClr val="black"/>
                </a:solidFill>
                <a:latin typeface="Arial" panose="020B0604020202020204" pitchFamily="34" charset="0"/>
                <a:cs typeface="Arial" panose="020B0604020202020204" pitchFamily="34" charset="0"/>
              </a:rPr>
              <a:t>Chart Title: Arial, 16pt</a:t>
            </a:r>
          </a:p>
          <a:p>
            <a:pPr algn="r">
              <a:spcBef>
                <a:spcPts val="600"/>
              </a:spcBef>
              <a:spcAft>
                <a:spcPts val="600"/>
              </a:spcAft>
              <a:defRPr/>
            </a:pPr>
            <a:r>
              <a:rPr lang="en-US" sz="1400">
                <a:solidFill>
                  <a:prstClr val="black"/>
                </a:solidFill>
                <a:latin typeface="Arial" panose="020B0604020202020204" pitchFamily="34" charset="0"/>
                <a:cs typeface="Arial" panose="020B0604020202020204" pitchFamily="34" charset="0"/>
              </a:rPr>
              <a:t>Chart Content: Arial, 14pt</a:t>
            </a:r>
          </a:p>
        </p:txBody>
      </p:sp>
    </p:spTree>
    <p:extLst>
      <p:ext uri="{BB962C8B-B14F-4D97-AF65-F5344CB8AC3E}">
        <p14:creationId xmlns:p14="http://schemas.microsoft.com/office/powerpoint/2010/main" val="199114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Divider Slide">
    <p:spTree>
      <p:nvGrpSpPr>
        <p:cNvPr id="1" name=""/>
        <p:cNvGrpSpPr/>
        <p:nvPr/>
      </p:nvGrpSpPr>
      <p:grpSpPr>
        <a:xfrm>
          <a:off x="0" y="0"/>
          <a:ext cx="0" cy="0"/>
          <a:chOff x="0" y="0"/>
          <a:chExt cx="0" cy="0"/>
        </a:xfrm>
      </p:grpSpPr>
      <p:sp>
        <p:nvSpPr>
          <p:cNvPr id="11" name="Title 1"/>
          <p:cNvSpPr txBox="1">
            <a:spLocks/>
          </p:cNvSpPr>
          <p:nvPr/>
        </p:nvSpPr>
        <p:spPr>
          <a:xfrm>
            <a:off x="5724395" y="5259459"/>
            <a:ext cx="6265904" cy="654272"/>
          </a:xfrm>
          <a:prstGeom prst="rect">
            <a:avLst/>
          </a:prstGeom>
        </p:spPr>
        <p:txBody>
          <a:bodyPr>
            <a:noAutofit/>
          </a:bodyPr>
          <a:lstStyle>
            <a:lvl1pPr algn="l" defTabSz="914400" rtl="0" eaLnBrk="1" latinLnBrk="0" hangingPunct="1">
              <a:spcBef>
                <a:spcPct val="0"/>
              </a:spcBef>
              <a:buNone/>
              <a:defRPr sz="4000" kern="1200" baseline="0">
                <a:solidFill>
                  <a:srgbClr val="FF0000"/>
                </a:solidFill>
                <a:latin typeface="Times" charset="0"/>
                <a:ea typeface="+mj-ea"/>
                <a:cs typeface="Arial" pitchFamily="34" charset="0"/>
              </a:defRPr>
            </a:lvl1pPr>
          </a:lstStyle>
          <a:p>
            <a:pPr algn="r"/>
            <a:endParaRPr lang="en-US" sz="3000" b="1" spc="300">
              <a:solidFill>
                <a:srgbClr val="104270"/>
              </a:solidFill>
              <a:uFill>
                <a:solidFill>
                  <a:srgbClr val="FF0000"/>
                </a:solidFill>
              </a:uFill>
              <a:latin typeface="+mj-lt"/>
            </a:endParaRPr>
          </a:p>
        </p:txBody>
      </p:sp>
      <p:sp>
        <p:nvSpPr>
          <p:cNvPr id="4" name="Title 3"/>
          <p:cNvSpPr>
            <a:spLocks noGrp="1"/>
          </p:cNvSpPr>
          <p:nvPr>
            <p:ph type="title" hasCustomPrompt="1"/>
          </p:nvPr>
        </p:nvSpPr>
        <p:spPr>
          <a:xfrm>
            <a:off x="5530924" y="4326133"/>
            <a:ext cx="5979065" cy="1165882"/>
          </a:xfrm>
        </p:spPr>
        <p:txBody>
          <a:bodyPr>
            <a:normAutofit/>
          </a:bodyPr>
          <a:lstStyle>
            <a:lvl1pPr algn="ctr">
              <a:defRPr sz="3000" cap="all" baseline="0">
                <a:solidFill>
                  <a:schemeClr val="tx1"/>
                </a:solidFill>
                <a:latin typeface="+mj-lt"/>
              </a:defRPr>
            </a:lvl1pPr>
          </a:lstStyle>
          <a:p>
            <a:r>
              <a:rPr lang="en-US"/>
              <a:t>CLICK TO ADD TEXT</a:t>
            </a:r>
          </a:p>
        </p:txBody>
      </p:sp>
      <p:sp>
        <p:nvSpPr>
          <p:cNvPr id="9" name="Slide Number Placeholder 5">
            <a:extLst>
              <a:ext uri="{FF2B5EF4-FFF2-40B4-BE49-F238E27FC236}">
                <a16:creationId xmlns:a16="http://schemas.microsoft.com/office/drawing/2014/main" id="{0CC70ACD-2857-1C4B-B5F5-510244D35997}"/>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
        <p:nvSpPr>
          <p:cNvPr id="6" name="Title 1">
            <a:extLst>
              <a:ext uri="{FF2B5EF4-FFF2-40B4-BE49-F238E27FC236}">
                <a16:creationId xmlns:a16="http://schemas.microsoft.com/office/drawing/2014/main" id="{2C939CFE-7477-3D4F-AA6A-76C7F13FB3FC}"/>
              </a:ext>
            </a:extLst>
          </p:cNvPr>
          <p:cNvSpPr txBox="1">
            <a:spLocks/>
          </p:cNvSpPr>
          <p:nvPr userDrawn="1"/>
        </p:nvSpPr>
        <p:spPr>
          <a:xfrm>
            <a:off x="5724395" y="5259459"/>
            <a:ext cx="6265904" cy="654272"/>
          </a:xfrm>
          <a:prstGeom prst="rect">
            <a:avLst/>
          </a:prstGeom>
        </p:spPr>
        <p:txBody>
          <a:bodyPr>
            <a:noAutofit/>
          </a:bodyPr>
          <a:lstStyle>
            <a:lvl1pPr algn="l" defTabSz="914400" rtl="0" eaLnBrk="1" latinLnBrk="0" hangingPunct="1">
              <a:spcBef>
                <a:spcPct val="0"/>
              </a:spcBef>
              <a:buNone/>
              <a:defRPr sz="4000" kern="1200" baseline="0">
                <a:solidFill>
                  <a:srgbClr val="FF0000"/>
                </a:solidFill>
                <a:latin typeface="Times" charset="0"/>
                <a:ea typeface="+mj-ea"/>
                <a:cs typeface="Arial" pitchFamily="34" charset="0"/>
              </a:defRPr>
            </a:lvl1pPr>
          </a:lstStyle>
          <a:p>
            <a:pPr algn="r"/>
            <a:endParaRPr lang="en-US" sz="3000" b="1" spc="300">
              <a:solidFill>
                <a:srgbClr val="104270"/>
              </a:solidFill>
              <a:uFill>
                <a:solidFill>
                  <a:srgbClr val="FF0000"/>
                </a:solidFill>
              </a:uFill>
              <a:latin typeface="+mj-lt"/>
            </a:endParaRPr>
          </a:p>
        </p:txBody>
      </p:sp>
    </p:spTree>
    <p:extLst>
      <p:ext uri="{BB962C8B-B14F-4D97-AF65-F5344CB8AC3E}">
        <p14:creationId xmlns:p14="http://schemas.microsoft.com/office/powerpoint/2010/main" val="256030247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Divider Slide">
    <p:spTree>
      <p:nvGrpSpPr>
        <p:cNvPr id="1" name=""/>
        <p:cNvGrpSpPr/>
        <p:nvPr/>
      </p:nvGrpSpPr>
      <p:grpSpPr>
        <a:xfrm>
          <a:off x="0" y="0"/>
          <a:ext cx="0" cy="0"/>
          <a:chOff x="0" y="0"/>
          <a:chExt cx="0" cy="0"/>
        </a:xfrm>
      </p:grpSpPr>
      <p:sp>
        <p:nvSpPr>
          <p:cNvPr id="11" name="Title 1"/>
          <p:cNvSpPr txBox="1">
            <a:spLocks/>
          </p:cNvSpPr>
          <p:nvPr/>
        </p:nvSpPr>
        <p:spPr>
          <a:xfrm>
            <a:off x="5724395" y="5259459"/>
            <a:ext cx="6265904" cy="654272"/>
          </a:xfrm>
          <a:prstGeom prst="rect">
            <a:avLst/>
          </a:prstGeom>
        </p:spPr>
        <p:txBody>
          <a:bodyPr>
            <a:noAutofit/>
          </a:bodyPr>
          <a:lstStyle>
            <a:lvl1pPr algn="l" defTabSz="914400" rtl="0" eaLnBrk="1" latinLnBrk="0" hangingPunct="1">
              <a:spcBef>
                <a:spcPct val="0"/>
              </a:spcBef>
              <a:buNone/>
              <a:defRPr sz="4000" kern="1200" baseline="0">
                <a:solidFill>
                  <a:srgbClr val="FF0000"/>
                </a:solidFill>
                <a:latin typeface="Times" charset="0"/>
                <a:ea typeface="+mj-ea"/>
                <a:cs typeface="Arial" pitchFamily="34" charset="0"/>
              </a:defRPr>
            </a:lvl1pPr>
          </a:lstStyle>
          <a:p>
            <a:pPr algn="r"/>
            <a:endParaRPr lang="en-US" sz="3000" b="1" spc="300">
              <a:solidFill>
                <a:srgbClr val="104270"/>
              </a:solidFill>
              <a:uFill>
                <a:solidFill>
                  <a:srgbClr val="FF0000"/>
                </a:solidFill>
              </a:uFill>
              <a:latin typeface="+mj-lt"/>
            </a:endParaRPr>
          </a:p>
        </p:txBody>
      </p:sp>
      <p:sp>
        <p:nvSpPr>
          <p:cNvPr id="15" name="Rectangle 14">
            <a:extLst>
              <a:ext uri="{FF2B5EF4-FFF2-40B4-BE49-F238E27FC236}">
                <a16:creationId xmlns:a16="http://schemas.microsoft.com/office/drawing/2014/main" id="{6BE7AC99-8F2D-074D-A883-C0D98FF23B09}"/>
              </a:ext>
            </a:extLst>
          </p:cNvPr>
          <p:cNvSpPr/>
          <p:nvPr userDrawn="1"/>
        </p:nvSpPr>
        <p:spPr>
          <a:xfrm flipH="1">
            <a:off x="5530924" y="5053921"/>
            <a:ext cx="6652845" cy="116588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4" name="Title 3"/>
          <p:cNvSpPr>
            <a:spLocks noGrp="1"/>
          </p:cNvSpPr>
          <p:nvPr>
            <p:ph type="title" hasCustomPrompt="1"/>
          </p:nvPr>
        </p:nvSpPr>
        <p:spPr>
          <a:xfrm>
            <a:off x="5530924" y="5053921"/>
            <a:ext cx="5979065" cy="1165882"/>
          </a:xfrm>
        </p:spPr>
        <p:txBody>
          <a:bodyPr>
            <a:normAutofit/>
          </a:bodyPr>
          <a:lstStyle>
            <a:lvl1pPr algn="ctr">
              <a:defRPr sz="3000" cap="all" baseline="0">
                <a:solidFill>
                  <a:schemeClr val="tx1"/>
                </a:solidFill>
                <a:latin typeface="+mj-lt"/>
              </a:defRPr>
            </a:lvl1pPr>
          </a:lstStyle>
          <a:p>
            <a:r>
              <a:rPr lang="en-US"/>
              <a:t>CLICK TO ADD TEXT</a:t>
            </a:r>
          </a:p>
        </p:txBody>
      </p:sp>
      <p:sp>
        <p:nvSpPr>
          <p:cNvPr id="9" name="Slide Number Placeholder 5">
            <a:extLst>
              <a:ext uri="{FF2B5EF4-FFF2-40B4-BE49-F238E27FC236}">
                <a16:creationId xmlns:a16="http://schemas.microsoft.com/office/drawing/2014/main" id="{0CC70ACD-2857-1C4B-B5F5-510244D35997}"/>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
        <p:nvSpPr>
          <p:cNvPr id="6" name="Title 1">
            <a:extLst>
              <a:ext uri="{FF2B5EF4-FFF2-40B4-BE49-F238E27FC236}">
                <a16:creationId xmlns:a16="http://schemas.microsoft.com/office/drawing/2014/main" id="{2C939CFE-7477-3D4F-AA6A-76C7F13FB3FC}"/>
              </a:ext>
            </a:extLst>
          </p:cNvPr>
          <p:cNvSpPr txBox="1">
            <a:spLocks/>
          </p:cNvSpPr>
          <p:nvPr userDrawn="1"/>
        </p:nvSpPr>
        <p:spPr>
          <a:xfrm>
            <a:off x="5724395" y="5259459"/>
            <a:ext cx="6265904" cy="654272"/>
          </a:xfrm>
          <a:prstGeom prst="rect">
            <a:avLst/>
          </a:prstGeom>
        </p:spPr>
        <p:txBody>
          <a:bodyPr>
            <a:noAutofit/>
          </a:bodyPr>
          <a:lstStyle>
            <a:lvl1pPr algn="l" defTabSz="914400" rtl="0" eaLnBrk="1" latinLnBrk="0" hangingPunct="1">
              <a:spcBef>
                <a:spcPct val="0"/>
              </a:spcBef>
              <a:buNone/>
              <a:defRPr sz="4000" kern="1200" baseline="0">
                <a:solidFill>
                  <a:srgbClr val="FF0000"/>
                </a:solidFill>
                <a:latin typeface="Times" charset="0"/>
                <a:ea typeface="+mj-ea"/>
                <a:cs typeface="Arial" pitchFamily="34" charset="0"/>
              </a:defRPr>
            </a:lvl1pPr>
          </a:lstStyle>
          <a:p>
            <a:pPr algn="r"/>
            <a:endParaRPr lang="en-US" sz="3000" b="1" spc="300">
              <a:solidFill>
                <a:srgbClr val="104270"/>
              </a:solidFill>
              <a:uFill>
                <a:solidFill>
                  <a:srgbClr val="FF0000"/>
                </a:solidFill>
              </a:uFill>
              <a:latin typeface="+mj-lt"/>
            </a:endParaRPr>
          </a:p>
        </p:txBody>
      </p:sp>
    </p:spTree>
    <p:extLst>
      <p:ext uri="{BB962C8B-B14F-4D97-AF65-F5344CB8AC3E}">
        <p14:creationId xmlns:p14="http://schemas.microsoft.com/office/powerpoint/2010/main" val="3030562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vider Slide">
    <p:spTree>
      <p:nvGrpSpPr>
        <p:cNvPr id="1" name=""/>
        <p:cNvGrpSpPr/>
        <p:nvPr/>
      </p:nvGrpSpPr>
      <p:grpSpPr>
        <a:xfrm>
          <a:off x="0" y="0"/>
          <a:ext cx="0" cy="0"/>
          <a:chOff x="0" y="0"/>
          <a:chExt cx="0" cy="0"/>
        </a:xfrm>
      </p:grpSpPr>
      <p:sp>
        <p:nvSpPr>
          <p:cNvPr id="11" name="Title 1"/>
          <p:cNvSpPr txBox="1">
            <a:spLocks/>
          </p:cNvSpPr>
          <p:nvPr userDrawn="1"/>
        </p:nvSpPr>
        <p:spPr>
          <a:xfrm>
            <a:off x="5724395" y="5259459"/>
            <a:ext cx="6265904" cy="654272"/>
          </a:xfrm>
          <a:prstGeom prst="rect">
            <a:avLst/>
          </a:prstGeom>
        </p:spPr>
        <p:txBody>
          <a:bodyPr>
            <a:noAutofit/>
          </a:bodyPr>
          <a:lstStyle>
            <a:lvl1pPr algn="l" defTabSz="914400" rtl="0" eaLnBrk="1" latinLnBrk="0" hangingPunct="1">
              <a:spcBef>
                <a:spcPct val="0"/>
              </a:spcBef>
              <a:buNone/>
              <a:defRPr sz="4000" kern="1200" baseline="0">
                <a:solidFill>
                  <a:srgbClr val="FF0000"/>
                </a:solidFill>
                <a:latin typeface="Times" charset="0"/>
                <a:ea typeface="+mj-ea"/>
                <a:cs typeface="Arial" pitchFamily="34" charset="0"/>
              </a:defRPr>
            </a:lvl1pPr>
          </a:lstStyle>
          <a:p>
            <a:pPr algn="r"/>
            <a:endParaRPr lang="en-US" sz="3000" b="1" spc="300">
              <a:solidFill>
                <a:srgbClr val="104270"/>
              </a:solidFill>
              <a:uFill>
                <a:solidFill>
                  <a:srgbClr val="FF0000"/>
                </a:solidFill>
              </a:uFill>
              <a:latin typeface="+mj-lt"/>
            </a:endParaRPr>
          </a:p>
        </p:txBody>
      </p:sp>
      <p:sp>
        <p:nvSpPr>
          <p:cNvPr id="15" name="Rectangle 14">
            <a:extLst>
              <a:ext uri="{FF2B5EF4-FFF2-40B4-BE49-F238E27FC236}">
                <a16:creationId xmlns:a16="http://schemas.microsoft.com/office/drawing/2014/main" id="{6BE7AC99-8F2D-074D-A883-C0D98FF23B09}"/>
              </a:ext>
            </a:extLst>
          </p:cNvPr>
          <p:cNvSpPr/>
          <p:nvPr userDrawn="1"/>
        </p:nvSpPr>
        <p:spPr>
          <a:xfrm flipH="1">
            <a:off x="5530924" y="4326133"/>
            <a:ext cx="6652845" cy="116588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4" name="Title 3"/>
          <p:cNvSpPr>
            <a:spLocks noGrp="1"/>
          </p:cNvSpPr>
          <p:nvPr>
            <p:ph type="title" hasCustomPrompt="1"/>
          </p:nvPr>
        </p:nvSpPr>
        <p:spPr>
          <a:xfrm>
            <a:off x="5530924" y="4326133"/>
            <a:ext cx="5979065" cy="1165882"/>
          </a:xfrm>
        </p:spPr>
        <p:txBody>
          <a:bodyPr>
            <a:normAutofit/>
          </a:bodyPr>
          <a:lstStyle>
            <a:lvl1pPr algn="ctr">
              <a:defRPr sz="3000" cap="all" baseline="0">
                <a:solidFill>
                  <a:schemeClr val="tx1"/>
                </a:solidFill>
                <a:latin typeface="+mj-lt"/>
              </a:defRPr>
            </a:lvl1pPr>
          </a:lstStyle>
          <a:p>
            <a:r>
              <a:rPr lang="en-US"/>
              <a:t>CLICK TO ADD TEXT</a:t>
            </a:r>
          </a:p>
        </p:txBody>
      </p:sp>
      <p:sp>
        <p:nvSpPr>
          <p:cNvPr id="9" name="Slide Number Placeholder 5">
            <a:extLst>
              <a:ext uri="{FF2B5EF4-FFF2-40B4-BE49-F238E27FC236}">
                <a16:creationId xmlns:a16="http://schemas.microsoft.com/office/drawing/2014/main" id="{0CC70ACD-2857-1C4B-B5F5-510244D35997}"/>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2965293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sp>
        <p:nvSpPr>
          <p:cNvPr id="7" name="Rectangle 6"/>
          <p:cNvSpPr/>
          <p:nvPr userDrawn="1"/>
        </p:nvSpPr>
        <p:spPr>
          <a:xfrm flipH="1">
            <a:off x="2563931" y="4593058"/>
            <a:ext cx="6652845" cy="116588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11" name="Title 1"/>
          <p:cNvSpPr txBox="1">
            <a:spLocks/>
          </p:cNvSpPr>
          <p:nvPr userDrawn="1"/>
        </p:nvSpPr>
        <p:spPr>
          <a:xfrm>
            <a:off x="5724395" y="5259459"/>
            <a:ext cx="6265904" cy="654272"/>
          </a:xfrm>
          <a:prstGeom prst="rect">
            <a:avLst/>
          </a:prstGeom>
        </p:spPr>
        <p:txBody>
          <a:bodyPr>
            <a:noAutofit/>
          </a:bodyPr>
          <a:lstStyle>
            <a:lvl1pPr algn="l" defTabSz="914400" rtl="0" eaLnBrk="1" latinLnBrk="0" hangingPunct="1">
              <a:spcBef>
                <a:spcPct val="0"/>
              </a:spcBef>
              <a:buNone/>
              <a:defRPr sz="4000" kern="1200" baseline="0">
                <a:solidFill>
                  <a:srgbClr val="FF0000"/>
                </a:solidFill>
                <a:latin typeface="Times" charset="0"/>
                <a:ea typeface="+mj-ea"/>
                <a:cs typeface="Arial" pitchFamily="34" charset="0"/>
              </a:defRPr>
            </a:lvl1pPr>
          </a:lstStyle>
          <a:p>
            <a:pPr algn="r"/>
            <a:endParaRPr lang="en-US" sz="3000" b="1" spc="300">
              <a:solidFill>
                <a:srgbClr val="104270"/>
              </a:solidFill>
              <a:uFill>
                <a:solidFill>
                  <a:srgbClr val="FF0000"/>
                </a:solidFill>
              </a:uFill>
              <a:latin typeface="+mj-lt"/>
            </a:endParaRPr>
          </a:p>
        </p:txBody>
      </p:sp>
      <p:sp>
        <p:nvSpPr>
          <p:cNvPr id="4" name="Title 3"/>
          <p:cNvSpPr>
            <a:spLocks noGrp="1"/>
          </p:cNvSpPr>
          <p:nvPr>
            <p:ph type="title" hasCustomPrompt="1"/>
          </p:nvPr>
        </p:nvSpPr>
        <p:spPr>
          <a:xfrm>
            <a:off x="2645819" y="4593058"/>
            <a:ext cx="6357078" cy="1165882"/>
          </a:xfrm>
        </p:spPr>
        <p:txBody>
          <a:bodyPr>
            <a:normAutofit/>
          </a:bodyPr>
          <a:lstStyle>
            <a:lvl1pPr algn="ctr">
              <a:defRPr sz="3000" cap="all" baseline="0">
                <a:solidFill>
                  <a:schemeClr val="tx1"/>
                </a:solidFill>
                <a:latin typeface="+mj-lt"/>
              </a:defRPr>
            </a:lvl1pPr>
          </a:lstStyle>
          <a:p>
            <a:r>
              <a:rPr lang="en-US"/>
              <a:t>CLICK TO ADD TITLE</a:t>
            </a:r>
          </a:p>
        </p:txBody>
      </p:sp>
      <p:sp>
        <p:nvSpPr>
          <p:cNvPr id="6" name="Rectangle 5">
            <a:extLst>
              <a:ext uri="{FF2B5EF4-FFF2-40B4-BE49-F238E27FC236}">
                <a16:creationId xmlns:a16="http://schemas.microsoft.com/office/drawing/2014/main" id="{A24BEBE5-5EA8-094D-905C-195835431A25}"/>
              </a:ext>
            </a:extLst>
          </p:cNvPr>
          <p:cNvSpPr>
            <a:spLocks noChangeAspect="1"/>
          </p:cNvSpPr>
          <p:nvPr userDrawn="1"/>
        </p:nvSpPr>
        <p:spPr>
          <a:xfrm>
            <a:off x="1718757" y="3667641"/>
            <a:ext cx="914400" cy="914400"/>
          </a:xfrm>
          <a:prstGeom prst="rect">
            <a:avLst/>
          </a:prstGeom>
          <a:solidFill>
            <a:srgbClr val="E22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B8BE671E-D1AB-E54A-BBF4-8258F5C56943}"/>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2078771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C87CA98-F1CF-DD4F-89C1-6F321B5C1A3D}"/>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3984366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Slide (Picture)">
    <p:spTree>
      <p:nvGrpSpPr>
        <p:cNvPr id="1" name=""/>
        <p:cNvGrpSpPr/>
        <p:nvPr/>
      </p:nvGrpSpPr>
      <p:grpSpPr>
        <a:xfrm>
          <a:off x="0" y="0"/>
          <a:ext cx="0" cy="0"/>
          <a:chOff x="0" y="0"/>
          <a:chExt cx="0" cy="0"/>
        </a:xfrm>
      </p:grpSpPr>
      <p:sp>
        <p:nvSpPr>
          <p:cNvPr id="7" name="Rectangle 6"/>
          <p:cNvSpPr/>
          <p:nvPr userDrawn="1"/>
        </p:nvSpPr>
        <p:spPr>
          <a:xfrm flipH="1">
            <a:off x="5539153" y="4975194"/>
            <a:ext cx="6652845" cy="116588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5724395" y="5259459"/>
            <a:ext cx="6265904" cy="654272"/>
          </a:xfrm>
          <a:prstGeom prst="rect">
            <a:avLst/>
          </a:prstGeom>
        </p:spPr>
        <p:txBody>
          <a:bodyPr>
            <a:noAutofit/>
          </a:bodyPr>
          <a:lstStyle>
            <a:lvl1pPr algn="l" defTabSz="914400" rtl="0" eaLnBrk="1" latinLnBrk="0" hangingPunct="1">
              <a:spcBef>
                <a:spcPct val="0"/>
              </a:spcBef>
              <a:buNone/>
              <a:defRPr sz="4000" kern="1200" baseline="0">
                <a:solidFill>
                  <a:srgbClr val="FF0000"/>
                </a:solidFill>
                <a:latin typeface="Times" charset="0"/>
                <a:ea typeface="+mj-ea"/>
                <a:cs typeface="Arial" pitchFamily="34" charset="0"/>
              </a:defRPr>
            </a:lvl1pPr>
          </a:lstStyle>
          <a:p>
            <a:pPr algn="r"/>
            <a:endParaRPr lang="en-US" sz="3000" b="1" spc="300">
              <a:solidFill>
                <a:srgbClr val="104270"/>
              </a:solidFill>
              <a:uFill>
                <a:solidFill>
                  <a:srgbClr val="FF0000"/>
                </a:solidFill>
              </a:uFill>
              <a:latin typeface="+mj-lt"/>
            </a:endParaRPr>
          </a:p>
        </p:txBody>
      </p:sp>
      <p:sp>
        <p:nvSpPr>
          <p:cNvPr id="2" name="Title 1"/>
          <p:cNvSpPr>
            <a:spLocks noGrp="1"/>
          </p:cNvSpPr>
          <p:nvPr>
            <p:ph type="title" hasCustomPrompt="1"/>
          </p:nvPr>
        </p:nvSpPr>
        <p:spPr>
          <a:xfrm>
            <a:off x="5539153" y="4975194"/>
            <a:ext cx="6357078" cy="1165882"/>
          </a:xfrm>
        </p:spPr>
        <p:txBody>
          <a:bodyPr lIns="182880">
            <a:normAutofit/>
          </a:bodyPr>
          <a:lstStyle>
            <a:lvl1pPr algn="r">
              <a:defRPr sz="3000" cap="all" baseline="0">
                <a:solidFill>
                  <a:schemeClr val="tx1"/>
                </a:solidFill>
                <a:latin typeface="+mj-lt"/>
              </a:defRPr>
            </a:lvl1pPr>
          </a:lstStyle>
          <a:p>
            <a:r>
              <a:rPr lang="en-US"/>
              <a:t>Click to add text</a:t>
            </a:r>
          </a:p>
        </p:txBody>
      </p:sp>
      <p:sp>
        <p:nvSpPr>
          <p:cNvPr id="6" name="Slide Number Placeholder 5">
            <a:extLst>
              <a:ext uri="{FF2B5EF4-FFF2-40B4-BE49-F238E27FC236}">
                <a16:creationId xmlns:a16="http://schemas.microsoft.com/office/drawing/2014/main" id="{E2BAEB0F-5C49-1F43-95E2-749399F2E1E1}"/>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1050539500"/>
      </p:ext>
    </p:extLst>
  </p:cSld>
  <p:clrMapOvr>
    <a:masterClrMapping/>
  </p:clrMapOvr>
  <p:hf hdr="0" ftr="0" dt="0"/>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Ab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9589" y="209263"/>
            <a:ext cx="10962544" cy="822960"/>
          </a:xfrm>
        </p:spPr>
        <p:txBody>
          <a:bodyPr/>
          <a:lstStyle>
            <a:lvl1pPr algn="l">
              <a:defRPr b="1" i="0" baseline="0">
                <a:latin typeface="Arial Narrow" panose="020B0604020202020204" pitchFamily="34" charset="0"/>
                <a:cs typeface="Arial Narrow" panose="020B0604020202020204" pitchFamily="34" charset="0"/>
              </a:defRPr>
            </a:lvl1pPr>
          </a:lstStyle>
          <a:p>
            <a:r>
              <a:rPr lang="en-US"/>
              <a:t>Click to add text – this should be “About AARP”</a:t>
            </a:r>
          </a:p>
        </p:txBody>
      </p:sp>
      <p:sp>
        <p:nvSpPr>
          <p:cNvPr id="9" name="Content Placeholder 2"/>
          <p:cNvSpPr>
            <a:spLocks noGrp="1"/>
          </p:cNvSpPr>
          <p:nvPr>
            <p:ph idx="1" hasCustomPrompt="1"/>
          </p:nvPr>
        </p:nvSpPr>
        <p:spPr>
          <a:xfrm>
            <a:off x="459588" y="1032223"/>
            <a:ext cx="10955104" cy="2194560"/>
          </a:xfrm>
        </p:spPr>
        <p:txBody>
          <a:bodyPr>
            <a:noAutofit/>
          </a:bodyPr>
          <a:lstStyle>
            <a:lvl1pPr marL="0" indent="0">
              <a:lnSpc>
                <a:spcPct val="100000"/>
              </a:lnSpc>
              <a:buClr>
                <a:srgbClr val="1B90A3"/>
              </a:buClr>
              <a:buNone/>
              <a:defRPr sz="2400" baseline="0">
                <a:latin typeface="Arial" pitchFamily="34" charset="0"/>
                <a:cs typeface="Arial" pitchFamily="34" charset="0"/>
              </a:defRPr>
            </a:lvl1pPr>
            <a:lvl2pPr>
              <a:buClr>
                <a:srgbClr val="EF3829"/>
              </a:buClr>
              <a:defRPr sz="1600">
                <a:latin typeface="Arial" pitchFamily="34" charset="0"/>
                <a:cs typeface="Arial" pitchFamily="34" charset="0"/>
              </a:defRPr>
            </a:lvl2pPr>
            <a:lvl3pPr>
              <a:buClr>
                <a:srgbClr val="EF3829"/>
              </a:buClr>
              <a:defRPr sz="1600">
                <a:latin typeface="Arial" pitchFamily="34" charset="0"/>
                <a:cs typeface="Arial" pitchFamily="34" charset="0"/>
              </a:defRPr>
            </a:lvl3pPr>
            <a:lvl4pPr>
              <a:buClr>
                <a:srgbClr val="EF3829"/>
              </a:buClr>
              <a:defRPr sz="1600">
                <a:latin typeface="Arial" pitchFamily="34" charset="0"/>
                <a:cs typeface="Arial" pitchFamily="34" charset="0"/>
              </a:defRPr>
            </a:lvl4pPr>
            <a:lvl5pPr>
              <a:buClr>
                <a:srgbClr val="EF3829"/>
              </a:buClr>
              <a:defRPr sz="1600">
                <a:latin typeface="Arial" pitchFamily="34" charset="0"/>
                <a:cs typeface="Arial" pitchFamily="34" charset="0"/>
              </a:defRPr>
            </a:lvl5pPr>
          </a:lstStyle>
          <a:p>
            <a:pPr>
              <a:lnSpc>
                <a:spcPct val="110000"/>
              </a:lnSpc>
            </a:pPr>
            <a:r>
              <a:rPr lang="en-US"/>
              <a:t>Click to add boilerplate about AARP. Get the text from </a:t>
            </a:r>
            <a:r>
              <a:rPr lang="en-US" err="1"/>
              <a:t>InfoNet</a:t>
            </a:r>
            <a:r>
              <a:rPr lang="en-US"/>
              <a:t>.</a:t>
            </a:r>
          </a:p>
        </p:txBody>
      </p:sp>
      <p:sp>
        <p:nvSpPr>
          <p:cNvPr id="11" name="Content Placeholder 2"/>
          <p:cNvSpPr>
            <a:spLocks noGrp="1"/>
          </p:cNvSpPr>
          <p:nvPr>
            <p:ph idx="10" hasCustomPrompt="1"/>
          </p:nvPr>
        </p:nvSpPr>
        <p:spPr>
          <a:xfrm>
            <a:off x="459588" y="4049742"/>
            <a:ext cx="10955104" cy="2194560"/>
          </a:xfrm>
        </p:spPr>
        <p:txBody>
          <a:bodyPr>
            <a:normAutofit/>
          </a:bodyPr>
          <a:lstStyle>
            <a:lvl1pPr marL="0" indent="0">
              <a:lnSpc>
                <a:spcPct val="100000"/>
              </a:lnSpc>
              <a:buClr>
                <a:srgbClr val="1B90A3"/>
              </a:buClr>
              <a:buNone/>
              <a:defRPr sz="2400" baseline="0">
                <a:latin typeface="Arial" pitchFamily="34" charset="0"/>
                <a:cs typeface="Arial" pitchFamily="34" charset="0"/>
              </a:defRPr>
            </a:lvl1pPr>
            <a:lvl2pPr>
              <a:buClr>
                <a:srgbClr val="EF3829"/>
              </a:buClr>
              <a:defRPr sz="1600">
                <a:latin typeface="Arial" pitchFamily="34" charset="0"/>
                <a:cs typeface="Arial" pitchFamily="34" charset="0"/>
              </a:defRPr>
            </a:lvl2pPr>
            <a:lvl3pPr>
              <a:buClr>
                <a:srgbClr val="EF3829"/>
              </a:buClr>
              <a:defRPr sz="1600">
                <a:latin typeface="Arial" pitchFamily="34" charset="0"/>
                <a:cs typeface="Arial" pitchFamily="34" charset="0"/>
              </a:defRPr>
            </a:lvl3pPr>
            <a:lvl4pPr>
              <a:buClr>
                <a:srgbClr val="EF3829"/>
              </a:buClr>
              <a:defRPr sz="1600">
                <a:latin typeface="Arial" pitchFamily="34" charset="0"/>
                <a:cs typeface="Arial" pitchFamily="34" charset="0"/>
              </a:defRPr>
            </a:lvl4pPr>
            <a:lvl5pPr>
              <a:buClr>
                <a:srgbClr val="EF3829"/>
              </a:buClr>
              <a:defRPr sz="1600">
                <a:latin typeface="Arial" pitchFamily="34" charset="0"/>
                <a:cs typeface="Arial" pitchFamily="34" charset="0"/>
              </a:defRPr>
            </a:lvl5pPr>
          </a:lstStyle>
          <a:p>
            <a:pPr lvl="0"/>
            <a:r>
              <a:rPr lang="en-US"/>
              <a:t>Click to add information about partner organization.</a:t>
            </a:r>
          </a:p>
        </p:txBody>
      </p:sp>
      <p:sp>
        <p:nvSpPr>
          <p:cNvPr id="5" name="Text Placeholder 4"/>
          <p:cNvSpPr>
            <a:spLocks noGrp="1"/>
          </p:cNvSpPr>
          <p:nvPr>
            <p:ph type="body" sz="quarter" idx="11" hasCustomPrompt="1"/>
          </p:nvPr>
        </p:nvSpPr>
        <p:spPr>
          <a:xfrm>
            <a:off x="459586" y="3226783"/>
            <a:ext cx="10962547" cy="822960"/>
          </a:xfrm>
        </p:spPr>
        <p:txBody>
          <a:bodyPr anchor="ctr"/>
          <a:lstStyle>
            <a:lvl1pPr marL="0" indent="0">
              <a:buNone/>
              <a:defRPr sz="3600" b="1" i="0" baseline="0">
                <a:solidFill>
                  <a:schemeClr val="tx1"/>
                </a:solidFill>
                <a:latin typeface="Arial Narrow" panose="020B0604020202020204" pitchFamily="34" charset="0"/>
                <a:cs typeface="Arial Narrow" panose="020B0604020202020204" pitchFamily="34" charset="0"/>
              </a:defRPr>
            </a:lvl1pPr>
          </a:lstStyle>
          <a:p>
            <a:pPr lvl="0"/>
            <a:r>
              <a:rPr lang="en-US"/>
              <a:t>Click to add text</a:t>
            </a:r>
          </a:p>
        </p:txBody>
      </p:sp>
      <p:sp>
        <p:nvSpPr>
          <p:cNvPr id="20" name="Rectangle 19">
            <a:extLst>
              <a:ext uri="{FF2B5EF4-FFF2-40B4-BE49-F238E27FC236}">
                <a16:creationId xmlns:a16="http://schemas.microsoft.com/office/drawing/2014/main" id="{CED3E16A-04C5-5F47-93F2-59FC1138487E}"/>
              </a:ext>
            </a:extLst>
          </p:cNvPr>
          <p:cNvSpPr/>
          <p:nvPr userDrawn="1"/>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21" name="Rectangle 20">
            <a:extLst>
              <a:ext uri="{FF2B5EF4-FFF2-40B4-BE49-F238E27FC236}">
                <a16:creationId xmlns:a16="http://schemas.microsoft.com/office/drawing/2014/main" id="{13021923-3692-1549-A8D3-23C8509A5B3A}"/>
              </a:ext>
            </a:extLst>
          </p:cNvPr>
          <p:cNvSpPr>
            <a:spLocks/>
          </p:cNvSpPr>
          <p:nvPr userDrawn="1"/>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22" name="Rectangle 21">
            <a:extLst>
              <a:ext uri="{FF2B5EF4-FFF2-40B4-BE49-F238E27FC236}">
                <a16:creationId xmlns:a16="http://schemas.microsoft.com/office/drawing/2014/main" id="{A90B11CC-217E-6442-9676-835794BE808B}"/>
              </a:ext>
            </a:extLst>
          </p:cNvPr>
          <p:cNvSpPr>
            <a:spLocks/>
          </p:cNvSpPr>
          <p:nvPr userDrawn="1"/>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23" name="Rectangle 22">
            <a:extLst>
              <a:ext uri="{FF2B5EF4-FFF2-40B4-BE49-F238E27FC236}">
                <a16:creationId xmlns:a16="http://schemas.microsoft.com/office/drawing/2014/main" id="{7897E193-BA0F-604F-91FF-94BF2BEAE102}"/>
              </a:ext>
            </a:extLst>
          </p:cNvPr>
          <p:cNvSpPr>
            <a:spLocks/>
          </p:cNvSpPr>
          <p:nvPr userDrawn="1"/>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24" name="Rectangle 23">
            <a:extLst>
              <a:ext uri="{FF2B5EF4-FFF2-40B4-BE49-F238E27FC236}">
                <a16:creationId xmlns:a16="http://schemas.microsoft.com/office/drawing/2014/main" id="{E0EC5DD7-60D0-AF45-B26D-E46B85E0BBBE}"/>
              </a:ext>
            </a:extLst>
          </p:cNvPr>
          <p:cNvSpPr/>
          <p:nvPr userDrawn="1"/>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25" name="Rectangle 24">
            <a:extLst>
              <a:ext uri="{FF2B5EF4-FFF2-40B4-BE49-F238E27FC236}">
                <a16:creationId xmlns:a16="http://schemas.microsoft.com/office/drawing/2014/main" id="{B8AA3AA4-6127-414A-B3D1-346F50C9AAB6}"/>
              </a:ext>
            </a:extLst>
          </p:cNvPr>
          <p:cNvSpPr/>
          <p:nvPr userDrawn="1"/>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33" name="Rectangle 32">
            <a:extLst>
              <a:ext uri="{FF2B5EF4-FFF2-40B4-BE49-F238E27FC236}">
                <a16:creationId xmlns:a16="http://schemas.microsoft.com/office/drawing/2014/main" id="{FE5BB8DE-6054-C14F-AC02-13893A004A80}"/>
              </a:ext>
            </a:extLst>
          </p:cNvPr>
          <p:cNvSpPr/>
          <p:nvPr userDrawn="1"/>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graphicFrame>
        <p:nvGraphicFramePr>
          <p:cNvPr id="35" name="Table 34">
            <a:extLst>
              <a:ext uri="{FF2B5EF4-FFF2-40B4-BE49-F238E27FC236}">
                <a16:creationId xmlns:a16="http://schemas.microsoft.com/office/drawing/2014/main" id="{92F6948F-5E2C-1540-BB57-F746971F9D75}"/>
              </a:ext>
            </a:extLst>
          </p:cNvPr>
          <p:cNvGraphicFramePr>
            <a:graphicFrameLocks noGrp="1"/>
          </p:cNvGraphicFramePr>
          <p:nvPr userDrawn="1">
            <p:extLst>
              <p:ext uri="{D42A27DB-BD31-4B8C-83A1-F6EECF244321}">
                <p14:modId xmlns:p14="http://schemas.microsoft.com/office/powerpoint/2010/main" val="1750271761"/>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b="1" kern="1200">
                          <a:solidFill>
                            <a:schemeClr val="tx1"/>
                          </a:solidFill>
                          <a:latin typeface="+mn-lt"/>
                          <a:ea typeface="+mn-ea"/>
                          <a:cs typeface="+mn-cs"/>
                        </a:rPr>
                        <a:t>AARP.ORG/RESEARCH</a:t>
                      </a:r>
                      <a:r>
                        <a:rPr lang="en-US" sz="1000" b="1" kern="1200" baseline="0">
                          <a:solidFill>
                            <a:schemeClr val="tx1"/>
                          </a:solidFill>
                          <a:latin typeface="+mn-lt"/>
                          <a:ea typeface="+mn-ea"/>
                          <a:cs typeface="+mn-cs"/>
                        </a:rPr>
                        <a:t> | </a:t>
                      </a:r>
                      <a:r>
                        <a:rPr lang="en-US" sz="1000" b="0" kern="1200" baseline="0">
                          <a:solidFill>
                            <a:schemeClr val="tx1"/>
                          </a:solidFill>
                          <a:latin typeface="+mn-lt"/>
                          <a:ea typeface="+mn-ea"/>
                          <a:cs typeface="+mn-cs"/>
                        </a:rPr>
                        <a:t>© 2024 AARP ALL RIGHTS RESERVED</a:t>
                      </a:r>
                      <a:endParaRPr lang="en-US" sz="1000" b="0" kern="120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36" name="Slide Number Placeholder 5">
            <a:extLst>
              <a:ext uri="{FF2B5EF4-FFF2-40B4-BE49-F238E27FC236}">
                <a16:creationId xmlns:a16="http://schemas.microsoft.com/office/drawing/2014/main" id="{E4E36E55-0653-3846-AB6B-12F99409467D}"/>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
        <p:nvSpPr>
          <p:cNvPr id="34" name="Rectangle 33">
            <a:extLst>
              <a:ext uri="{FF2B5EF4-FFF2-40B4-BE49-F238E27FC236}">
                <a16:creationId xmlns:a16="http://schemas.microsoft.com/office/drawing/2014/main" id="{F76070DF-AEBF-FA49-A36B-9B13539AF91A}"/>
              </a:ext>
            </a:extLst>
          </p:cNvPr>
          <p:cNvSpPr/>
          <p:nvPr userDrawn="1"/>
        </p:nvSpPr>
        <p:spPr>
          <a:xfrm>
            <a:off x="-4121320" y="2357803"/>
            <a:ext cx="1828800" cy="549275"/>
          </a:xfrm>
          <a:prstGeom prst="rect">
            <a:avLst/>
          </a:prstGeom>
          <a:solidFill>
            <a:srgbClr val="00000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schemeClr val="bg1"/>
                </a:solidFill>
              </a:rPr>
              <a:t>0-0-0</a:t>
            </a:r>
          </a:p>
          <a:p>
            <a:pPr algn="ctr">
              <a:defRPr/>
            </a:pPr>
            <a:r>
              <a:rPr lang="en-US" sz="1000">
                <a:solidFill>
                  <a:schemeClr val="bg1"/>
                </a:solidFill>
              </a:rPr>
              <a:t>#000000</a:t>
            </a:r>
          </a:p>
        </p:txBody>
      </p:sp>
      <p:sp>
        <p:nvSpPr>
          <p:cNvPr id="37" name="Rectangle 36">
            <a:extLst>
              <a:ext uri="{FF2B5EF4-FFF2-40B4-BE49-F238E27FC236}">
                <a16:creationId xmlns:a16="http://schemas.microsoft.com/office/drawing/2014/main" id="{19CCE4B9-605C-B14A-AB4D-2172DA01DD6B}"/>
              </a:ext>
            </a:extLst>
          </p:cNvPr>
          <p:cNvSpPr/>
          <p:nvPr userDrawn="1"/>
        </p:nvSpPr>
        <p:spPr>
          <a:xfrm>
            <a:off x="-4121320" y="2953613"/>
            <a:ext cx="1828800" cy="547688"/>
          </a:xfrm>
          <a:prstGeom prst="rect">
            <a:avLst/>
          </a:prstGeom>
          <a:solidFill>
            <a:srgbClr val="EC13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50">
                <a:solidFill>
                  <a:prstClr val="white"/>
                </a:solidFill>
              </a:rPr>
              <a:t>236-19-0</a:t>
            </a:r>
          </a:p>
          <a:p>
            <a:pPr algn="ctr">
              <a:defRPr/>
            </a:pPr>
            <a:r>
              <a:rPr lang="en-US" sz="1050">
                <a:solidFill>
                  <a:prstClr val="white"/>
                </a:solidFill>
              </a:rPr>
              <a:t>#EC1300</a:t>
            </a:r>
          </a:p>
        </p:txBody>
      </p:sp>
      <p:sp>
        <p:nvSpPr>
          <p:cNvPr id="38" name="Rectangle 37">
            <a:extLst>
              <a:ext uri="{FF2B5EF4-FFF2-40B4-BE49-F238E27FC236}">
                <a16:creationId xmlns:a16="http://schemas.microsoft.com/office/drawing/2014/main" id="{24F767D6-C13A-0E47-AF45-A5B4A6A1C504}"/>
              </a:ext>
            </a:extLst>
          </p:cNvPr>
          <p:cNvSpPr/>
          <p:nvPr userDrawn="1"/>
        </p:nvSpPr>
        <p:spPr>
          <a:xfrm>
            <a:off x="-4121320" y="3534900"/>
            <a:ext cx="1828800" cy="547687"/>
          </a:xfrm>
          <a:prstGeom prst="rect">
            <a:avLst/>
          </a:prstGeom>
          <a:solidFill>
            <a:srgbClr val="E6E6E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230-230-230</a:t>
            </a:r>
          </a:p>
          <a:p>
            <a:pPr algn="ctr">
              <a:defRPr/>
            </a:pPr>
            <a:r>
              <a:rPr lang="en-US" sz="1000">
                <a:solidFill>
                  <a:prstClr val="white"/>
                </a:solidFill>
              </a:rPr>
              <a:t>#E6E6E6</a:t>
            </a:r>
          </a:p>
        </p:txBody>
      </p:sp>
      <p:sp>
        <p:nvSpPr>
          <p:cNvPr id="39" name="Rectangle 38">
            <a:extLst>
              <a:ext uri="{FF2B5EF4-FFF2-40B4-BE49-F238E27FC236}">
                <a16:creationId xmlns:a16="http://schemas.microsoft.com/office/drawing/2014/main" id="{8A52F2A2-4AFB-3243-A240-5039C12A1DDE}"/>
              </a:ext>
            </a:extLst>
          </p:cNvPr>
          <p:cNvSpPr/>
          <p:nvPr userDrawn="1"/>
        </p:nvSpPr>
        <p:spPr>
          <a:xfrm>
            <a:off x="-4121320" y="4125918"/>
            <a:ext cx="1828800" cy="549275"/>
          </a:xfrm>
          <a:prstGeom prst="rect">
            <a:avLst/>
          </a:prstGeom>
          <a:solidFill>
            <a:srgbClr val="5C003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92-0-51</a:t>
            </a:r>
          </a:p>
          <a:p>
            <a:pPr algn="ctr">
              <a:defRPr/>
            </a:pPr>
            <a:r>
              <a:rPr lang="en-US" sz="1000">
                <a:solidFill>
                  <a:prstClr val="white"/>
                </a:solidFill>
              </a:rPr>
              <a:t>#5C0033</a:t>
            </a:r>
          </a:p>
        </p:txBody>
      </p:sp>
      <p:sp>
        <p:nvSpPr>
          <p:cNvPr id="40" name="Rectangle 39">
            <a:extLst>
              <a:ext uri="{FF2B5EF4-FFF2-40B4-BE49-F238E27FC236}">
                <a16:creationId xmlns:a16="http://schemas.microsoft.com/office/drawing/2014/main" id="{599FE786-431E-064C-ACB8-3CAC66C250B3}"/>
              </a:ext>
            </a:extLst>
          </p:cNvPr>
          <p:cNvSpPr/>
          <p:nvPr userDrawn="1"/>
        </p:nvSpPr>
        <p:spPr>
          <a:xfrm>
            <a:off x="-4121320" y="4732048"/>
            <a:ext cx="1828800" cy="549275"/>
          </a:xfrm>
          <a:prstGeom prst="rect">
            <a:avLst/>
          </a:prstGeom>
          <a:solidFill>
            <a:srgbClr val="FFC9A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255-201-171</a:t>
            </a:r>
          </a:p>
          <a:p>
            <a:pPr algn="ctr">
              <a:defRPr/>
            </a:pPr>
            <a:r>
              <a:rPr lang="en-US" sz="1000">
                <a:solidFill>
                  <a:prstClr val="white"/>
                </a:solidFill>
              </a:rPr>
              <a:t>#FFC9AB</a:t>
            </a:r>
          </a:p>
        </p:txBody>
      </p:sp>
      <p:sp>
        <p:nvSpPr>
          <p:cNvPr id="41" name="Rectangle 40">
            <a:extLst>
              <a:ext uri="{FF2B5EF4-FFF2-40B4-BE49-F238E27FC236}">
                <a16:creationId xmlns:a16="http://schemas.microsoft.com/office/drawing/2014/main" id="{3358E172-011C-CD41-A756-4F07CCCCD4C9}"/>
              </a:ext>
            </a:extLst>
          </p:cNvPr>
          <p:cNvSpPr/>
          <p:nvPr userDrawn="1"/>
        </p:nvSpPr>
        <p:spPr>
          <a:xfrm>
            <a:off x="-4121320" y="5326046"/>
            <a:ext cx="1828800" cy="549275"/>
          </a:xfrm>
          <a:prstGeom prst="rect">
            <a:avLst/>
          </a:prstGeom>
          <a:solidFill>
            <a:srgbClr val="FFC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255-197-192</a:t>
            </a:r>
          </a:p>
          <a:p>
            <a:pPr algn="ctr">
              <a:defRPr/>
            </a:pPr>
            <a:r>
              <a:rPr lang="en-US" sz="1000">
                <a:solidFill>
                  <a:prstClr val="white"/>
                </a:solidFill>
              </a:rPr>
              <a:t>#FFC5C0</a:t>
            </a:r>
          </a:p>
        </p:txBody>
      </p:sp>
      <p:sp>
        <p:nvSpPr>
          <p:cNvPr id="42" name="Rectangle 41">
            <a:extLst>
              <a:ext uri="{FF2B5EF4-FFF2-40B4-BE49-F238E27FC236}">
                <a16:creationId xmlns:a16="http://schemas.microsoft.com/office/drawing/2014/main" id="{44F99B24-04D0-2648-B535-43EA2E8661D4}"/>
              </a:ext>
            </a:extLst>
          </p:cNvPr>
          <p:cNvSpPr/>
          <p:nvPr userDrawn="1"/>
        </p:nvSpPr>
        <p:spPr>
          <a:xfrm>
            <a:off x="-4121320" y="5937443"/>
            <a:ext cx="1828800" cy="549275"/>
          </a:xfrm>
          <a:prstGeom prst="rect">
            <a:avLst/>
          </a:prstGeom>
          <a:solidFill>
            <a:srgbClr val="F75D5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247-93-89</a:t>
            </a:r>
          </a:p>
          <a:p>
            <a:pPr algn="ctr">
              <a:defRPr/>
            </a:pPr>
            <a:r>
              <a:rPr lang="en-US" sz="1000">
                <a:solidFill>
                  <a:prstClr val="white"/>
                </a:solidFill>
              </a:rPr>
              <a:t>#F75D59</a:t>
            </a:r>
          </a:p>
        </p:txBody>
      </p:sp>
      <p:sp>
        <p:nvSpPr>
          <p:cNvPr id="3" name="TextBox 2">
            <a:extLst>
              <a:ext uri="{FF2B5EF4-FFF2-40B4-BE49-F238E27FC236}">
                <a16:creationId xmlns:a16="http://schemas.microsoft.com/office/drawing/2014/main" id="{29F22DA8-8E39-ECB5-E721-8D51CD82DDD3}"/>
              </a:ext>
            </a:extLst>
          </p:cNvPr>
          <p:cNvSpPr txBox="1"/>
          <p:nvPr userDrawn="1"/>
        </p:nvSpPr>
        <p:spPr>
          <a:xfrm>
            <a:off x="-6959600" y="8238"/>
            <a:ext cx="66548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spcAft>
                <a:spcPts val="600"/>
              </a:spcAft>
            </a:pPr>
            <a:r>
              <a:rPr lang="en-US" sz="3600" b="1" baseline="0">
                <a:solidFill>
                  <a:schemeClr val="tx1"/>
                </a:solidFill>
                <a:latin typeface="Arial Narrow" panose="020B0606020202030204" pitchFamily="34" charset="0"/>
                <a:cs typeface="Arial" panose="020B0604020202020204" pitchFamily="34" charset="0"/>
              </a:rPr>
              <a:t>Slide Title: </a:t>
            </a:r>
            <a:r>
              <a:rPr lang="en-US" sz="3600" b="1">
                <a:solidFill>
                  <a:schemeClr val="tx1"/>
                </a:solidFill>
                <a:latin typeface="Arial Narrow" panose="020B0606020202030204" pitchFamily="34" charset="0"/>
                <a:cs typeface="Arial" panose="020B0604020202020204" pitchFamily="34" charset="0"/>
              </a:rPr>
              <a:t>Arial Narrow, 36pt</a:t>
            </a:r>
          </a:p>
          <a:p>
            <a:pPr algn="r">
              <a:spcBef>
                <a:spcPts val="600"/>
              </a:spcBef>
              <a:spcAft>
                <a:spcPts val="600"/>
              </a:spcAft>
              <a:defRPr/>
            </a:pPr>
            <a:r>
              <a:rPr lang="en-US" sz="2400" b="0" baseline="0">
                <a:solidFill>
                  <a:prstClr val="black"/>
                </a:solidFill>
                <a:latin typeface="Arial" panose="020B0604020202020204" pitchFamily="34" charset="0"/>
                <a:cs typeface="Arial" panose="020B0604020202020204" pitchFamily="34" charset="0"/>
              </a:rPr>
              <a:t>Content Text: </a:t>
            </a:r>
            <a:r>
              <a:rPr lang="en-US" sz="2400" b="0">
                <a:solidFill>
                  <a:prstClr val="black"/>
                </a:solidFill>
                <a:latin typeface="Arial" panose="020B0604020202020204" pitchFamily="34" charset="0"/>
                <a:cs typeface="Arial" panose="020B0604020202020204" pitchFamily="34" charset="0"/>
              </a:rPr>
              <a:t>Arial, 24-28pt</a:t>
            </a:r>
          </a:p>
          <a:p>
            <a:pPr algn="r">
              <a:spcBef>
                <a:spcPts val="600"/>
              </a:spcBef>
              <a:spcAft>
                <a:spcPts val="600"/>
              </a:spcAft>
              <a:defRPr/>
            </a:pPr>
            <a:r>
              <a:rPr lang="en-US" sz="1600">
                <a:solidFill>
                  <a:prstClr val="black"/>
                </a:solidFill>
                <a:latin typeface="Arial" panose="020B0604020202020204" pitchFamily="34" charset="0"/>
                <a:cs typeface="Arial" panose="020B0604020202020204" pitchFamily="34" charset="0"/>
              </a:rPr>
              <a:t>Chart Title: Arial, 16pt</a:t>
            </a:r>
          </a:p>
          <a:p>
            <a:pPr algn="r">
              <a:spcBef>
                <a:spcPts val="600"/>
              </a:spcBef>
              <a:spcAft>
                <a:spcPts val="600"/>
              </a:spcAft>
              <a:defRPr/>
            </a:pPr>
            <a:r>
              <a:rPr lang="en-US" sz="1400">
                <a:solidFill>
                  <a:prstClr val="black"/>
                </a:solidFill>
                <a:latin typeface="Arial" panose="020B0604020202020204" pitchFamily="34" charset="0"/>
                <a:cs typeface="Arial" panose="020B0604020202020204" pitchFamily="34" charset="0"/>
              </a:rPr>
              <a:t>Chart Content: Arial, 14pt</a:t>
            </a:r>
          </a:p>
        </p:txBody>
      </p:sp>
    </p:spTree>
    <p:extLst>
      <p:ext uri="{BB962C8B-B14F-4D97-AF65-F5344CB8AC3E}">
        <p14:creationId xmlns:p14="http://schemas.microsoft.com/office/powerpoint/2010/main" val="2429769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1_Last Slide">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7F71FE58-1D3B-414F-BB49-430CD6850CA9}"/>
              </a:ext>
            </a:extLst>
          </p:cNvPr>
          <p:cNvSpPr>
            <a:spLocks noGrp="1"/>
          </p:cNvSpPr>
          <p:nvPr>
            <p:ph type="title" hasCustomPrompt="1"/>
          </p:nvPr>
        </p:nvSpPr>
        <p:spPr>
          <a:xfrm>
            <a:off x="755649" y="3800651"/>
            <a:ext cx="4011084" cy="1162050"/>
          </a:xfrm>
        </p:spPr>
        <p:txBody>
          <a:bodyPr anchor="b">
            <a:normAutofit/>
          </a:bodyPr>
          <a:lstStyle/>
          <a:p>
            <a:pPr>
              <a:lnSpc>
                <a:spcPct val="90000"/>
              </a:lnSpc>
            </a:pPr>
            <a:r>
              <a:rPr lang="en-US" sz="2500"/>
              <a:t>Author Name, </a:t>
            </a:r>
            <a:br>
              <a:rPr lang="en-US" sz="2500"/>
            </a:br>
            <a:r>
              <a:rPr lang="en-US" sz="2500"/>
              <a:t>AARP Research</a:t>
            </a:r>
          </a:p>
          <a:p>
            <a:pPr>
              <a:lnSpc>
                <a:spcPct val="90000"/>
              </a:lnSpc>
            </a:pPr>
            <a:r>
              <a:rPr lang="en-US" sz="2500" err="1"/>
              <a:t>aname@aarp.org</a:t>
            </a:r>
            <a:endParaRPr lang="en-US" sz="2500"/>
          </a:p>
        </p:txBody>
      </p:sp>
      <p:sp>
        <p:nvSpPr>
          <p:cNvPr id="9" name="Text Placeholder 6">
            <a:extLst>
              <a:ext uri="{FF2B5EF4-FFF2-40B4-BE49-F238E27FC236}">
                <a16:creationId xmlns:a16="http://schemas.microsoft.com/office/drawing/2014/main" id="{84E1A5BA-C3F2-A643-A319-CBDA7A50F07C}"/>
              </a:ext>
            </a:extLst>
          </p:cNvPr>
          <p:cNvSpPr>
            <a:spLocks noGrp="1"/>
          </p:cNvSpPr>
          <p:nvPr>
            <p:ph type="body" sz="half" idx="2" hasCustomPrompt="1"/>
          </p:nvPr>
        </p:nvSpPr>
        <p:spPr>
          <a:xfrm>
            <a:off x="755649" y="5274781"/>
            <a:ext cx="4011084" cy="866881"/>
          </a:xfrm>
        </p:spPr>
        <p:txBody>
          <a:bodyPr>
            <a:normAutofit/>
          </a:bodyPr>
          <a:lstStyle>
            <a:lvl1pPr marL="0" indent="0">
              <a:buNone/>
              <a:defRPr sz="1800"/>
            </a:lvl1pPr>
          </a:lstStyle>
          <a:p>
            <a:r>
              <a:rPr lang="en-US"/>
              <a:t>This research was designed and  executed by AARP Research</a:t>
            </a:r>
          </a:p>
        </p:txBody>
      </p:sp>
      <p:sp>
        <p:nvSpPr>
          <p:cNvPr id="21" name="Rectangle 20">
            <a:extLst>
              <a:ext uri="{FF2B5EF4-FFF2-40B4-BE49-F238E27FC236}">
                <a16:creationId xmlns:a16="http://schemas.microsoft.com/office/drawing/2014/main" id="{8A8716F7-8535-AB48-B87F-9409AD7D62F6}"/>
              </a:ext>
            </a:extLst>
          </p:cNvPr>
          <p:cNvSpPr/>
          <p:nvPr/>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22" name="Rectangle 21">
            <a:extLst>
              <a:ext uri="{FF2B5EF4-FFF2-40B4-BE49-F238E27FC236}">
                <a16:creationId xmlns:a16="http://schemas.microsoft.com/office/drawing/2014/main" id="{BE1E99E3-C38C-6041-AB31-0E5329906817}"/>
              </a:ext>
            </a:extLst>
          </p:cNvPr>
          <p:cNvSpPr>
            <a:spLocks/>
          </p:cNvSpPr>
          <p:nvPr/>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23" name="Rectangle 22">
            <a:extLst>
              <a:ext uri="{FF2B5EF4-FFF2-40B4-BE49-F238E27FC236}">
                <a16:creationId xmlns:a16="http://schemas.microsoft.com/office/drawing/2014/main" id="{74A93856-0466-5840-80D4-68833C91BA8F}"/>
              </a:ext>
            </a:extLst>
          </p:cNvPr>
          <p:cNvSpPr>
            <a:spLocks/>
          </p:cNvSpPr>
          <p:nvPr/>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24" name="Rectangle 23">
            <a:extLst>
              <a:ext uri="{FF2B5EF4-FFF2-40B4-BE49-F238E27FC236}">
                <a16:creationId xmlns:a16="http://schemas.microsoft.com/office/drawing/2014/main" id="{E529A10D-D737-504C-80C1-342EBC0B7114}"/>
              </a:ext>
            </a:extLst>
          </p:cNvPr>
          <p:cNvSpPr>
            <a:spLocks/>
          </p:cNvSpPr>
          <p:nvPr/>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25" name="Rectangle 24">
            <a:extLst>
              <a:ext uri="{FF2B5EF4-FFF2-40B4-BE49-F238E27FC236}">
                <a16:creationId xmlns:a16="http://schemas.microsoft.com/office/drawing/2014/main" id="{27DC0DF9-8E9C-C443-B056-A62C58D0824D}"/>
              </a:ext>
            </a:extLst>
          </p:cNvPr>
          <p:cNvSpPr/>
          <p:nvPr/>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26" name="Rectangle 25">
            <a:extLst>
              <a:ext uri="{FF2B5EF4-FFF2-40B4-BE49-F238E27FC236}">
                <a16:creationId xmlns:a16="http://schemas.microsoft.com/office/drawing/2014/main" id="{E115D971-513B-FD49-86AE-20F56A64B124}"/>
              </a:ext>
            </a:extLst>
          </p:cNvPr>
          <p:cNvSpPr/>
          <p:nvPr/>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34" name="Rectangle 33">
            <a:extLst>
              <a:ext uri="{FF2B5EF4-FFF2-40B4-BE49-F238E27FC236}">
                <a16:creationId xmlns:a16="http://schemas.microsoft.com/office/drawing/2014/main" id="{F5F32F2B-40B3-E845-8146-3FCBA75FEF91}"/>
              </a:ext>
            </a:extLst>
          </p:cNvPr>
          <p:cNvSpPr/>
          <p:nvPr/>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graphicFrame>
        <p:nvGraphicFramePr>
          <p:cNvPr id="35" name="Table 34">
            <a:extLst>
              <a:ext uri="{FF2B5EF4-FFF2-40B4-BE49-F238E27FC236}">
                <a16:creationId xmlns:a16="http://schemas.microsoft.com/office/drawing/2014/main" id="{DFDE116C-B8A9-BF4A-83FB-C5CAD91DB812}"/>
              </a:ext>
            </a:extLst>
          </p:cNvPr>
          <p:cNvGraphicFramePr>
            <a:graphicFrameLocks noGrp="1"/>
          </p:cNvGraphicFramePr>
          <p:nvPr>
            <p:extLst>
              <p:ext uri="{D42A27DB-BD31-4B8C-83A1-F6EECF244321}">
                <p14:modId xmlns:p14="http://schemas.microsoft.com/office/powerpoint/2010/main" val="397416509"/>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b="1" kern="1200">
                          <a:solidFill>
                            <a:schemeClr val="tx1"/>
                          </a:solidFill>
                          <a:latin typeface="+mn-lt"/>
                          <a:ea typeface="+mn-ea"/>
                          <a:cs typeface="+mn-cs"/>
                        </a:rPr>
                        <a:t>AARP.ORG/RESEARCH</a:t>
                      </a:r>
                      <a:r>
                        <a:rPr lang="en-US" sz="1000" b="1" kern="1200" baseline="0">
                          <a:solidFill>
                            <a:schemeClr val="tx1"/>
                          </a:solidFill>
                          <a:latin typeface="+mn-lt"/>
                          <a:ea typeface="+mn-ea"/>
                          <a:cs typeface="+mn-cs"/>
                        </a:rPr>
                        <a:t> | </a:t>
                      </a:r>
                      <a:r>
                        <a:rPr lang="en-US" sz="1000" b="0" kern="1200" baseline="0">
                          <a:solidFill>
                            <a:schemeClr val="tx1"/>
                          </a:solidFill>
                          <a:latin typeface="+mn-lt"/>
                          <a:ea typeface="+mn-ea"/>
                          <a:cs typeface="+mn-cs"/>
                        </a:rPr>
                        <a:t>© 2024 AARP ALL RIGHTS RESERVED</a:t>
                      </a:r>
                      <a:endParaRPr lang="en-US" sz="1000" b="0" kern="120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pic>
        <p:nvPicPr>
          <p:cNvPr id="36" name="Picture 35" descr="A picture containing drawing, clock&#10;&#10;Description automatically generated">
            <a:extLst>
              <a:ext uri="{FF2B5EF4-FFF2-40B4-BE49-F238E27FC236}">
                <a16:creationId xmlns:a16="http://schemas.microsoft.com/office/drawing/2014/main" id="{373B679D-613A-7946-9A9F-3B6B8586F7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497" y="780488"/>
            <a:ext cx="2511083" cy="640080"/>
          </a:xfrm>
          <a:prstGeom prst="rect">
            <a:avLst/>
          </a:prstGeom>
        </p:spPr>
      </p:pic>
      <p:sp>
        <p:nvSpPr>
          <p:cNvPr id="37" name="Slide Number Placeholder 5">
            <a:extLst>
              <a:ext uri="{FF2B5EF4-FFF2-40B4-BE49-F238E27FC236}">
                <a16:creationId xmlns:a16="http://schemas.microsoft.com/office/drawing/2014/main" id="{3C2BE52B-AA39-8F4F-98E7-38B4919C2C3D}"/>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
        <p:nvSpPr>
          <p:cNvPr id="39" name="Rectangle 38">
            <a:extLst>
              <a:ext uri="{FF2B5EF4-FFF2-40B4-BE49-F238E27FC236}">
                <a16:creationId xmlns:a16="http://schemas.microsoft.com/office/drawing/2014/main" id="{9641EA84-F0C5-2F49-8480-D7348EE62357}"/>
              </a:ext>
            </a:extLst>
          </p:cNvPr>
          <p:cNvSpPr/>
          <p:nvPr userDrawn="1"/>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40" name="Rectangle 39">
            <a:extLst>
              <a:ext uri="{FF2B5EF4-FFF2-40B4-BE49-F238E27FC236}">
                <a16:creationId xmlns:a16="http://schemas.microsoft.com/office/drawing/2014/main" id="{A97CCA8E-56B3-DB44-B3F1-7E998FCD6469}"/>
              </a:ext>
            </a:extLst>
          </p:cNvPr>
          <p:cNvSpPr>
            <a:spLocks/>
          </p:cNvSpPr>
          <p:nvPr userDrawn="1"/>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41" name="Rectangle 40">
            <a:extLst>
              <a:ext uri="{FF2B5EF4-FFF2-40B4-BE49-F238E27FC236}">
                <a16:creationId xmlns:a16="http://schemas.microsoft.com/office/drawing/2014/main" id="{DE4ED0E7-ADEE-FB4D-9A7B-3E9D6CCE1CB0}"/>
              </a:ext>
            </a:extLst>
          </p:cNvPr>
          <p:cNvSpPr>
            <a:spLocks/>
          </p:cNvSpPr>
          <p:nvPr userDrawn="1"/>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42" name="Rectangle 41">
            <a:extLst>
              <a:ext uri="{FF2B5EF4-FFF2-40B4-BE49-F238E27FC236}">
                <a16:creationId xmlns:a16="http://schemas.microsoft.com/office/drawing/2014/main" id="{30EAB63A-384C-724D-B6CB-73C87D8D85CE}"/>
              </a:ext>
            </a:extLst>
          </p:cNvPr>
          <p:cNvSpPr>
            <a:spLocks/>
          </p:cNvSpPr>
          <p:nvPr userDrawn="1"/>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43" name="Rectangle 42">
            <a:extLst>
              <a:ext uri="{FF2B5EF4-FFF2-40B4-BE49-F238E27FC236}">
                <a16:creationId xmlns:a16="http://schemas.microsoft.com/office/drawing/2014/main" id="{EE93DB03-4749-8242-90FE-81FBABCC26A4}"/>
              </a:ext>
            </a:extLst>
          </p:cNvPr>
          <p:cNvSpPr/>
          <p:nvPr userDrawn="1"/>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44" name="Rectangle 43">
            <a:extLst>
              <a:ext uri="{FF2B5EF4-FFF2-40B4-BE49-F238E27FC236}">
                <a16:creationId xmlns:a16="http://schemas.microsoft.com/office/drawing/2014/main" id="{DE15071D-7550-7847-8F08-0086A901F5F3}"/>
              </a:ext>
            </a:extLst>
          </p:cNvPr>
          <p:cNvSpPr/>
          <p:nvPr userDrawn="1"/>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52" name="Rectangle 51">
            <a:extLst>
              <a:ext uri="{FF2B5EF4-FFF2-40B4-BE49-F238E27FC236}">
                <a16:creationId xmlns:a16="http://schemas.microsoft.com/office/drawing/2014/main" id="{A3BC0526-8797-EE45-B215-6457952505B2}"/>
              </a:ext>
            </a:extLst>
          </p:cNvPr>
          <p:cNvSpPr/>
          <p:nvPr userDrawn="1"/>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pic>
        <p:nvPicPr>
          <p:cNvPr id="54" name="Picture 53" descr="A picture containing drawing, clock&#10;&#10;Description automatically generated">
            <a:extLst>
              <a:ext uri="{FF2B5EF4-FFF2-40B4-BE49-F238E27FC236}">
                <a16:creationId xmlns:a16="http://schemas.microsoft.com/office/drawing/2014/main" id="{9FCA4D08-4AB0-6347-A6F4-5141722ED1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497" y="780488"/>
            <a:ext cx="2511083" cy="640080"/>
          </a:xfrm>
          <a:prstGeom prst="rect">
            <a:avLst/>
          </a:prstGeom>
        </p:spPr>
      </p:pic>
      <p:sp>
        <p:nvSpPr>
          <p:cNvPr id="38" name="Rectangle 37">
            <a:extLst>
              <a:ext uri="{FF2B5EF4-FFF2-40B4-BE49-F238E27FC236}">
                <a16:creationId xmlns:a16="http://schemas.microsoft.com/office/drawing/2014/main" id="{3E1F07E4-19F5-4342-B5CF-743BDC655FC7}"/>
              </a:ext>
            </a:extLst>
          </p:cNvPr>
          <p:cNvSpPr/>
          <p:nvPr userDrawn="1"/>
        </p:nvSpPr>
        <p:spPr>
          <a:xfrm>
            <a:off x="-4121320" y="2357803"/>
            <a:ext cx="1828800" cy="549275"/>
          </a:xfrm>
          <a:prstGeom prst="rect">
            <a:avLst/>
          </a:prstGeom>
          <a:solidFill>
            <a:srgbClr val="00000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schemeClr val="bg1"/>
                </a:solidFill>
              </a:rPr>
              <a:t>0-0-0</a:t>
            </a:r>
          </a:p>
          <a:p>
            <a:pPr algn="ctr">
              <a:defRPr/>
            </a:pPr>
            <a:r>
              <a:rPr lang="en-US" sz="1000">
                <a:solidFill>
                  <a:schemeClr val="bg1"/>
                </a:solidFill>
              </a:rPr>
              <a:t>#000000</a:t>
            </a:r>
          </a:p>
        </p:txBody>
      </p:sp>
      <p:sp>
        <p:nvSpPr>
          <p:cNvPr id="53" name="Rectangle 52">
            <a:extLst>
              <a:ext uri="{FF2B5EF4-FFF2-40B4-BE49-F238E27FC236}">
                <a16:creationId xmlns:a16="http://schemas.microsoft.com/office/drawing/2014/main" id="{66AFF722-FDB9-F54C-80FA-AC3C7D03AB88}"/>
              </a:ext>
            </a:extLst>
          </p:cNvPr>
          <p:cNvSpPr/>
          <p:nvPr userDrawn="1"/>
        </p:nvSpPr>
        <p:spPr>
          <a:xfrm>
            <a:off x="-4121320" y="2953613"/>
            <a:ext cx="1828800" cy="547688"/>
          </a:xfrm>
          <a:prstGeom prst="rect">
            <a:avLst/>
          </a:prstGeom>
          <a:solidFill>
            <a:srgbClr val="EC13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50">
                <a:solidFill>
                  <a:prstClr val="white"/>
                </a:solidFill>
              </a:rPr>
              <a:t>236-19-0</a:t>
            </a:r>
          </a:p>
          <a:p>
            <a:pPr algn="ctr">
              <a:defRPr/>
            </a:pPr>
            <a:r>
              <a:rPr lang="en-US" sz="1050">
                <a:solidFill>
                  <a:prstClr val="white"/>
                </a:solidFill>
              </a:rPr>
              <a:t>#EC1300</a:t>
            </a:r>
          </a:p>
        </p:txBody>
      </p:sp>
      <p:sp>
        <p:nvSpPr>
          <p:cNvPr id="55" name="Rectangle 54">
            <a:extLst>
              <a:ext uri="{FF2B5EF4-FFF2-40B4-BE49-F238E27FC236}">
                <a16:creationId xmlns:a16="http://schemas.microsoft.com/office/drawing/2014/main" id="{CF710E7D-99BE-9248-A190-B9D2690D8FB0}"/>
              </a:ext>
            </a:extLst>
          </p:cNvPr>
          <p:cNvSpPr/>
          <p:nvPr userDrawn="1"/>
        </p:nvSpPr>
        <p:spPr>
          <a:xfrm>
            <a:off x="-4121320" y="3534900"/>
            <a:ext cx="1828800" cy="547687"/>
          </a:xfrm>
          <a:prstGeom prst="rect">
            <a:avLst/>
          </a:prstGeom>
          <a:solidFill>
            <a:srgbClr val="E6E6E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230-230-230</a:t>
            </a:r>
          </a:p>
          <a:p>
            <a:pPr algn="ctr">
              <a:defRPr/>
            </a:pPr>
            <a:r>
              <a:rPr lang="en-US" sz="1000">
                <a:solidFill>
                  <a:prstClr val="white"/>
                </a:solidFill>
              </a:rPr>
              <a:t>#E6E6E6</a:t>
            </a:r>
          </a:p>
        </p:txBody>
      </p:sp>
      <p:sp>
        <p:nvSpPr>
          <p:cNvPr id="56" name="Rectangle 55">
            <a:extLst>
              <a:ext uri="{FF2B5EF4-FFF2-40B4-BE49-F238E27FC236}">
                <a16:creationId xmlns:a16="http://schemas.microsoft.com/office/drawing/2014/main" id="{4CACB094-8F41-A243-8951-9195A3D08EE8}"/>
              </a:ext>
            </a:extLst>
          </p:cNvPr>
          <p:cNvSpPr/>
          <p:nvPr userDrawn="1"/>
        </p:nvSpPr>
        <p:spPr>
          <a:xfrm>
            <a:off x="-4121320" y="4125918"/>
            <a:ext cx="1828800" cy="549275"/>
          </a:xfrm>
          <a:prstGeom prst="rect">
            <a:avLst/>
          </a:prstGeom>
          <a:solidFill>
            <a:srgbClr val="5C003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92-0-51</a:t>
            </a:r>
          </a:p>
          <a:p>
            <a:pPr algn="ctr">
              <a:defRPr/>
            </a:pPr>
            <a:r>
              <a:rPr lang="en-US" sz="1000">
                <a:solidFill>
                  <a:prstClr val="white"/>
                </a:solidFill>
              </a:rPr>
              <a:t>#5C0033</a:t>
            </a:r>
          </a:p>
        </p:txBody>
      </p:sp>
      <p:sp>
        <p:nvSpPr>
          <p:cNvPr id="57" name="Rectangle 56">
            <a:extLst>
              <a:ext uri="{FF2B5EF4-FFF2-40B4-BE49-F238E27FC236}">
                <a16:creationId xmlns:a16="http://schemas.microsoft.com/office/drawing/2014/main" id="{BB08BA09-D960-2447-82BB-FEAEA2A058D2}"/>
              </a:ext>
            </a:extLst>
          </p:cNvPr>
          <p:cNvSpPr/>
          <p:nvPr userDrawn="1"/>
        </p:nvSpPr>
        <p:spPr>
          <a:xfrm>
            <a:off x="-4121320" y="4732048"/>
            <a:ext cx="1828800" cy="549275"/>
          </a:xfrm>
          <a:prstGeom prst="rect">
            <a:avLst/>
          </a:prstGeom>
          <a:solidFill>
            <a:srgbClr val="FFC9A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255-201-171</a:t>
            </a:r>
          </a:p>
          <a:p>
            <a:pPr algn="ctr">
              <a:defRPr/>
            </a:pPr>
            <a:r>
              <a:rPr lang="en-US" sz="1000">
                <a:solidFill>
                  <a:prstClr val="white"/>
                </a:solidFill>
              </a:rPr>
              <a:t>#FFC9AB</a:t>
            </a:r>
          </a:p>
        </p:txBody>
      </p:sp>
      <p:sp>
        <p:nvSpPr>
          <p:cNvPr id="58" name="Rectangle 57">
            <a:extLst>
              <a:ext uri="{FF2B5EF4-FFF2-40B4-BE49-F238E27FC236}">
                <a16:creationId xmlns:a16="http://schemas.microsoft.com/office/drawing/2014/main" id="{EBEE8984-C16A-634A-A9F3-A479CBFFD76C}"/>
              </a:ext>
            </a:extLst>
          </p:cNvPr>
          <p:cNvSpPr/>
          <p:nvPr userDrawn="1"/>
        </p:nvSpPr>
        <p:spPr>
          <a:xfrm>
            <a:off x="-4121320" y="5326046"/>
            <a:ext cx="1828800" cy="549275"/>
          </a:xfrm>
          <a:prstGeom prst="rect">
            <a:avLst/>
          </a:prstGeom>
          <a:solidFill>
            <a:srgbClr val="FFC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255-197-192</a:t>
            </a:r>
          </a:p>
          <a:p>
            <a:pPr algn="ctr">
              <a:defRPr/>
            </a:pPr>
            <a:r>
              <a:rPr lang="en-US" sz="1000">
                <a:solidFill>
                  <a:prstClr val="white"/>
                </a:solidFill>
              </a:rPr>
              <a:t>#FFC5C0</a:t>
            </a:r>
          </a:p>
        </p:txBody>
      </p:sp>
      <p:sp>
        <p:nvSpPr>
          <p:cNvPr id="59" name="Rectangle 58">
            <a:extLst>
              <a:ext uri="{FF2B5EF4-FFF2-40B4-BE49-F238E27FC236}">
                <a16:creationId xmlns:a16="http://schemas.microsoft.com/office/drawing/2014/main" id="{9843E336-60E0-2345-B7E1-0F21327CB81B}"/>
              </a:ext>
            </a:extLst>
          </p:cNvPr>
          <p:cNvSpPr/>
          <p:nvPr userDrawn="1"/>
        </p:nvSpPr>
        <p:spPr>
          <a:xfrm>
            <a:off x="-4121320" y="5937443"/>
            <a:ext cx="1828800" cy="549275"/>
          </a:xfrm>
          <a:prstGeom prst="rect">
            <a:avLst/>
          </a:prstGeom>
          <a:solidFill>
            <a:srgbClr val="F75D5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247-93-89</a:t>
            </a:r>
          </a:p>
          <a:p>
            <a:pPr algn="ctr">
              <a:defRPr/>
            </a:pPr>
            <a:r>
              <a:rPr lang="en-US" sz="1000">
                <a:solidFill>
                  <a:prstClr val="white"/>
                </a:solidFill>
              </a:rPr>
              <a:t>#F75D59</a:t>
            </a:r>
          </a:p>
        </p:txBody>
      </p:sp>
      <p:sp>
        <p:nvSpPr>
          <p:cNvPr id="3" name="TextBox 2">
            <a:extLst>
              <a:ext uri="{FF2B5EF4-FFF2-40B4-BE49-F238E27FC236}">
                <a16:creationId xmlns:a16="http://schemas.microsoft.com/office/drawing/2014/main" id="{62EB846F-6558-47AF-6CB6-4653A6F57343}"/>
              </a:ext>
            </a:extLst>
          </p:cNvPr>
          <p:cNvSpPr txBox="1"/>
          <p:nvPr userDrawn="1"/>
        </p:nvSpPr>
        <p:spPr>
          <a:xfrm>
            <a:off x="-6959600" y="8238"/>
            <a:ext cx="66548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spcAft>
                <a:spcPts val="600"/>
              </a:spcAft>
            </a:pPr>
            <a:r>
              <a:rPr lang="en-US" sz="3600" b="1" baseline="0">
                <a:solidFill>
                  <a:schemeClr val="tx1"/>
                </a:solidFill>
                <a:latin typeface="Arial Narrow" panose="020B0606020202030204" pitchFamily="34" charset="0"/>
                <a:cs typeface="Arial" panose="020B0604020202020204" pitchFamily="34" charset="0"/>
              </a:rPr>
              <a:t>Slide Title: </a:t>
            </a:r>
            <a:r>
              <a:rPr lang="en-US" sz="3600" b="1">
                <a:solidFill>
                  <a:schemeClr val="tx1"/>
                </a:solidFill>
                <a:latin typeface="Arial Narrow" panose="020B0606020202030204" pitchFamily="34" charset="0"/>
                <a:cs typeface="Arial" panose="020B0604020202020204" pitchFamily="34" charset="0"/>
              </a:rPr>
              <a:t>Arial Narrow, 36pt</a:t>
            </a:r>
          </a:p>
          <a:p>
            <a:pPr algn="r">
              <a:spcBef>
                <a:spcPts val="600"/>
              </a:spcBef>
              <a:spcAft>
                <a:spcPts val="600"/>
              </a:spcAft>
              <a:defRPr/>
            </a:pPr>
            <a:r>
              <a:rPr lang="en-US" sz="2400" b="0" baseline="0">
                <a:solidFill>
                  <a:prstClr val="black"/>
                </a:solidFill>
                <a:latin typeface="Arial" panose="020B0604020202020204" pitchFamily="34" charset="0"/>
                <a:cs typeface="Arial" panose="020B0604020202020204" pitchFamily="34" charset="0"/>
              </a:rPr>
              <a:t>Content Text: </a:t>
            </a:r>
            <a:r>
              <a:rPr lang="en-US" sz="2400" b="0">
                <a:solidFill>
                  <a:prstClr val="black"/>
                </a:solidFill>
                <a:latin typeface="Arial" panose="020B0604020202020204" pitchFamily="34" charset="0"/>
                <a:cs typeface="Arial" panose="020B0604020202020204" pitchFamily="34" charset="0"/>
              </a:rPr>
              <a:t>Arial, 24-28pt</a:t>
            </a:r>
          </a:p>
          <a:p>
            <a:pPr algn="r">
              <a:spcBef>
                <a:spcPts val="600"/>
              </a:spcBef>
              <a:spcAft>
                <a:spcPts val="600"/>
              </a:spcAft>
              <a:defRPr/>
            </a:pPr>
            <a:r>
              <a:rPr lang="en-US" sz="1600">
                <a:solidFill>
                  <a:prstClr val="black"/>
                </a:solidFill>
                <a:latin typeface="Arial" panose="020B0604020202020204" pitchFamily="34" charset="0"/>
                <a:cs typeface="Arial" panose="020B0604020202020204" pitchFamily="34" charset="0"/>
              </a:rPr>
              <a:t>Chart Title: Arial, 16pt</a:t>
            </a:r>
          </a:p>
          <a:p>
            <a:pPr algn="r">
              <a:spcBef>
                <a:spcPts val="600"/>
              </a:spcBef>
              <a:spcAft>
                <a:spcPts val="600"/>
              </a:spcAft>
              <a:defRPr/>
            </a:pPr>
            <a:r>
              <a:rPr lang="en-US" sz="1400">
                <a:solidFill>
                  <a:prstClr val="black"/>
                </a:solidFill>
                <a:latin typeface="Arial" panose="020B0604020202020204" pitchFamily="34" charset="0"/>
                <a:cs typeface="Arial" panose="020B0604020202020204" pitchFamily="34" charset="0"/>
              </a:rPr>
              <a:t>Chart Content: Arial, 14pt</a:t>
            </a:r>
          </a:p>
        </p:txBody>
      </p:sp>
    </p:spTree>
    <p:extLst>
      <p:ext uri="{BB962C8B-B14F-4D97-AF65-F5344CB8AC3E}">
        <p14:creationId xmlns:p14="http://schemas.microsoft.com/office/powerpoint/2010/main" val="1585278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Last Slide">
    <p:spTree>
      <p:nvGrpSpPr>
        <p:cNvPr id="1" name=""/>
        <p:cNvGrpSpPr/>
        <p:nvPr/>
      </p:nvGrpSpPr>
      <p:grpSpPr>
        <a:xfrm>
          <a:off x="0" y="0"/>
          <a:ext cx="0" cy="0"/>
          <a:chOff x="0" y="0"/>
          <a:chExt cx="0" cy="0"/>
        </a:xfrm>
      </p:grpSpPr>
      <p:graphicFrame>
        <p:nvGraphicFramePr>
          <p:cNvPr id="253" name="Table 252"/>
          <p:cNvGraphicFramePr>
            <a:graphicFrameLocks noGrp="1"/>
          </p:cNvGraphicFramePr>
          <p:nvPr>
            <p:extLst>
              <p:ext uri="{D42A27DB-BD31-4B8C-83A1-F6EECF244321}">
                <p14:modId xmlns:p14="http://schemas.microsoft.com/office/powerpoint/2010/main" val="3537574007"/>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b="1" kern="1200">
                          <a:solidFill>
                            <a:schemeClr val="tx1"/>
                          </a:solidFill>
                          <a:latin typeface="+mn-lt"/>
                          <a:ea typeface="+mn-ea"/>
                          <a:cs typeface="+mn-cs"/>
                        </a:rPr>
                        <a:t>AARP.ORG/RESEARCH</a:t>
                      </a:r>
                      <a:r>
                        <a:rPr lang="en-US" sz="1000" b="1" kern="1200" baseline="0">
                          <a:solidFill>
                            <a:schemeClr val="tx1"/>
                          </a:solidFill>
                          <a:latin typeface="+mn-lt"/>
                          <a:ea typeface="+mn-ea"/>
                          <a:cs typeface="+mn-cs"/>
                        </a:rPr>
                        <a:t> | </a:t>
                      </a:r>
                      <a:r>
                        <a:rPr lang="en-US" sz="1000" b="0" kern="1200" baseline="0">
                          <a:solidFill>
                            <a:schemeClr val="tx1"/>
                          </a:solidFill>
                          <a:latin typeface="+mn-lt"/>
                          <a:ea typeface="+mn-ea"/>
                          <a:cs typeface="+mn-cs"/>
                        </a:rPr>
                        <a:t>© 2024 AARP ALL RIGHTS RESERVED</a:t>
                      </a:r>
                      <a:endParaRPr lang="en-US" sz="1000" b="0" kern="120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19" name="Rectangle 18">
            <a:extLst>
              <a:ext uri="{FF2B5EF4-FFF2-40B4-BE49-F238E27FC236}">
                <a16:creationId xmlns:a16="http://schemas.microsoft.com/office/drawing/2014/main" id="{22D8580F-6153-224E-83FD-4F20174F6EEB}"/>
              </a:ext>
            </a:extLst>
          </p:cNvPr>
          <p:cNvSpPr/>
          <p:nvPr/>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20" name="Rectangle 19">
            <a:extLst>
              <a:ext uri="{FF2B5EF4-FFF2-40B4-BE49-F238E27FC236}">
                <a16:creationId xmlns:a16="http://schemas.microsoft.com/office/drawing/2014/main" id="{467887D2-0454-C445-9E56-3043CB32BA29}"/>
              </a:ext>
            </a:extLst>
          </p:cNvPr>
          <p:cNvSpPr>
            <a:spLocks/>
          </p:cNvSpPr>
          <p:nvPr/>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21" name="Rectangle 20">
            <a:extLst>
              <a:ext uri="{FF2B5EF4-FFF2-40B4-BE49-F238E27FC236}">
                <a16:creationId xmlns:a16="http://schemas.microsoft.com/office/drawing/2014/main" id="{99D9AC6B-3037-8C48-90F4-606AE7D64CB8}"/>
              </a:ext>
            </a:extLst>
          </p:cNvPr>
          <p:cNvSpPr>
            <a:spLocks/>
          </p:cNvSpPr>
          <p:nvPr/>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22" name="Rectangle 21">
            <a:extLst>
              <a:ext uri="{FF2B5EF4-FFF2-40B4-BE49-F238E27FC236}">
                <a16:creationId xmlns:a16="http://schemas.microsoft.com/office/drawing/2014/main" id="{3A985E5B-351F-AB43-AE69-8A7CC1BA70BD}"/>
              </a:ext>
            </a:extLst>
          </p:cNvPr>
          <p:cNvSpPr>
            <a:spLocks/>
          </p:cNvSpPr>
          <p:nvPr/>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23" name="Rectangle 22">
            <a:extLst>
              <a:ext uri="{FF2B5EF4-FFF2-40B4-BE49-F238E27FC236}">
                <a16:creationId xmlns:a16="http://schemas.microsoft.com/office/drawing/2014/main" id="{4D10C873-6E88-FD47-9EA0-6A9F8E13E772}"/>
              </a:ext>
            </a:extLst>
          </p:cNvPr>
          <p:cNvSpPr/>
          <p:nvPr/>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24" name="Rectangle 23">
            <a:extLst>
              <a:ext uri="{FF2B5EF4-FFF2-40B4-BE49-F238E27FC236}">
                <a16:creationId xmlns:a16="http://schemas.microsoft.com/office/drawing/2014/main" id="{FCD88524-A3EA-0F44-AC41-7B0EE6A553D9}"/>
              </a:ext>
            </a:extLst>
          </p:cNvPr>
          <p:cNvSpPr/>
          <p:nvPr/>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32" name="Rectangle 31">
            <a:extLst>
              <a:ext uri="{FF2B5EF4-FFF2-40B4-BE49-F238E27FC236}">
                <a16:creationId xmlns:a16="http://schemas.microsoft.com/office/drawing/2014/main" id="{32F272ED-2694-9B40-801E-5418AAFCBC77}"/>
              </a:ext>
            </a:extLst>
          </p:cNvPr>
          <p:cNvSpPr/>
          <p:nvPr/>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pic>
        <p:nvPicPr>
          <p:cNvPr id="35" name="Picture 34" descr="A picture containing drawing, clock&#10;&#10;Description automatically generated">
            <a:extLst>
              <a:ext uri="{FF2B5EF4-FFF2-40B4-BE49-F238E27FC236}">
                <a16:creationId xmlns:a16="http://schemas.microsoft.com/office/drawing/2014/main" id="{AF9D6BA8-35D9-F645-8582-13488C59BC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5288" y="646260"/>
            <a:ext cx="4621424" cy="1178010"/>
          </a:xfrm>
          <a:prstGeom prst="rect">
            <a:avLst/>
          </a:prstGeom>
        </p:spPr>
      </p:pic>
      <p:sp>
        <p:nvSpPr>
          <p:cNvPr id="38" name="Slide Number Placeholder 5">
            <a:extLst>
              <a:ext uri="{FF2B5EF4-FFF2-40B4-BE49-F238E27FC236}">
                <a16:creationId xmlns:a16="http://schemas.microsoft.com/office/drawing/2014/main" id="{3A7662EA-D62F-8342-B82E-303F8BC40943}"/>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
        <p:nvSpPr>
          <p:cNvPr id="34" name="Rectangle 33">
            <a:extLst>
              <a:ext uri="{FF2B5EF4-FFF2-40B4-BE49-F238E27FC236}">
                <a16:creationId xmlns:a16="http://schemas.microsoft.com/office/drawing/2014/main" id="{97DC90CB-6E9D-E146-B6EF-1499D547AA17}"/>
              </a:ext>
            </a:extLst>
          </p:cNvPr>
          <p:cNvSpPr/>
          <p:nvPr userDrawn="1"/>
        </p:nvSpPr>
        <p:spPr>
          <a:xfrm>
            <a:off x="-2132924" y="2354807"/>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36" name="Rectangle 35">
            <a:extLst>
              <a:ext uri="{FF2B5EF4-FFF2-40B4-BE49-F238E27FC236}">
                <a16:creationId xmlns:a16="http://schemas.microsoft.com/office/drawing/2014/main" id="{472AAB84-E08D-224C-B4C9-5B8D3083B04B}"/>
              </a:ext>
            </a:extLst>
          </p:cNvPr>
          <p:cNvSpPr>
            <a:spLocks/>
          </p:cNvSpPr>
          <p:nvPr userDrawn="1"/>
        </p:nvSpPr>
        <p:spPr>
          <a:xfrm>
            <a:off x="-2132924" y="2940569"/>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37" name="Rectangle 36">
            <a:extLst>
              <a:ext uri="{FF2B5EF4-FFF2-40B4-BE49-F238E27FC236}">
                <a16:creationId xmlns:a16="http://schemas.microsoft.com/office/drawing/2014/main" id="{C8BC56D6-E3AD-AF4E-843C-D1604E8F1293}"/>
              </a:ext>
            </a:extLst>
          </p:cNvPr>
          <p:cNvSpPr>
            <a:spLocks/>
          </p:cNvSpPr>
          <p:nvPr userDrawn="1"/>
        </p:nvSpPr>
        <p:spPr>
          <a:xfrm>
            <a:off x="-2132924" y="3526331"/>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39" name="Rectangle 38">
            <a:extLst>
              <a:ext uri="{FF2B5EF4-FFF2-40B4-BE49-F238E27FC236}">
                <a16:creationId xmlns:a16="http://schemas.microsoft.com/office/drawing/2014/main" id="{BBEF6461-9841-6648-A753-46413F40C4CA}"/>
              </a:ext>
            </a:extLst>
          </p:cNvPr>
          <p:cNvSpPr>
            <a:spLocks/>
          </p:cNvSpPr>
          <p:nvPr userDrawn="1"/>
        </p:nvSpPr>
        <p:spPr>
          <a:xfrm>
            <a:off x="-2132924" y="4126236"/>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40" name="Rectangle 39">
            <a:extLst>
              <a:ext uri="{FF2B5EF4-FFF2-40B4-BE49-F238E27FC236}">
                <a16:creationId xmlns:a16="http://schemas.microsoft.com/office/drawing/2014/main" id="{FF113F93-F14C-0942-9004-052E61723B65}"/>
              </a:ext>
            </a:extLst>
          </p:cNvPr>
          <p:cNvSpPr/>
          <p:nvPr userDrawn="1"/>
        </p:nvSpPr>
        <p:spPr>
          <a:xfrm>
            <a:off x="-2132924" y="4726141"/>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41" name="Rectangle 40">
            <a:extLst>
              <a:ext uri="{FF2B5EF4-FFF2-40B4-BE49-F238E27FC236}">
                <a16:creationId xmlns:a16="http://schemas.microsoft.com/office/drawing/2014/main" id="{4ECB58DD-699C-5C4A-A476-859119BCFF3B}"/>
              </a:ext>
            </a:extLst>
          </p:cNvPr>
          <p:cNvSpPr/>
          <p:nvPr userDrawn="1"/>
        </p:nvSpPr>
        <p:spPr>
          <a:xfrm>
            <a:off x="-2132924" y="5326046"/>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49" name="Rectangle 48">
            <a:extLst>
              <a:ext uri="{FF2B5EF4-FFF2-40B4-BE49-F238E27FC236}">
                <a16:creationId xmlns:a16="http://schemas.microsoft.com/office/drawing/2014/main" id="{D40F6FF9-E4C2-5845-9C2A-2E1589BEDBED}"/>
              </a:ext>
            </a:extLst>
          </p:cNvPr>
          <p:cNvSpPr/>
          <p:nvPr userDrawn="1"/>
        </p:nvSpPr>
        <p:spPr>
          <a:xfrm>
            <a:off x="-2132924" y="5937443"/>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pic>
        <p:nvPicPr>
          <p:cNvPr id="50" name="Picture 49" descr="A picture containing drawing, clock&#10;&#10;Description automatically generated">
            <a:extLst>
              <a:ext uri="{FF2B5EF4-FFF2-40B4-BE49-F238E27FC236}">
                <a16:creationId xmlns:a16="http://schemas.microsoft.com/office/drawing/2014/main" id="{9317C810-8490-DC4D-A591-2E07483C57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85288" y="646260"/>
            <a:ext cx="4621424" cy="1178010"/>
          </a:xfrm>
          <a:prstGeom prst="rect">
            <a:avLst/>
          </a:prstGeom>
        </p:spPr>
      </p:pic>
      <p:sp>
        <p:nvSpPr>
          <p:cNvPr id="51" name="Rectangle 50">
            <a:extLst>
              <a:ext uri="{FF2B5EF4-FFF2-40B4-BE49-F238E27FC236}">
                <a16:creationId xmlns:a16="http://schemas.microsoft.com/office/drawing/2014/main" id="{A079DC9C-7EDF-1B4F-B2B2-B16A2265C2EB}"/>
              </a:ext>
            </a:extLst>
          </p:cNvPr>
          <p:cNvSpPr/>
          <p:nvPr userDrawn="1"/>
        </p:nvSpPr>
        <p:spPr>
          <a:xfrm>
            <a:off x="-4121320" y="2357803"/>
            <a:ext cx="1828800" cy="549275"/>
          </a:xfrm>
          <a:prstGeom prst="rect">
            <a:avLst/>
          </a:prstGeom>
          <a:solidFill>
            <a:srgbClr val="00000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schemeClr val="bg1"/>
                </a:solidFill>
              </a:rPr>
              <a:t>0-0-0</a:t>
            </a:r>
          </a:p>
          <a:p>
            <a:pPr algn="ctr">
              <a:defRPr/>
            </a:pPr>
            <a:r>
              <a:rPr lang="en-US" sz="1000">
                <a:solidFill>
                  <a:schemeClr val="bg1"/>
                </a:solidFill>
              </a:rPr>
              <a:t>#000000</a:t>
            </a:r>
          </a:p>
        </p:txBody>
      </p:sp>
      <p:sp>
        <p:nvSpPr>
          <p:cNvPr id="52" name="Rectangle 51">
            <a:extLst>
              <a:ext uri="{FF2B5EF4-FFF2-40B4-BE49-F238E27FC236}">
                <a16:creationId xmlns:a16="http://schemas.microsoft.com/office/drawing/2014/main" id="{5266B41B-C24E-6345-93BE-DCE53FF830EA}"/>
              </a:ext>
            </a:extLst>
          </p:cNvPr>
          <p:cNvSpPr/>
          <p:nvPr userDrawn="1"/>
        </p:nvSpPr>
        <p:spPr>
          <a:xfrm>
            <a:off x="-4121320" y="2953613"/>
            <a:ext cx="1828800" cy="547688"/>
          </a:xfrm>
          <a:prstGeom prst="rect">
            <a:avLst/>
          </a:prstGeom>
          <a:solidFill>
            <a:srgbClr val="EC13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50">
                <a:solidFill>
                  <a:prstClr val="white"/>
                </a:solidFill>
              </a:rPr>
              <a:t>236-19-0</a:t>
            </a:r>
          </a:p>
          <a:p>
            <a:pPr algn="ctr">
              <a:defRPr/>
            </a:pPr>
            <a:r>
              <a:rPr lang="en-US" sz="1050">
                <a:solidFill>
                  <a:prstClr val="white"/>
                </a:solidFill>
              </a:rPr>
              <a:t>#EC1300</a:t>
            </a:r>
          </a:p>
        </p:txBody>
      </p:sp>
      <p:sp>
        <p:nvSpPr>
          <p:cNvPr id="53" name="Rectangle 52">
            <a:extLst>
              <a:ext uri="{FF2B5EF4-FFF2-40B4-BE49-F238E27FC236}">
                <a16:creationId xmlns:a16="http://schemas.microsoft.com/office/drawing/2014/main" id="{4FDCC07E-561A-9F43-841E-061F299665C0}"/>
              </a:ext>
            </a:extLst>
          </p:cNvPr>
          <p:cNvSpPr/>
          <p:nvPr userDrawn="1"/>
        </p:nvSpPr>
        <p:spPr>
          <a:xfrm>
            <a:off x="-4121320" y="3534900"/>
            <a:ext cx="1828800" cy="547687"/>
          </a:xfrm>
          <a:prstGeom prst="rect">
            <a:avLst/>
          </a:prstGeom>
          <a:solidFill>
            <a:srgbClr val="E6E6E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230-230-230</a:t>
            </a:r>
          </a:p>
          <a:p>
            <a:pPr algn="ctr">
              <a:defRPr/>
            </a:pPr>
            <a:r>
              <a:rPr lang="en-US" sz="1000">
                <a:solidFill>
                  <a:prstClr val="white"/>
                </a:solidFill>
              </a:rPr>
              <a:t>#E6E6E6</a:t>
            </a:r>
          </a:p>
        </p:txBody>
      </p:sp>
      <p:sp>
        <p:nvSpPr>
          <p:cNvPr id="54" name="Rectangle 53">
            <a:extLst>
              <a:ext uri="{FF2B5EF4-FFF2-40B4-BE49-F238E27FC236}">
                <a16:creationId xmlns:a16="http://schemas.microsoft.com/office/drawing/2014/main" id="{26A5DB37-F8FE-2346-A9D8-2B59D15868AF}"/>
              </a:ext>
            </a:extLst>
          </p:cNvPr>
          <p:cNvSpPr/>
          <p:nvPr userDrawn="1"/>
        </p:nvSpPr>
        <p:spPr>
          <a:xfrm>
            <a:off x="-4121320" y="4125918"/>
            <a:ext cx="1828800" cy="549275"/>
          </a:xfrm>
          <a:prstGeom prst="rect">
            <a:avLst/>
          </a:prstGeom>
          <a:solidFill>
            <a:srgbClr val="5C003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92-0-51</a:t>
            </a:r>
          </a:p>
          <a:p>
            <a:pPr algn="ctr">
              <a:defRPr/>
            </a:pPr>
            <a:r>
              <a:rPr lang="en-US" sz="1000">
                <a:solidFill>
                  <a:prstClr val="white"/>
                </a:solidFill>
              </a:rPr>
              <a:t>#5C0033</a:t>
            </a:r>
          </a:p>
        </p:txBody>
      </p:sp>
      <p:sp>
        <p:nvSpPr>
          <p:cNvPr id="55" name="Rectangle 54">
            <a:extLst>
              <a:ext uri="{FF2B5EF4-FFF2-40B4-BE49-F238E27FC236}">
                <a16:creationId xmlns:a16="http://schemas.microsoft.com/office/drawing/2014/main" id="{4AEF4398-CB94-A143-A16C-F3624EA54EE7}"/>
              </a:ext>
            </a:extLst>
          </p:cNvPr>
          <p:cNvSpPr/>
          <p:nvPr userDrawn="1"/>
        </p:nvSpPr>
        <p:spPr>
          <a:xfrm>
            <a:off x="-4121320" y="4732048"/>
            <a:ext cx="1828800" cy="549275"/>
          </a:xfrm>
          <a:prstGeom prst="rect">
            <a:avLst/>
          </a:prstGeom>
          <a:solidFill>
            <a:srgbClr val="FFC9A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255-201-171</a:t>
            </a:r>
          </a:p>
          <a:p>
            <a:pPr algn="ctr">
              <a:defRPr/>
            </a:pPr>
            <a:r>
              <a:rPr lang="en-US" sz="1000">
                <a:solidFill>
                  <a:prstClr val="white"/>
                </a:solidFill>
              </a:rPr>
              <a:t>#FFC9AB</a:t>
            </a:r>
          </a:p>
        </p:txBody>
      </p:sp>
      <p:sp>
        <p:nvSpPr>
          <p:cNvPr id="56" name="Rectangle 55">
            <a:extLst>
              <a:ext uri="{FF2B5EF4-FFF2-40B4-BE49-F238E27FC236}">
                <a16:creationId xmlns:a16="http://schemas.microsoft.com/office/drawing/2014/main" id="{C408A086-2B93-4945-A7CE-307B1D4EFA44}"/>
              </a:ext>
            </a:extLst>
          </p:cNvPr>
          <p:cNvSpPr/>
          <p:nvPr userDrawn="1"/>
        </p:nvSpPr>
        <p:spPr>
          <a:xfrm>
            <a:off x="-4121320" y="5326046"/>
            <a:ext cx="1828800" cy="549275"/>
          </a:xfrm>
          <a:prstGeom prst="rect">
            <a:avLst/>
          </a:prstGeom>
          <a:solidFill>
            <a:srgbClr val="FFC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255-197-192</a:t>
            </a:r>
          </a:p>
          <a:p>
            <a:pPr algn="ctr">
              <a:defRPr/>
            </a:pPr>
            <a:r>
              <a:rPr lang="en-US" sz="1000">
                <a:solidFill>
                  <a:prstClr val="white"/>
                </a:solidFill>
              </a:rPr>
              <a:t>#FFC5C0</a:t>
            </a:r>
          </a:p>
        </p:txBody>
      </p:sp>
      <p:sp>
        <p:nvSpPr>
          <p:cNvPr id="57" name="Rectangle 56">
            <a:extLst>
              <a:ext uri="{FF2B5EF4-FFF2-40B4-BE49-F238E27FC236}">
                <a16:creationId xmlns:a16="http://schemas.microsoft.com/office/drawing/2014/main" id="{107A3EE7-133D-314B-940F-09A8A647F23D}"/>
              </a:ext>
            </a:extLst>
          </p:cNvPr>
          <p:cNvSpPr/>
          <p:nvPr userDrawn="1"/>
        </p:nvSpPr>
        <p:spPr>
          <a:xfrm>
            <a:off x="-4121320" y="5937443"/>
            <a:ext cx="1828800" cy="549275"/>
          </a:xfrm>
          <a:prstGeom prst="rect">
            <a:avLst/>
          </a:prstGeom>
          <a:solidFill>
            <a:srgbClr val="F75D5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247-93-89</a:t>
            </a:r>
          </a:p>
          <a:p>
            <a:pPr algn="ctr">
              <a:defRPr/>
            </a:pPr>
            <a:r>
              <a:rPr lang="en-US" sz="1000">
                <a:solidFill>
                  <a:prstClr val="white"/>
                </a:solidFill>
              </a:rPr>
              <a:t>#F75D59</a:t>
            </a:r>
          </a:p>
        </p:txBody>
      </p:sp>
      <p:sp>
        <p:nvSpPr>
          <p:cNvPr id="3" name="TextBox 2">
            <a:extLst>
              <a:ext uri="{FF2B5EF4-FFF2-40B4-BE49-F238E27FC236}">
                <a16:creationId xmlns:a16="http://schemas.microsoft.com/office/drawing/2014/main" id="{D2319D86-16BA-E1D7-AB7B-D0E2A3FA5C54}"/>
              </a:ext>
            </a:extLst>
          </p:cNvPr>
          <p:cNvSpPr txBox="1"/>
          <p:nvPr userDrawn="1"/>
        </p:nvSpPr>
        <p:spPr>
          <a:xfrm>
            <a:off x="-6959600" y="8238"/>
            <a:ext cx="66548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spcAft>
                <a:spcPts val="600"/>
              </a:spcAft>
            </a:pPr>
            <a:r>
              <a:rPr lang="en-US" sz="3600" b="1" baseline="0">
                <a:solidFill>
                  <a:schemeClr val="tx1"/>
                </a:solidFill>
                <a:latin typeface="Arial Narrow" panose="020B0606020202030204" pitchFamily="34" charset="0"/>
                <a:cs typeface="Arial" panose="020B0604020202020204" pitchFamily="34" charset="0"/>
              </a:rPr>
              <a:t>Slide Title: </a:t>
            </a:r>
            <a:r>
              <a:rPr lang="en-US" sz="3600" b="1">
                <a:solidFill>
                  <a:schemeClr val="tx1"/>
                </a:solidFill>
                <a:latin typeface="Arial Narrow" panose="020B0606020202030204" pitchFamily="34" charset="0"/>
                <a:cs typeface="Arial" panose="020B0604020202020204" pitchFamily="34" charset="0"/>
              </a:rPr>
              <a:t>Arial Narrow, 36pt</a:t>
            </a:r>
          </a:p>
          <a:p>
            <a:pPr algn="r">
              <a:spcBef>
                <a:spcPts val="600"/>
              </a:spcBef>
              <a:spcAft>
                <a:spcPts val="600"/>
              </a:spcAft>
              <a:defRPr/>
            </a:pPr>
            <a:r>
              <a:rPr lang="en-US" sz="2400" b="0" baseline="0">
                <a:solidFill>
                  <a:prstClr val="black"/>
                </a:solidFill>
                <a:latin typeface="Arial" panose="020B0604020202020204" pitchFamily="34" charset="0"/>
                <a:cs typeface="Arial" panose="020B0604020202020204" pitchFamily="34" charset="0"/>
              </a:rPr>
              <a:t>Content Text: </a:t>
            </a:r>
            <a:r>
              <a:rPr lang="en-US" sz="2400" b="0">
                <a:solidFill>
                  <a:prstClr val="black"/>
                </a:solidFill>
                <a:latin typeface="Arial" panose="020B0604020202020204" pitchFamily="34" charset="0"/>
                <a:cs typeface="Arial" panose="020B0604020202020204" pitchFamily="34" charset="0"/>
              </a:rPr>
              <a:t>Arial, 24-28pt</a:t>
            </a:r>
          </a:p>
          <a:p>
            <a:pPr algn="r">
              <a:spcBef>
                <a:spcPts val="600"/>
              </a:spcBef>
              <a:spcAft>
                <a:spcPts val="600"/>
              </a:spcAft>
              <a:defRPr/>
            </a:pPr>
            <a:r>
              <a:rPr lang="en-US" sz="1600">
                <a:solidFill>
                  <a:prstClr val="black"/>
                </a:solidFill>
                <a:latin typeface="Arial" panose="020B0604020202020204" pitchFamily="34" charset="0"/>
                <a:cs typeface="Arial" panose="020B0604020202020204" pitchFamily="34" charset="0"/>
              </a:rPr>
              <a:t>Chart Title: Arial, 16pt</a:t>
            </a:r>
          </a:p>
          <a:p>
            <a:pPr algn="r">
              <a:spcBef>
                <a:spcPts val="600"/>
              </a:spcBef>
              <a:spcAft>
                <a:spcPts val="600"/>
              </a:spcAft>
              <a:defRPr/>
            </a:pPr>
            <a:r>
              <a:rPr lang="en-US" sz="1400">
                <a:solidFill>
                  <a:prstClr val="black"/>
                </a:solidFill>
                <a:latin typeface="Arial" panose="020B0604020202020204" pitchFamily="34" charset="0"/>
                <a:cs typeface="Arial" panose="020B0604020202020204" pitchFamily="34" charset="0"/>
              </a:rPr>
              <a:t>Chart Content: Arial, 14pt</a:t>
            </a:r>
          </a:p>
        </p:txBody>
      </p:sp>
    </p:spTree>
    <p:extLst>
      <p:ext uri="{BB962C8B-B14F-4D97-AF65-F5344CB8AC3E}">
        <p14:creationId xmlns:p14="http://schemas.microsoft.com/office/powerpoint/2010/main" val="2501681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act info - Last slide">
    <p:spTree>
      <p:nvGrpSpPr>
        <p:cNvPr id="1" name=""/>
        <p:cNvGrpSpPr/>
        <p:nvPr/>
      </p:nvGrpSpPr>
      <p:grpSpPr>
        <a:xfrm>
          <a:off x="0" y="0"/>
          <a:ext cx="0" cy="0"/>
          <a:chOff x="0" y="0"/>
          <a:chExt cx="0" cy="0"/>
        </a:xfrm>
      </p:grpSpPr>
      <p:sp>
        <p:nvSpPr>
          <p:cNvPr id="4" name="Author name"/>
          <p:cNvSpPr>
            <a:spLocks noGrp="1"/>
          </p:cNvSpPr>
          <p:nvPr>
            <p:ph type="body" sz="quarter" idx="10" hasCustomPrompt="1"/>
          </p:nvPr>
        </p:nvSpPr>
        <p:spPr>
          <a:xfrm>
            <a:off x="3629421" y="2719038"/>
            <a:ext cx="4617720" cy="1371600"/>
          </a:xfrm>
        </p:spPr>
        <p:txBody>
          <a:bodyPr anchor="ctr">
            <a:normAutofit/>
          </a:bodyPr>
          <a:lstStyle>
            <a:lvl1pPr marL="0" indent="0" algn="ctr">
              <a:buNone/>
              <a:defRPr lang="en-US" sz="2400" b="1" dirty="0" smtClean="0">
                <a:solidFill>
                  <a:schemeClr val="tx1">
                    <a:lumMod val="75000"/>
                    <a:lumOff val="25000"/>
                  </a:schemeClr>
                </a:solidFill>
                <a:sym typeface="Times"/>
              </a:defRPr>
            </a:lvl1pPr>
          </a:lstStyle>
          <a:p>
            <a:pPr algn="ctr" defTabSz="454273">
              <a:lnSpc>
                <a:spcPct val="110000"/>
              </a:lnSpc>
              <a:defRPr sz="2106" b="1">
                <a:solidFill>
                  <a:srgbClr val="72635D"/>
                </a:solidFill>
                <a:latin typeface="+mn-lt"/>
                <a:ea typeface="+mn-ea"/>
                <a:cs typeface="+mn-cs"/>
                <a:sym typeface="Times"/>
              </a:defRPr>
            </a:pPr>
            <a:r>
              <a:rPr lang="en-US">
                <a:solidFill>
                  <a:schemeClr val="tx1">
                    <a:lumMod val="75000"/>
                    <a:lumOff val="25000"/>
                  </a:schemeClr>
                </a:solidFill>
              </a:rPr>
              <a:t>Author name</a:t>
            </a:r>
          </a:p>
          <a:p>
            <a:pPr algn="ctr" defTabSz="454273">
              <a:lnSpc>
                <a:spcPct val="110000"/>
              </a:lnSpc>
              <a:defRPr sz="2106" b="1">
                <a:solidFill>
                  <a:srgbClr val="72635D"/>
                </a:solidFill>
                <a:latin typeface="+mn-lt"/>
                <a:ea typeface="+mn-ea"/>
                <a:cs typeface="+mn-cs"/>
                <a:sym typeface="Times"/>
              </a:defRPr>
            </a:pPr>
            <a:r>
              <a:rPr lang="en-US">
                <a:solidFill>
                  <a:schemeClr val="tx1">
                    <a:lumMod val="75000"/>
                    <a:lumOff val="25000"/>
                  </a:schemeClr>
                </a:solidFill>
              </a:rPr>
              <a:t>author@aarp.org</a:t>
            </a:r>
          </a:p>
        </p:txBody>
      </p:sp>
      <p:sp>
        <p:nvSpPr>
          <p:cNvPr id="6" name="Bottom text"/>
          <p:cNvSpPr>
            <a:spLocks noGrp="1"/>
          </p:cNvSpPr>
          <p:nvPr>
            <p:ph type="body" sz="quarter" idx="11" hasCustomPrompt="1"/>
          </p:nvPr>
        </p:nvSpPr>
        <p:spPr>
          <a:xfrm>
            <a:off x="2254793" y="5712048"/>
            <a:ext cx="7366975" cy="548640"/>
          </a:xfrm>
        </p:spPr>
        <p:txBody>
          <a:bodyPr rIns="0" anchor="ctr"/>
          <a:lstStyle>
            <a:lvl1pPr marL="0" indent="0" algn="ctr">
              <a:buNone/>
              <a:defRPr lang="en-US" sz="1300" b="1" cap="none" dirty="0">
                <a:solidFill>
                  <a:schemeClr val="tx1">
                    <a:lumMod val="75000"/>
                    <a:lumOff val="25000"/>
                  </a:schemeClr>
                </a:solidFill>
                <a:sym typeface="Times"/>
              </a:defRPr>
            </a:lvl1pPr>
          </a:lstStyle>
          <a:p>
            <a:pPr algn="r">
              <a:lnSpc>
                <a:spcPct val="80000"/>
              </a:lnSpc>
              <a:defRPr sz="1300" b="1" cap="none">
                <a:solidFill>
                  <a:srgbClr val="72635D"/>
                </a:solidFill>
                <a:latin typeface="+mn-lt"/>
                <a:ea typeface="+mn-ea"/>
                <a:cs typeface="+mn-cs"/>
                <a:sym typeface="Times"/>
              </a:defRPr>
            </a:pPr>
            <a:r>
              <a:rPr lang="en-US" sz="1600" b="1">
                <a:solidFill>
                  <a:schemeClr val="tx1">
                    <a:lumMod val="75000"/>
                    <a:lumOff val="25000"/>
                  </a:schemeClr>
                </a:solidFill>
                <a:latin typeface="+mn-lt"/>
                <a:ea typeface="+mn-ea"/>
                <a:cs typeface="+mn-cs"/>
                <a:sym typeface="Times"/>
              </a:rPr>
              <a:t>Click to add text</a:t>
            </a:r>
          </a:p>
        </p:txBody>
      </p:sp>
      <p:pic>
        <p:nvPicPr>
          <p:cNvPr id="15" name="Picture 14" descr="A picture containing drawing, clock&#10;&#10;Description automatically generated">
            <a:extLst>
              <a:ext uri="{FF2B5EF4-FFF2-40B4-BE49-F238E27FC236}">
                <a16:creationId xmlns:a16="http://schemas.microsoft.com/office/drawing/2014/main" id="{9170185F-5E53-894C-8A0F-3BF1204E08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85288" y="646260"/>
            <a:ext cx="4621424" cy="1178010"/>
          </a:xfrm>
          <a:prstGeom prst="rect">
            <a:avLst/>
          </a:prstGeom>
        </p:spPr>
      </p:pic>
      <p:graphicFrame>
        <p:nvGraphicFramePr>
          <p:cNvPr id="16" name="Table 15">
            <a:extLst>
              <a:ext uri="{FF2B5EF4-FFF2-40B4-BE49-F238E27FC236}">
                <a16:creationId xmlns:a16="http://schemas.microsoft.com/office/drawing/2014/main" id="{7FD396FB-6AAE-8740-98F2-98EAE37A84B4}"/>
              </a:ext>
            </a:extLst>
          </p:cNvPr>
          <p:cNvGraphicFramePr>
            <a:graphicFrameLocks noGrp="1"/>
          </p:cNvGraphicFramePr>
          <p:nvPr userDrawn="1">
            <p:extLst>
              <p:ext uri="{D42A27DB-BD31-4B8C-83A1-F6EECF244321}">
                <p14:modId xmlns:p14="http://schemas.microsoft.com/office/powerpoint/2010/main" val="2173123156"/>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b="1" kern="1200">
                          <a:solidFill>
                            <a:schemeClr val="tx1"/>
                          </a:solidFill>
                          <a:latin typeface="+mn-lt"/>
                          <a:ea typeface="+mn-ea"/>
                          <a:cs typeface="+mn-cs"/>
                        </a:rPr>
                        <a:t>AARP.ORG/RESEARCH</a:t>
                      </a:r>
                      <a:r>
                        <a:rPr lang="en-US" sz="1000" b="1" kern="1200" baseline="0">
                          <a:solidFill>
                            <a:schemeClr val="tx1"/>
                          </a:solidFill>
                          <a:latin typeface="+mn-lt"/>
                          <a:ea typeface="+mn-ea"/>
                          <a:cs typeface="+mn-cs"/>
                        </a:rPr>
                        <a:t> | </a:t>
                      </a:r>
                      <a:r>
                        <a:rPr lang="en-US" sz="1000" b="0" kern="1200" baseline="0">
                          <a:solidFill>
                            <a:schemeClr val="tx1"/>
                          </a:solidFill>
                          <a:latin typeface="+mn-lt"/>
                          <a:ea typeface="+mn-ea"/>
                          <a:cs typeface="+mn-cs"/>
                        </a:rPr>
                        <a:t>© 2024 AARP ALL RIGHTS RESERVED</a:t>
                      </a:r>
                      <a:endParaRPr lang="en-US" sz="1000" b="0" kern="120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17" name="Slide Number Placeholder 5">
            <a:extLst>
              <a:ext uri="{FF2B5EF4-FFF2-40B4-BE49-F238E27FC236}">
                <a16:creationId xmlns:a16="http://schemas.microsoft.com/office/drawing/2014/main" id="{3B75E4A4-1A25-6C4C-84CA-B1FDCE63ED64}"/>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4074176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12" name="Table Placeholder 11"/>
          <p:cNvSpPr>
            <a:spLocks noGrp="1"/>
          </p:cNvSpPr>
          <p:nvPr>
            <p:ph type="tbl" sz="quarter" idx="10"/>
          </p:nvPr>
        </p:nvSpPr>
        <p:spPr>
          <a:xfrm>
            <a:off x="459588" y="1717364"/>
            <a:ext cx="10955104" cy="4400564"/>
          </a:xfrm>
        </p:spPr>
        <p:txBody>
          <a:bodyPr/>
          <a:lstStyle/>
          <a:p>
            <a:r>
              <a:rPr lang="en-US"/>
              <a:t>Click icon to add table</a:t>
            </a:r>
          </a:p>
        </p:txBody>
      </p:sp>
      <p:sp>
        <p:nvSpPr>
          <p:cNvPr id="6" name="Title 1"/>
          <p:cNvSpPr>
            <a:spLocks noGrp="1"/>
          </p:cNvSpPr>
          <p:nvPr>
            <p:ph type="title" hasCustomPrompt="1"/>
          </p:nvPr>
        </p:nvSpPr>
        <p:spPr>
          <a:xfrm>
            <a:off x="459589" y="209263"/>
            <a:ext cx="10955103" cy="826435"/>
          </a:xfrm>
        </p:spPr>
        <p:txBody>
          <a:bodyPr/>
          <a:lstStyle>
            <a:lvl1pPr algn="l">
              <a:defRPr b="1" i="0" baseline="0">
                <a:latin typeface="Arial Narrow" panose="020B0604020202020204" pitchFamily="34" charset="0"/>
                <a:cs typeface="Arial Narrow" panose="020B0604020202020204" pitchFamily="34" charset="0"/>
              </a:defRPr>
            </a:lvl1pPr>
          </a:lstStyle>
          <a:p>
            <a:r>
              <a:rPr lang="en-US"/>
              <a:t>Type in “Table of Contents” here</a:t>
            </a:r>
          </a:p>
        </p:txBody>
      </p:sp>
      <p:sp>
        <p:nvSpPr>
          <p:cNvPr id="5" name="Slide Number Placeholder 5">
            <a:extLst>
              <a:ext uri="{FF2B5EF4-FFF2-40B4-BE49-F238E27FC236}">
                <a16:creationId xmlns:a16="http://schemas.microsoft.com/office/drawing/2014/main" id="{611A3FAF-ACA1-A14A-8A0F-ADD032A5E88E}"/>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852834149"/>
      </p:ext>
    </p:extLst>
  </p:cSld>
  <p:clrMapOvr>
    <a:masterClrMapping/>
  </p:clrMapOvr>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without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9589" y="209263"/>
            <a:ext cx="10955103" cy="826435"/>
          </a:xfrm>
        </p:spPr>
        <p:txBody>
          <a:bodyPr/>
          <a:lstStyle>
            <a:lvl1pPr algn="l">
              <a:defRPr b="1">
                <a:latin typeface="Arial Narrow" panose="020B0606020202030204" pitchFamily="34" charset="0"/>
              </a:defRPr>
            </a:lvl1pPr>
          </a:lstStyle>
          <a:p>
            <a:r>
              <a:rPr lang="en-US"/>
              <a:t>Click to add title</a:t>
            </a:r>
          </a:p>
        </p:txBody>
      </p:sp>
      <p:sp>
        <p:nvSpPr>
          <p:cNvPr id="3" name="Content Placeholder 2"/>
          <p:cNvSpPr>
            <a:spLocks noGrp="1"/>
          </p:cNvSpPr>
          <p:nvPr>
            <p:ph idx="1"/>
          </p:nvPr>
        </p:nvSpPr>
        <p:spPr>
          <a:xfrm>
            <a:off x="459586" y="1158890"/>
            <a:ext cx="10955106" cy="4560121"/>
          </a:xfrm>
        </p:spPr>
        <p:txBody>
          <a:bodyPr>
            <a:normAutofit/>
          </a:bodyPr>
          <a:lstStyle>
            <a:lvl1pPr marL="231775" indent="-231775">
              <a:buClrTx/>
              <a:defRPr sz="2400">
                <a:latin typeface="Arial" pitchFamily="34" charset="0"/>
                <a:cs typeface="Arial" pitchFamily="34" charset="0"/>
              </a:defRPr>
            </a:lvl1pPr>
            <a:lvl2pPr>
              <a:buClrTx/>
              <a:defRPr sz="2400">
                <a:latin typeface="Arial" pitchFamily="34" charset="0"/>
                <a:cs typeface="Arial" pitchFamily="34" charset="0"/>
              </a:defRPr>
            </a:lvl2pPr>
            <a:lvl3pPr>
              <a:buClrTx/>
              <a:defRPr sz="2400">
                <a:latin typeface="Arial" pitchFamily="34" charset="0"/>
                <a:cs typeface="Arial" pitchFamily="34" charset="0"/>
              </a:defRPr>
            </a:lvl3pPr>
            <a:lvl4pPr>
              <a:buClrTx/>
              <a:defRPr sz="2400">
                <a:latin typeface="Arial" pitchFamily="34" charset="0"/>
                <a:cs typeface="Arial" pitchFamily="34" charset="0"/>
              </a:defRPr>
            </a:lvl4pPr>
            <a:lvl5pPr>
              <a:buClrTx/>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hasCustomPrompt="1"/>
          </p:nvPr>
        </p:nvSpPr>
        <p:spPr>
          <a:xfrm>
            <a:off x="459588" y="5794193"/>
            <a:ext cx="10955104" cy="281820"/>
          </a:xfrm>
        </p:spPr>
        <p:txBody>
          <a:bodyPr/>
          <a:lstStyle>
            <a:lvl1pPr marL="0" indent="0">
              <a:buNone/>
              <a:defRPr sz="1000" i="1" baseline="0">
                <a:solidFill>
                  <a:schemeClr val="bg1">
                    <a:lumMod val="50000"/>
                  </a:schemeClr>
                </a:solidFill>
              </a:defRPr>
            </a:lvl1pPr>
          </a:lstStyle>
          <a:p>
            <a:pPr lvl="0"/>
            <a:r>
              <a:rPr lang="en-US"/>
              <a:t>Click to add question and base</a:t>
            </a:r>
          </a:p>
        </p:txBody>
      </p:sp>
      <p:sp>
        <p:nvSpPr>
          <p:cNvPr id="7" name="Slide Number Placeholder 5">
            <a:extLst>
              <a:ext uri="{FF2B5EF4-FFF2-40B4-BE49-F238E27FC236}">
                <a16:creationId xmlns:a16="http://schemas.microsoft.com/office/drawing/2014/main" id="{2AC8078B-D0D9-FC47-8FC8-FEE763104259}"/>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23786096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Content, and Sidebar without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9589" y="209263"/>
            <a:ext cx="10955103" cy="826435"/>
          </a:xfrm>
        </p:spPr>
        <p:txBody>
          <a:bodyPr/>
          <a:lstStyle>
            <a:lvl1pPr algn="l">
              <a:defRPr b="1">
                <a:latin typeface="Arial Narrow" panose="020B0606020202030204" pitchFamily="34" charset="0"/>
              </a:defRPr>
            </a:lvl1pPr>
          </a:lstStyle>
          <a:p>
            <a:r>
              <a:rPr lang="en-US"/>
              <a:t>Click to add title</a:t>
            </a:r>
          </a:p>
        </p:txBody>
      </p:sp>
      <p:sp>
        <p:nvSpPr>
          <p:cNvPr id="3" name="Content Placeholder 2"/>
          <p:cNvSpPr>
            <a:spLocks noGrp="1"/>
          </p:cNvSpPr>
          <p:nvPr>
            <p:ph idx="1"/>
          </p:nvPr>
        </p:nvSpPr>
        <p:spPr>
          <a:xfrm>
            <a:off x="459586" y="1158890"/>
            <a:ext cx="7112288" cy="4560122"/>
          </a:xfrm>
        </p:spPr>
        <p:txBody>
          <a:bodyPr>
            <a:normAutofit/>
          </a:bodyPr>
          <a:lstStyle>
            <a:lvl1pPr marL="231775" indent="-231775">
              <a:buClrTx/>
              <a:defRPr sz="2400">
                <a:latin typeface="Arial" pitchFamily="34" charset="0"/>
                <a:cs typeface="Arial" pitchFamily="34" charset="0"/>
              </a:defRPr>
            </a:lvl1pPr>
            <a:lvl2pPr>
              <a:buClrTx/>
              <a:defRPr sz="2400">
                <a:latin typeface="Arial" pitchFamily="34" charset="0"/>
                <a:cs typeface="Arial" pitchFamily="34" charset="0"/>
              </a:defRPr>
            </a:lvl2pPr>
            <a:lvl3pPr>
              <a:buClrTx/>
              <a:defRPr sz="2400">
                <a:latin typeface="Arial" pitchFamily="34" charset="0"/>
                <a:cs typeface="Arial" pitchFamily="34" charset="0"/>
              </a:defRPr>
            </a:lvl3pPr>
            <a:lvl4pPr>
              <a:buClrTx/>
              <a:defRPr sz="2400">
                <a:latin typeface="Arial" pitchFamily="34" charset="0"/>
                <a:cs typeface="Arial" pitchFamily="34" charset="0"/>
              </a:defRPr>
            </a:lvl4pPr>
            <a:lvl5pPr>
              <a:buClrTx/>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1" hasCustomPrompt="1"/>
          </p:nvPr>
        </p:nvSpPr>
        <p:spPr>
          <a:xfrm>
            <a:off x="7571874" y="1158889"/>
            <a:ext cx="3842819" cy="4560123"/>
          </a:xfrm>
        </p:spPr>
        <p:txBody>
          <a:bodyPr/>
          <a:lstStyle>
            <a:lvl1pPr>
              <a:defRPr baseline="0"/>
            </a:lvl1pPr>
          </a:lstStyle>
          <a:p>
            <a:pPr lvl="0"/>
            <a:r>
              <a:rPr lang="en-US"/>
              <a:t>Click to add picture</a:t>
            </a:r>
          </a:p>
        </p:txBody>
      </p:sp>
      <p:sp>
        <p:nvSpPr>
          <p:cNvPr id="6" name="Content Placeholder 4"/>
          <p:cNvSpPr>
            <a:spLocks noGrp="1"/>
          </p:cNvSpPr>
          <p:nvPr>
            <p:ph sz="quarter" idx="13" hasCustomPrompt="1"/>
          </p:nvPr>
        </p:nvSpPr>
        <p:spPr>
          <a:xfrm>
            <a:off x="459588" y="5794193"/>
            <a:ext cx="10955104" cy="281820"/>
          </a:xfrm>
        </p:spPr>
        <p:txBody>
          <a:bodyPr/>
          <a:lstStyle>
            <a:lvl1pPr marL="0" indent="0">
              <a:buNone/>
              <a:defRPr sz="1000" i="1" baseline="0">
                <a:solidFill>
                  <a:schemeClr val="bg1">
                    <a:lumMod val="50000"/>
                  </a:schemeClr>
                </a:solidFill>
              </a:defRPr>
            </a:lvl1pPr>
          </a:lstStyle>
          <a:p>
            <a:pPr lvl="0"/>
            <a:r>
              <a:rPr lang="en-US"/>
              <a:t>Click to add question and base</a:t>
            </a:r>
          </a:p>
        </p:txBody>
      </p:sp>
      <p:sp>
        <p:nvSpPr>
          <p:cNvPr id="9" name="Slide Number Placeholder 5">
            <a:extLst>
              <a:ext uri="{FF2B5EF4-FFF2-40B4-BE49-F238E27FC236}">
                <a16:creationId xmlns:a16="http://schemas.microsoft.com/office/drawing/2014/main" id="{CD954D99-EB79-8241-845C-8359955166EC}"/>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200495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with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9589" y="209263"/>
            <a:ext cx="10955103" cy="826435"/>
          </a:xfrm>
        </p:spPr>
        <p:txBody>
          <a:bodyPr/>
          <a:lstStyle>
            <a:lvl1pPr algn="l">
              <a:defRPr b="1">
                <a:latin typeface="Arial Narrow" panose="020B0606020202030204" pitchFamily="34" charset="0"/>
              </a:defRPr>
            </a:lvl1pPr>
          </a:lstStyle>
          <a:p>
            <a:r>
              <a:rPr lang="en-US"/>
              <a:t>Click to add title</a:t>
            </a:r>
          </a:p>
        </p:txBody>
      </p:sp>
      <p:sp>
        <p:nvSpPr>
          <p:cNvPr id="3" name="Content Placeholder 2"/>
          <p:cNvSpPr>
            <a:spLocks noGrp="1"/>
          </p:cNvSpPr>
          <p:nvPr>
            <p:ph idx="1"/>
          </p:nvPr>
        </p:nvSpPr>
        <p:spPr>
          <a:xfrm>
            <a:off x="459588" y="2144682"/>
            <a:ext cx="10955104" cy="3582349"/>
          </a:xfrm>
        </p:spPr>
        <p:txBody>
          <a:bodyPr>
            <a:normAutofit/>
          </a:bodyPr>
          <a:lstStyle>
            <a:lvl1pPr marL="231775" indent="-231775">
              <a:buClrTx/>
              <a:defRPr sz="2400">
                <a:latin typeface="Arial" pitchFamily="34" charset="0"/>
                <a:cs typeface="Arial" pitchFamily="34" charset="0"/>
              </a:defRPr>
            </a:lvl1pPr>
            <a:lvl2pPr>
              <a:buClrTx/>
              <a:defRPr sz="2400">
                <a:latin typeface="Arial" pitchFamily="34" charset="0"/>
                <a:cs typeface="Arial" pitchFamily="34" charset="0"/>
              </a:defRPr>
            </a:lvl2pPr>
            <a:lvl3pPr>
              <a:buClrTx/>
              <a:defRPr sz="2400">
                <a:latin typeface="Arial" pitchFamily="34" charset="0"/>
                <a:cs typeface="Arial" pitchFamily="34" charset="0"/>
              </a:defRPr>
            </a:lvl3pPr>
            <a:lvl4pPr>
              <a:buClrTx/>
              <a:defRPr sz="2400">
                <a:latin typeface="Arial" pitchFamily="34" charset="0"/>
                <a:cs typeface="Arial" pitchFamily="34" charset="0"/>
              </a:defRPr>
            </a:lvl4pPr>
            <a:lvl5pPr>
              <a:buClrTx/>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0" hasCustomPrompt="1"/>
          </p:nvPr>
        </p:nvSpPr>
        <p:spPr>
          <a:xfrm>
            <a:off x="459589" y="1158889"/>
            <a:ext cx="10955104" cy="892149"/>
          </a:xfrm>
        </p:spPr>
        <p:txBody>
          <a:bodyPr/>
          <a:lstStyle>
            <a:lvl1pPr marL="0" indent="0">
              <a:buNone/>
              <a:defRPr baseline="0"/>
            </a:lvl1pPr>
          </a:lstStyle>
          <a:p>
            <a:pPr lvl="0"/>
            <a:r>
              <a:rPr lang="en-US"/>
              <a:t>Click to add key takeaway</a:t>
            </a:r>
          </a:p>
        </p:txBody>
      </p:sp>
      <p:sp>
        <p:nvSpPr>
          <p:cNvPr id="6" name="Content Placeholder 4"/>
          <p:cNvSpPr>
            <a:spLocks noGrp="1"/>
          </p:cNvSpPr>
          <p:nvPr>
            <p:ph sz="quarter" idx="13" hasCustomPrompt="1"/>
          </p:nvPr>
        </p:nvSpPr>
        <p:spPr>
          <a:xfrm>
            <a:off x="459588" y="5794193"/>
            <a:ext cx="10955104" cy="281820"/>
          </a:xfrm>
        </p:spPr>
        <p:txBody>
          <a:bodyPr/>
          <a:lstStyle>
            <a:lvl1pPr marL="0" indent="0">
              <a:buNone/>
              <a:defRPr sz="1000" i="1" baseline="0">
                <a:solidFill>
                  <a:schemeClr val="bg1">
                    <a:lumMod val="50000"/>
                  </a:schemeClr>
                </a:solidFill>
              </a:defRPr>
            </a:lvl1pPr>
          </a:lstStyle>
          <a:p>
            <a:pPr lvl="0"/>
            <a:r>
              <a:rPr lang="en-US"/>
              <a:t>Click to add question and base</a:t>
            </a:r>
          </a:p>
        </p:txBody>
      </p:sp>
      <p:sp>
        <p:nvSpPr>
          <p:cNvPr id="7" name="Slide Number Placeholder 5">
            <a:extLst>
              <a:ext uri="{FF2B5EF4-FFF2-40B4-BE49-F238E27FC236}">
                <a16:creationId xmlns:a16="http://schemas.microsoft.com/office/drawing/2014/main" id="{38DE1EE7-CA73-CF47-B29A-965C3F0F211E}"/>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69104506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ontent, and Sidebar with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9589" y="209263"/>
            <a:ext cx="10955103" cy="826435"/>
          </a:xfrm>
        </p:spPr>
        <p:txBody>
          <a:bodyPr/>
          <a:lstStyle>
            <a:lvl1pPr algn="l">
              <a:defRPr b="1" i="0">
                <a:latin typeface="Arial Narrow" panose="020B0604020202020204" pitchFamily="34" charset="0"/>
                <a:cs typeface="Arial Narrow" panose="020B0604020202020204" pitchFamily="34" charset="0"/>
              </a:defRPr>
            </a:lvl1pPr>
          </a:lstStyle>
          <a:p>
            <a:r>
              <a:rPr lang="en-US"/>
              <a:t>Click to add title</a:t>
            </a:r>
          </a:p>
        </p:txBody>
      </p:sp>
      <p:sp>
        <p:nvSpPr>
          <p:cNvPr id="3" name="Content Placeholder 2"/>
          <p:cNvSpPr>
            <a:spLocks noGrp="1"/>
          </p:cNvSpPr>
          <p:nvPr>
            <p:ph idx="1"/>
          </p:nvPr>
        </p:nvSpPr>
        <p:spPr>
          <a:xfrm>
            <a:off x="459586" y="2144682"/>
            <a:ext cx="7742502" cy="3911454"/>
          </a:xfrm>
        </p:spPr>
        <p:txBody>
          <a:bodyPr>
            <a:normAutofit/>
          </a:bodyPr>
          <a:lstStyle>
            <a:lvl1pPr marL="231775" indent="-231775">
              <a:buClrTx/>
              <a:defRPr sz="2400">
                <a:latin typeface="Arial" pitchFamily="34" charset="0"/>
                <a:cs typeface="Arial" pitchFamily="34" charset="0"/>
              </a:defRPr>
            </a:lvl1pPr>
            <a:lvl2pPr>
              <a:buClrTx/>
              <a:defRPr sz="2400">
                <a:latin typeface="Arial" pitchFamily="34" charset="0"/>
                <a:cs typeface="Arial" pitchFamily="34" charset="0"/>
              </a:defRPr>
            </a:lvl2pPr>
            <a:lvl3pPr>
              <a:buClrTx/>
              <a:defRPr sz="2400">
                <a:latin typeface="Arial" pitchFamily="34" charset="0"/>
                <a:cs typeface="Arial" pitchFamily="34" charset="0"/>
              </a:defRPr>
            </a:lvl3pPr>
            <a:lvl4pPr>
              <a:buClrTx/>
              <a:defRPr sz="2400">
                <a:latin typeface="Arial" pitchFamily="34" charset="0"/>
                <a:cs typeface="Arial" pitchFamily="34" charset="0"/>
              </a:defRPr>
            </a:lvl4pPr>
            <a:lvl5pPr>
              <a:buClrTx/>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0" hasCustomPrompt="1"/>
          </p:nvPr>
        </p:nvSpPr>
        <p:spPr>
          <a:xfrm>
            <a:off x="459589" y="1158889"/>
            <a:ext cx="10955104" cy="892149"/>
          </a:xfrm>
        </p:spPr>
        <p:txBody>
          <a:bodyPr/>
          <a:lstStyle>
            <a:lvl1pPr marL="0" indent="0">
              <a:buNone/>
              <a:defRPr baseline="0"/>
            </a:lvl1pPr>
          </a:lstStyle>
          <a:p>
            <a:pPr lvl="0"/>
            <a:r>
              <a:rPr lang="en-US"/>
              <a:t>Click to add key takeaway</a:t>
            </a:r>
          </a:p>
        </p:txBody>
      </p:sp>
      <p:sp>
        <p:nvSpPr>
          <p:cNvPr id="7" name="Content Placeholder 6"/>
          <p:cNvSpPr>
            <a:spLocks noGrp="1"/>
          </p:cNvSpPr>
          <p:nvPr>
            <p:ph sz="quarter" idx="11" hasCustomPrompt="1"/>
          </p:nvPr>
        </p:nvSpPr>
        <p:spPr>
          <a:xfrm>
            <a:off x="8202089" y="2144683"/>
            <a:ext cx="3212604" cy="3117420"/>
          </a:xfrm>
        </p:spPr>
        <p:txBody>
          <a:bodyPr/>
          <a:lstStyle>
            <a:lvl1pPr>
              <a:defRPr/>
            </a:lvl1pPr>
            <a:lvl2pPr>
              <a:defRPr/>
            </a:lvl2pPr>
          </a:lstStyle>
          <a:p>
            <a:pPr lvl="0"/>
            <a:r>
              <a:rPr lang="en-US"/>
              <a:t>Click to add picture</a:t>
            </a:r>
          </a:p>
        </p:txBody>
      </p:sp>
      <p:sp>
        <p:nvSpPr>
          <p:cNvPr id="5" name="Content Placeholder 4"/>
          <p:cNvSpPr>
            <a:spLocks noGrp="1"/>
          </p:cNvSpPr>
          <p:nvPr>
            <p:ph sz="quarter" idx="12" hasCustomPrompt="1"/>
          </p:nvPr>
        </p:nvSpPr>
        <p:spPr>
          <a:xfrm>
            <a:off x="8202088" y="5262103"/>
            <a:ext cx="3212604" cy="794033"/>
          </a:xfrm>
        </p:spPr>
        <p:txBody>
          <a:bodyPr/>
          <a:lstStyle>
            <a:lvl1pPr marL="0" indent="0">
              <a:buNone/>
              <a:defRPr sz="1000" i="1" baseline="0">
                <a:solidFill>
                  <a:schemeClr val="bg1">
                    <a:lumMod val="50000"/>
                  </a:schemeClr>
                </a:solidFill>
              </a:defRPr>
            </a:lvl1pPr>
          </a:lstStyle>
          <a:p>
            <a:pPr lvl="0"/>
            <a:r>
              <a:rPr lang="en-US"/>
              <a:t>Click to add question and base</a:t>
            </a:r>
          </a:p>
        </p:txBody>
      </p:sp>
      <p:sp>
        <p:nvSpPr>
          <p:cNvPr id="10" name="Slide Number Placeholder 5">
            <a:extLst>
              <a:ext uri="{FF2B5EF4-FFF2-40B4-BE49-F238E27FC236}">
                <a16:creationId xmlns:a16="http://schemas.microsoft.com/office/drawing/2014/main" id="{91AD1EE0-84D2-EE4B-AE9F-F1884E08068A}"/>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262439585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wo Content with Takeawa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9589" y="209263"/>
            <a:ext cx="10955104" cy="826435"/>
          </a:xfrm>
        </p:spPr>
        <p:txBody>
          <a:bodyPr/>
          <a:lstStyle>
            <a:lvl1pPr algn="l">
              <a:defRPr b="1">
                <a:latin typeface="Arial Narrow" panose="020B0606020202030204" pitchFamily="34" charset="0"/>
              </a:defRPr>
            </a:lvl1pPr>
          </a:lstStyle>
          <a:p>
            <a:r>
              <a:rPr lang="en-US"/>
              <a:t>Click to add title</a:t>
            </a:r>
          </a:p>
        </p:txBody>
      </p:sp>
      <p:sp>
        <p:nvSpPr>
          <p:cNvPr id="10" name="Content Placeholder 2"/>
          <p:cNvSpPr>
            <a:spLocks noGrp="1"/>
          </p:cNvSpPr>
          <p:nvPr>
            <p:ph idx="10"/>
          </p:nvPr>
        </p:nvSpPr>
        <p:spPr>
          <a:xfrm>
            <a:off x="459588" y="2144682"/>
            <a:ext cx="5367528" cy="3555867"/>
          </a:xfrm>
        </p:spPr>
        <p:txBody>
          <a:bodyPr>
            <a:normAutofit/>
          </a:bodyPr>
          <a:lstStyle>
            <a:lvl1pPr marL="231775" indent="-231775">
              <a:buClrTx/>
              <a:defRPr sz="2400">
                <a:latin typeface="Arial" pitchFamily="34" charset="0"/>
                <a:cs typeface="Arial" pitchFamily="34" charset="0"/>
              </a:defRPr>
            </a:lvl1pPr>
            <a:lvl2pPr>
              <a:buClrTx/>
              <a:defRPr sz="2400">
                <a:latin typeface="Arial" pitchFamily="34" charset="0"/>
                <a:cs typeface="Arial" pitchFamily="34" charset="0"/>
              </a:defRPr>
            </a:lvl2pPr>
            <a:lvl3pPr>
              <a:buClrTx/>
              <a:defRPr sz="2400">
                <a:latin typeface="Arial" pitchFamily="34" charset="0"/>
                <a:cs typeface="Arial" pitchFamily="34" charset="0"/>
              </a:defRPr>
            </a:lvl3pPr>
            <a:lvl4pPr>
              <a:buClrTx/>
              <a:defRPr sz="2400">
                <a:latin typeface="Arial" pitchFamily="34" charset="0"/>
                <a:cs typeface="Arial" pitchFamily="34" charset="0"/>
              </a:defRPr>
            </a:lvl4pPr>
            <a:lvl5pPr>
              <a:buClrTx/>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1"/>
          </p:nvPr>
        </p:nvSpPr>
        <p:spPr>
          <a:xfrm>
            <a:off x="6050627" y="2144682"/>
            <a:ext cx="5364066" cy="3555867"/>
          </a:xfrm>
        </p:spPr>
        <p:txBody>
          <a:bodyPr>
            <a:normAutofit/>
          </a:bodyPr>
          <a:lstStyle>
            <a:lvl1pPr marL="231775" indent="-231775">
              <a:buClrTx/>
              <a:defRPr sz="2400">
                <a:latin typeface="Arial" pitchFamily="34" charset="0"/>
                <a:cs typeface="Arial" pitchFamily="34" charset="0"/>
              </a:defRPr>
            </a:lvl1pPr>
            <a:lvl2pPr>
              <a:buClrTx/>
              <a:defRPr sz="2400">
                <a:latin typeface="Arial" pitchFamily="34" charset="0"/>
                <a:cs typeface="Arial" pitchFamily="34" charset="0"/>
              </a:defRPr>
            </a:lvl2pPr>
            <a:lvl3pPr>
              <a:buClrTx/>
              <a:defRPr sz="2400">
                <a:latin typeface="Arial" pitchFamily="34" charset="0"/>
                <a:cs typeface="Arial" pitchFamily="34" charset="0"/>
              </a:defRPr>
            </a:lvl3pPr>
            <a:lvl4pPr>
              <a:buClrTx/>
              <a:defRPr sz="2400">
                <a:latin typeface="Arial" pitchFamily="34" charset="0"/>
                <a:cs typeface="Arial" pitchFamily="34" charset="0"/>
              </a:defRPr>
            </a:lvl4pPr>
            <a:lvl5pPr>
              <a:buClrTx/>
              <a:defRPr sz="24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2" hasCustomPrompt="1"/>
          </p:nvPr>
        </p:nvSpPr>
        <p:spPr>
          <a:xfrm>
            <a:off x="459589" y="1158889"/>
            <a:ext cx="10955104" cy="892149"/>
          </a:xfrm>
        </p:spPr>
        <p:txBody>
          <a:bodyPr/>
          <a:lstStyle>
            <a:lvl1pPr marL="0" indent="0">
              <a:buNone/>
              <a:defRPr baseline="0"/>
            </a:lvl1pPr>
          </a:lstStyle>
          <a:p>
            <a:pPr lvl="0"/>
            <a:r>
              <a:rPr lang="en-US"/>
              <a:t>Click to add key takeaway</a:t>
            </a:r>
          </a:p>
        </p:txBody>
      </p:sp>
      <p:sp>
        <p:nvSpPr>
          <p:cNvPr id="12" name="Content Placeholder 4"/>
          <p:cNvSpPr>
            <a:spLocks noGrp="1"/>
          </p:cNvSpPr>
          <p:nvPr>
            <p:ph sz="quarter" idx="13" hasCustomPrompt="1"/>
          </p:nvPr>
        </p:nvSpPr>
        <p:spPr>
          <a:xfrm>
            <a:off x="459588" y="5794193"/>
            <a:ext cx="10955104" cy="281820"/>
          </a:xfrm>
        </p:spPr>
        <p:txBody>
          <a:bodyPr/>
          <a:lstStyle>
            <a:lvl1pPr marL="0" indent="0">
              <a:buNone/>
              <a:defRPr sz="1000" i="1" baseline="0">
                <a:solidFill>
                  <a:schemeClr val="bg1">
                    <a:lumMod val="50000"/>
                  </a:schemeClr>
                </a:solidFill>
              </a:defRPr>
            </a:lvl1pPr>
          </a:lstStyle>
          <a:p>
            <a:pPr lvl="0"/>
            <a:r>
              <a:rPr lang="en-US"/>
              <a:t>Click to add question and base</a:t>
            </a:r>
          </a:p>
        </p:txBody>
      </p:sp>
      <p:sp>
        <p:nvSpPr>
          <p:cNvPr id="13" name="Slide Number Placeholder 5">
            <a:extLst>
              <a:ext uri="{FF2B5EF4-FFF2-40B4-BE49-F238E27FC236}">
                <a16:creationId xmlns:a16="http://schemas.microsoft.com/office/drawing/2014/main" id="{96BA6D46-918F-2343-B60A-F07DE1B4038A}"/>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335537802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hree Content with 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9589" y="209263"/>
            <a:ext cx="10955103" cy="826435"/>
          </a:xfrm>
        </p:spPr>
        <p:txBody>
          <a:bodyPr/>
          <a:lstStyle>
            <a:lvl1pPr algn="l">
              <a:defRPr b="1">
                <a:latin typeface="Arial Narrow" panose="020B0606020202030204" pitchFamily="34" charset="0"/>
              </a:defRPr>
            </a:lvl1pPr>
          </a:lstStyle>
          <a:p>
            <a:r>
              <a:rPr lang="en-US"/>
              <a:t>Click to add title</a:t>
            </a:r>
          </a:p>
        </p:txBody>
      </p:sp>
      <p:sp>
        <p:nvSpPr>
          <p:cNvPr id="3" name="Content Placeholder 2"/>
          <p:cNvSpPr>
            <a:spLocks noGrp="1"/>
          </p:cNvSpPr>
          <p:nvPr>
            <p:ph idx="1"/>
          </p:nvPr>
        </p:nvSpPr>
        <p:spPr>
          <a:xfrm>
            <a:off x="459588" y="2144682"/>
            <a:ext cx="3648456" cy="3555867"/>
          </a:xfrm>
        </p:spPr>
        <p:txBody>
          <a:bodyPr>
            <a:normAutofit/>
          </a:bodyPr>
          <a:lstStyle>
            <a:lvl1pPr marL="231775" indent="-231775">
              <a:buClrTx/>
              <a:defRPr sz="2000">
                <a:latin typeface="Arial" pitchFamily="34" charset="0"/>
                <a:cs typeface="Arial" pitchFamily="34" charset="0"/>
              </a:defRPr>
            </a:lvl1pPr>
            <a:lvl2pPr>
              <a:buClrTx/>
              <a:defRPr sz="2000">
                <a:latin typeface="Arial" pitchFamily="34" charset="0"/>
                <a:cs typeface="Arial" pitchFamily="34" charset="0"/>
              </a:defRPr>
            </a:lvl2pPr>
            <a:lvl3pPr>
              <a:buClrTx/>
              <a:defRPr sz="2000">
                <a:latin typeface="Arial" pitchFamily="34" charset="0"/>
                <a:cs typeface="Arial" pitchFamily="34" charset="0"/>
              </a:defRPr>
            </a:lvl3pPr>
            <a:lvl4pPr>
              <a:buClrTx/>
              <a:defRPr sz="2000">
                <a:latin typeface="Arial" pitchFamily="34" charset="0"/>
                <a:cs typeface="Arial" pitchFamily="34" charset="0"/>
              </a:defRPr>
            </a:lvl4pPr>
            <a:lvl5pPr>
              <a:buClrTx/>
              <a:defRPr sz="20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0" hasCustomPrompt="1"/>
          </p:nvPr>
        </p:nvSpPr>
        <p:spPr>
          <a:xfrm>
            <a:off x="459589" y="1158889"/>
            <a:ext cx="10955104" cy="892149"/>
          </a:xfrm>
        </p:spPr>
        <p:txBody>
          <a:bodyPr/>
          <a:lstStyle>
            <a:lvl1pPr marL="0" indent="0">
              <a:buNone/>
              <a:defRPr baseline="0"/>
            </a:lvl1pPr>
          </a:lstStyle>
          <a:p>
            <a:pPr lvl="0"/>
            <a:r>
              <a:rPr lang="en-US"/>
              <a:t>Click to add key takeaway</a:t>
            </a:r>
          </a:p>
        </p:txBody>
      </p:sp>
      <p:sp>
        <p:nvSpPr>
          <p:cNvPr id="6" name="Content Placeholder 2"/>
          <p:cNvSpPr>
            <a:spLocks noGrp="1"/>
          </p:cNvSpPr>
          <p:nvPr>
            <p:ph idx="11"/>
          </p:nvPr>
        </p:nvSpPr>
        <p:spPr>
          <a:xfrm>
            <a:off x="4112912" y="2144682"/>
            <a:ext cx="3648456" cy="3555867"/>
          </a:xfrm>
        </p:spPr>
        <p:txBody>
          <a:bodyPr>
            <a:normAutofit/>
          </a:bodyPr>
          <a:lstStyle>
            <a:lvl1pPr marL="231775" indent="-231775">
              <a:buClrTx/>
              <a:defRPr sz="2000">
                <a:latin typeface="Arial" pitchFamily="34" charset="0"/>
                <a:cs typeface="Arial" pitchFamily="34" charset="0"/>
              </a:defRPr>
            </a:lvl1pPr>
            <a:lvl2pPr>
              <a:buClrTx/>
              <a:defRPr sz="2000">
                <a:latin typeface="Arial" pitchFamily="34" charset="0"/>
                <a:cs typeface="Arial" pitchFamily="34" charset="0"/>
              </a:defRPr>
            </a:lvl2pPr>
            <a:lvl3pPr>
              <a:buClrTx/>
              <a:defRPr sz="2000">
                <a:latin typeface="Arial" pitchFamily="34" charset="0"/>
                <a:cs typeface="Arial" pitchFamily="34" charset="0"/>
              </a:defRPr>
            </a:lvl3pPr>
            <a:lvl4pPr>
              <a:buClrTx/>
              <a:defRPr sz="2000">
                <a:latin typeface="Arial" pitchFamily="34" charset="0"/>
                <a:cs typeface="Arial" pitchFamily="34" charset="0"/>
              </a:defRPr>
            </a:lvl4pPr>
            <a:lvl5pPr>
              <a:buClrTx/>
              <a:defRPr sz="20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2"/>
          </p:nvPr>
        </p:nvSpPr>
        <p:spPr>
          <a:xfrm>
            <a:off x="7766236" y="2144682"/>
            <a:ext cx="3648456" cy="3555867"/>
          </a:xfrm>
        </p:spPr>
        <p:txBody>
          <a:bodyPr>
            <a:normAutofit/>
          </a:bodyPr>
          <a:lstStyle>
            <a:lvl1pPr marL="231775" indent="-231775">
              <a:buClrTx/>
              <a:defRPr sz="2000">
                <a:latin typeface="Arial" pitchFamily="34" charset="0"/>
                <a:cs typeface="Arial" pitchFamily="34" charset="0"/>
              </a:defRPr>
            </a:lvl1pPr>
            <a:lvl2pPr>
              <a:buClrTx/>
              <a:defRPr sz="2000">
                <a:latin typeface="Arial" pitchFamily="34" charset="0"/>
                <a:cs typeface="Arial" pitchFamily="34" charset="0"/>
              </a:defRPr>
            </a:lvl2pPr>
            <a:lvl3pPr>
              <a:buClrTx/>
              <a:defRPr sz="2000">
                <a:latin typeface="Arial" pitchFamily="34" charset="0"/>
                <a:cs typeface="Arial" pitchFamily="34" charset="0"/>
              </a:defRPr>
            </a:lvl3pPr>
            <a:lvl4pPr>
              <a:buClrTx/>
              <a:defRPr sz="2000">
                <a:latin typeface="Arial" pitchFamily="34" charset="0"/>
                <a:cs typeface="Arial" pitchFamily="34" charset="0"/>
              </a:defRPr>
            </a:lvl4pPr>
            <a:lvl5pPr>
              <a:buClrTx/>
              <a:defRPr sz="20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3" hasCustomPrompt="1"/>
          </p:nvPr>
        </p:nvSpPr>
        <p:spPr>
          <a:xfrm>
            <a:off x="459588" y="5794193"/>
            <a:ext cx="10955104" cy="281820"/>
          </a:xfrm>
        </p:spPr>
        <p:txBody>
          <a:bodyPr/>
          <a:lstStyle>
            <a:lvl1pPr marL="0" indent="0">
              <a:buNone/>
              <a:defRPr sz="1000" i="1" baseline="0">
                <a:solidFill>
                  <a:schemeClr val="bg1">
                    <a:lumMod val="50000"/>
                  </a:schemeClr>
                </a:solidFill>
              </a:defRPr>
            </a:lvl1pPr>
          </a:lstStyle>
          <a:p>
            <a:pPr lvl="0"/>
            <a:r>
              <a:rPr lang="en-US"/>
              <a:t>Click to add question and base</a:t>
            </a:r>
          </a:p>
        </p:txBody>
      </p:sp>
      <p:sp>
        <p:nvSpPr>
          <p:cNvPr id="10" name="Slide Number Placeholder 5">
            <a:extLst>
              <a:ext uri="{FF2B5EF4-FFF2-40B4-BE49-F238E27FC236}">
                <a16:creationId xmlns:a16="http://schemas.microsoft.com/office/drawing/2014/main" id="{339890FE-9FDC-A044-A91C-6AF35D88833A}"/>
              </a:ext>
            </a:extLst>
          </p:cNvPr>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Tree>
    <p:extLst>
      <p:ext uri="{BB962C8B-B14F-4D97-AF65-F5344CB8AC3E}">
        <p14:creationId xmlns:p14="http://schemas.microsoft.com/office/powerpoint/2010/main" val="337261853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4430" y="183969"/>
            <a:ext cx="10967703" cy="826435"/>
          </a:xfrm>
          <a:prstGeom prst="rect">
            <a:avLst/>
          </a:prstGeom>
        </p:spPr>
        <p:txBody>
          <a:bodyPr vert="horz" lIns="91440" tIns="45720" rIns="91440" bIns="45720" rtlCol="0" anchor="ctr">
            <a:normAutofit/>
          </a:bodyPr>
          <a:lstStyle/>
          <a:p>
            <a:r>
              <a:rPr lang="en-US"/>
              <a:t>Slide Title</a:t>
            </a:r>
          </a:p>
        </p:txBody>
      </p:sp>
      <p:sp>
        <p:nvSpPr>
          <p:cNvPr id="3" name="Text Placeholder 2"/>
          <p:cNvSpPr>
            <a:spLocks noGrp="1"/>
          </p:cNvSpPr>
          <p:nvPr>
            <p:ph type="body" idx="1"/>
          </p:nvPr>
        </p:nvSpPr>
        <p:spPr>
          <a:xfrm>
            <a:off x="454429" y="1467874"/>
            <a:ext cx="10972800" cy="45297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p:cNvSpPr txBox="1"/>
          <p:nvPr/>
        </p:nvSpPr>
        <p:spPr>
          <a:xfrm>
            <a:off x="-6959600" y="8238"/>
            <a:ext cx="6654800"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600"/>
              </a:spcBef>
              <a:spcAft>
                <a:spcPts val="600"/>
              </a:spcAft>
            </a:pPr>
            <a:r>
              <a:rPr lang="en-US" sz="3600" b="1" baseline="0">
                <a:solidFill>
                  <a:schemeClr val="tx1"/>
                </a:solidFill>
                <a:latin typeface="Arial Narrow" panose="020B0606020202030204" pitchFamily="34" charset="0"/>
                <a:cs typeface="Arial" panose="020B0604020202020204" pitchFamily="34" charset="0"/>
              </a:rPr>
              <a:t>Slide Title: </a:t>
            </a:r>
            <a:r>
              <a:rPr lang="en-US" sz="3600" b="1">
                <a:solidFill>
                  <a:schemeClr val="tx1"/>
                </a:solidFill>
                <a:latin typeface="Arial Narrow" panose="020B0606020202030204" pitchFamily="34" charset="0"/>
                <a:cs typeface="Arial" panose="020B0604020202020204" pitchFamily="34" charset="0"/>
              </a:rPr>
              <a:t>Arial Narrow, 36pt</a:t>
            </a:r>
          </a:p>
          <a:p>
            <a:pPr algn="r">
              <a:spcBef>
                <a:spcPts val="600"/>
              </a:spcBef>
              <a:spcAft>
                <a:spcPts val="600"/>
              </a:spcAft>
              <a:defRPr/>
            </a:pPr>
            <a:r>
              <a:rPr lang="en-US" sz="2400" b="0" baseline="0">
                <a:solidFill>
                  <a:prstClr val="black"/>
                </a:solidFill>
                <a:latin typeface="Arial" panose="020B0604020202020204" pitchFamily="34" charset="0"/>
                <a:cs typeface="Arial" panose="020B0604020202020204" pitchFamily="34" charset="0"/>
              </a:rPr>
              <a:t>Content Text: </a:t>
            </a:r>
            <a:r>
              <a:rPr lang="en-US" sz="2400" b="0">
                <a:solidFill>
                  <a:prstClr val="black"/>
                </a:solidFill>
                <a:latin typeface="Arial" panose="020B0604020202020204" pitchFamily="34" charset="0"/>
                <a:cs typeface="Arial" panose="020B0604020202020204" pitchFamily="34" charset="0"/>
              </a:rPr>
              <a:t>Arial, 24-28pt</a:t>
            </a:r>
          </a:p>
          <a:p>
            <a:pPr algn="r">
              <a:spcBef>
                <a:spcPts val="600"/>
              </a:spcBef>
              <a:spcAft>
                <a:spcPts val="600"/>
              </a:spcAft>
              <a:defRPr/>
            </a:pPr>
            <a:r>
              <a:rPr lang="en-US" sz="1600">
                <a:solidFill>
                  <a:prstClr val="black"/>
                </a:solidFill>
                <a:latin typeface="Arial" panose="020B0604020202020204" pitchFamily="34" charset="0"/>
                <a:cs typeface="Arial" panose="020B0604020202020204" pitchFamily="34" charset="0"/>
              </a:rPr>
              <a:t>Chart Title: Arial, 16pt</a:t>
            </a:r>
          </a:p>
          <a:p>
            <a:pPr algn="r">
              <a:spcBef>
                <a:spcPts val="600"/>
              </a:spcBef>
              <a:spcAft>
                <a:spcPts val="600"/>
              </a:spcAft>
              <a:defRPr/>
            </a:pPr>
            <a:r>
              <a:rPr lang="en-US" sz="1400">
                <a:solidFill>
                  <a:prstClr val="black"/>
                </a:solidFill>
                <a:latin typeface="Arial" panose="020B0604020202020204" pitchFamily="34" charset="0"/>
                <a:cs typeface="Arial" panose="020B0604020202020204" pitchFamily="34" charset="0"/>
              </a:rPr>
              <a:t>Chart Content: Arial, 14pt</a:t>
            </a:r>
          </a:p>
        </p:txBody>
      </p:sp>
      <p:sp>
        <p:nvSpPr>
          <p:cNvPr id="29" name="Text Placeholder 11"/>
          <p:cNvSpPr txBox="1">
            <a:spLocks/>
          </p:cNvSpPr>
          <p:nvPr/>
        </p:nvSpPr>
        <p:spPr>
          <a:xfrm>
            <a:off x="9879574" y="-632982"/>
            <a:ext cx="1442046" cy="237197"/>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150" b="0" i="0" cap="all" spc="0" baseline="0">
                <a:solidFill>
                  <a:srgbClr val="104270"/>
                </a:solidFill>
                <a:latin typeface="Arial"/>
                <a:cs typeface="Arial"/>
              </a:rPr>
              <a:t>AARP RESEARCH</a:t>
            </a:r>
          </a:p>
        </p:txBody>
      </p:sp>
      <p:graphicFrame>
        <p:nvGraphicFramePr>
          <p:cNvPr id="5" name="Table 4"/>
          <p:cNvGraphicFramePr>
            <a:graphicFrameLocks noGrp="1"/>
          </p:cNvGraphicFramePr>
          <p:nvPr>
            <p:extLst>
              <p:ext uri="{D42A27DB-BD31-4B8C-83A1-F6EECF244321}">
                <p14:modId xmlns:p14="http://schemas.microsoft.com/office/powerpoint/2010/main" val="2403969197"/>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b="1" kern="1200" dirty="0">
                          <a:solidFill>
                            <a:schemeClr val="tx1"/>
                          </a:solidFill>
                          <a:latin typeface="+mn-lt"/>
                          <a:ea typeface="+mn-ea"/>
                          <a:cs typeface="+mn-cs"/>
                        </a:rPr>
                        <a:t>AARP.ORG/RESEARCH</a:t>
                      </a:r>
                      <a:r>
                        <a:rPr lang="en-US" sz="1000" b="1" kern="1200" baseline="0" dirty="0">
                          <a:solidFill>
                            <a:schemeClr val="tx1"/>
                          </a:solidFill>
                          <a:latin typeface="+mn-lt"/>
                          <a:ea typeface="+mn-ea"/>
                          <a:cs typeface="+mn-cs"/>
                        </a:rPr>
                        <a:t> | </a:t>
                      </a:r>
                      <a:r>
                        <a:rPr lang="en-US" sz="1000" b="0" kern="1200" baseline="0" dirty="0">
                          <a:solidFill>
                            <a:schemeClr val="tx1"/>
                          </a:solidFill>
                          <a:latin typeface="+mn-lt"/>
                          <a:ea typeface="+mn-ea"/>
                          <a:cs typeface="+mn-cs"/>
                        </a:rPr>
                        <a:t>© 2024 AARP ALL RIGHTS RESERVED</a:t>
                      </a:r>
                      <a:endParaRPr lang="en-US" sz="1000" b="0" kern="1200" dirty="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dirty="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28" name="Slide Number Placeholder 5"/>
          <p:cNvSpPr>
            <a:spLocks noGrp="1"/>
          </p:cNvSpPr>
          <p:nvPr>
            <p:ph type="sldNum" sz="quarter" idx="4"/>
          </p:nvPr>
        </p:nvSpPr>
        <p:spPr>
          <a:xfrm>
            <a:off x="11504641" y="6337956"/>
            <a:ext cx="391590" cy="307299"/>
          </a:xfrm>
          <a:prstGeom prst="rect">
            <a:avLst/>
          </a:prstGeom>
        </p:spPr>
        <p:txBody>
          <a:bodyPr vert="horz" lIns="91440" tIns="45720" rIns="91440" bIns="45720" rtlCol="0" anchor="ctr"/>
          <a:lstStyle>
            <a:lvl1pPr algn="r">
              <a:defRPr sz="1000">
                <a:solidFill>
                  <a:schemeClr val="tx1"/>
                </a:solidFill>
              </a:defRPr>
            </a:lvl1pPr>
          </a:lstStyle>
          <a:p>
            <a:fld id="{1192A142-7054-431A-A71A-F024B58D1027}" type="slidenum">
              <a:rPr lang="en-US" smtClean="0"/>
              <a:pPr/>
              <a:t>‹#›</a:t>
            </a:fld>
            <a:endParaRPr lang="en-US"/>
          </a:p>
        </p:txBody>
      </p:sp>
      <p:sp>
        <p:nvSpPr>
          <p:cNvPr id="38" name="Rectangle 37">
            <a:extLst>
              <a:ext uri="{FF2B5EF4-FFF2-40B4-BE49-F238E27FC236}">
                <a16:creationId xmlns:a16="http://schemas.microsoft.com/office/drawing/2014/main" id="{9F5ECE2E-B4CC-A242-A989-488841C2C764}"/>
              </a:ext>
            </a:extLst>
          </p:cNvPr>
          <p:cNvSpPr/>
          <p:nvPr/>
        </p:nvSpPr>
        <p:spPr>
          <a:xfrm>
            <a:off x="-2132924" y="2363045"/>
            <a:ext cx="1828800" cy="5486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dirty="0">
                <a:solidFill>
                  <a:prstClr val="black"/>
                </a:solidFill>
              </a:rPr>
              <a:t>Outline: black, ½ pt.</a:t>
            </a:r>
          </a:p>
        </p:txBody>
      </p:sp>
      <p:sp>
        <p:nvSpPr>
          <p:cNvPr id="39" name="Rectangle 38">
            <a:extLst>
              <a:ext uri="{FF2B5EF4-FFF2-40B4-BE49-F238E27FC236}">
                <a16:creationId xmlns:a16="http://schemas.microsoft.com/office/drawing/2014/main" id="{F6692570-190C-B74A-809B-9410E7301AC5}"/>
              </a:ext>
            </a:extLst>
          </p:cNvPr>
          <p:cNvSpPr>
            <a:spLocks/>
          </p:cNvSpPr>
          <p:nvPr/>
        </p:nvSpPr>
        <p:spPr>
          <a:xfrm>
            <a:off x="-2132924" y="2948807"/>
            <a:ext cx="1828800" cy="548640"/>
          </a:xfrm>
          <a:prstGeom prst="rect">
            <a:avLst/>
          </a:prstGeom>
          <a:solidFill>
            <a:srgbClr val="10427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16-66-112</a:t>
            </a:r>
          </a:p>
          <a:p>
            <a:pPr algn="ctr"/>
            <a:r>
              <a:rPr lang="en-US" sz="1000">
                <a:solidFill>
                  <a:prstClr val="white"/>
                </a:solidFill>
              </a:rPr>
              <a:t>#104270</a:t>
            </a:r>
          </a:p>
        </p:txBody>
      </p:sp>
      <p:sp>
        <p:nvSpPr>
          <p:cNvPr id="40" name="Rectangle 39">
            <a:extLst>
              <a:ext uri="{FF2B5EF4-FFF2-40B4-BE49-F238E27FC236}">
                <a16:creationId xmlns:a16="http://schemas.microsoft.com/office/drawing/2014/main" id="{425E9756-9080-834F-A0A6-538D87FB7954}"/>
              </a:ext>
            </a:extLst>
          </p:cNvPr>
          <p:cNvSpPr>
            <a:spLocks/>
          </p:cNvSpPr>
          <p:nvPr/>
        </p:nvSpPr>
        <p:spPr>
          <a:xfrm>
            <a:off x="-2132924" y="3534569"/>
            <a:ext cx="1828800" cy="548640"/>
          </a:xfrm>
          <a:prstGeom prst="rect">
            <a:avLst/>
          </a:prstGeom>
          <a:solidFill>
            <a:srgbClr val="9E212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158-33-33</a:t>
            </a:r>
          </a:p>
          <a:p>
            <a:pPr algn="ctr"/>
            <a:r>
              <a:rPr lang="en-US" sz="1000">
                <a:solidFill>
                  <a:prstClr val="white"/>
                </a:solidFill>
              </a:rPr>
              <a:t>#9E2121</a:t>
            </a:r>
          </a:p>
        </p:txBody>
      </p:sp>
      <p:sp>
        <p:nvSpPr>
          <p:cNvPr id="41" name="Rectangle 40">
            <a:extLst>
              <a:ext uri="{FF2B5EF4-FFF2-40B4-BE49-F238E27FC236}">
                <a16:creationId xmlns:a16="http://schemas.microsoft.com/office/drawing/2014/main" id="{9223F70D-02E5-B643-A811-71FD17071739}"/>
              </a:ext>
            </a:extLst>
          </p:cNvPr>
          <p:cNvSpPr>
            <a:spLocks/>
          </p:cNvSpPr>
          <p:nvPr/>
        </p:nvSpPr>
        <p:spPr>
          <a:xfrm>
            <a:off x="-2132924" y="4134474"/>
            <a:ext cx="1828800" cy="548640"/>
          </a:xfrm>
          <a:prstGeom prst="rect">
            <a:avLst/>
          </a:prstGeom>
          <a:solidFill>
            <a:srgbClr val="FFC51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a:solidFill>
                  <a:prstClr val="white"/>
                </a:solidFill>
              </a:rPr>
              <a:t>255-197-18</a:t>
            </a:r>
          </a:p>
          <a:p>
            <a:pPr algn="ctr"/>
            <a:r>
              <a:rPr lang="en-US" sz="1000">
                <a:solidFill>
                  <a:prstClr val="white"/>
                </a:solidFill>
              </a:rPr>
              <a:t>#FFC512</a:t>
            </a:r>
          </a:p>
        </p:txBody>
      </p:sp>
      <p:sp>
        <p:nvSpPr>
          <p:cNvPr id="42" name="Rectangle 41">
            <a:extLst>
              <a:ext uri="{FF2B5EF4-FFF2-40B4-BE49-F238E27FC236}">
                <a16:creationId xmlns:a16="http://schemas.microsoft.com/office/drawing/2014/main" id="{AE396800-C437-5F45-BA6A-ECF1DC1CC2C0}"/>
              </a:ext>
            </a:extLst>
          </p:cNvPr>
          <p:cNvSpPr/>
          <p:nvPr/>
        </p:nvSpPr>
        <p:spPr>
          <a:xfrm>
            <a:off x="-2132924" y="4734379"/>
            <a:ext cx="1828800" cy="548640"/>
          </a:xfrm>
          <a:prstGeom prst="rect">
            <a:avLst/>
          </a:prstGeom>
          <a:solidFill>
            <a:srgbClr val="0B5C2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prstClr val="white"/>
                </a:solidFill>
              </a:rPr>
              <a:t>11-92-47</a:t>
            </a:r>
          </a:p>
          <a:p>
            <a:pPr algn="ctr"/>
            <a:r>
              <a:rPr lang="en-US" sz="1050">
                <a:solidFill>
                  <a:prstClr val="white"/>
                </a:solidFill>
              </a:rPr>
              <a:t>#0B5C2F</a:t>
            </a:r>
          </a:p>
        </p:txBody>
      </p:sp>
      <p:sp>
        <p:nvSpPr>
          <p:cNvPr id="43" name="Rectangle 42">
            <a:extLst>
              <a:ext uri="{FF2B5EF4-FFF2-40B4-BE49-F238E27FC236}">
                <a16:creationId xmlns:a16="http://schemas.microsoft.com/office/drawing/2014/main" id="{185C5880-1DA9-8E4B-B882-DA9DD3BE516F}"/>
              </a:ext>
            </a:extLst>
          </p:cNvPr>
          <p:cNvSpPr/>
          <p:nvPr/>
        </p:nvSpPr>
        <p:spPr>
          <a:xfrm>
            <a:off x="-2132924" y="5334284"/>
            <a:ext cx="1828800" cy="548640"/>
          </a:xfrm>
          <a:prstGeom prst="rect">
            <a:avLst/>
          </a:prstGeom>
          <a:solidFill>
            <a:srgbClr val="448EA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68-142-161</a:t>
            </a:r>
          </a:p>
          <a:p>
            <a:pPr algn="ctr"/>
            <a:r>
              <a:rPr lang="en-US" sz="1100">
                <a:solidFill>
                  <a:prstClr val="white"/>
                </a:solidFill>
              </a:rPr>
              <a:t>#448EA1</a:t>
            </a:r>
          </a:p>
        </p:txBody>
      </p:sp>
      <p:sp>
        <p:nvSpPr>
          <p:cNvPr id="44" name="Rectangle 43">
            <a:extLst>
              <a:ext uri="{FF2B5EF4-FFF2-40B4-BE49-F238E27FC236}">
                <a16:creationId xmlns:a16="http://schemas.microsoft.com/office/drawing/2014/main" id="{3275F7A2-A4C1-9141-8FBF-0461308AEAE2}"/>
              </a:ext>
            </a:extLst>
          </p:cNvPr>
          <p:cNvSpPr/>
          <p:nvPr/>
        </p:nvSpPr>
        <p:spPr>
          <a:xfrm>
            <a:off x="-4121320" y="2366041"/>
            <a:ext cx="1828800" cy="549275"/>
          </a:xfrm>
          <a:prstGeom prst="rect">
            <a:avLst/>
          </a:prstGeom>
          <a:solidFill>
            <a:srgbClr val="00000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schemeClr val="bg1"/>
                </a:solidFill>
              </a:rPr>
              <a:t>0-0-0</a:t>
            </a:r>
          </a:p>
          <a:p>
            <a:pPr algn="ctr">
              <a:defRPr/>
            </a:pPr>
            <a:r>
              <a:rPr lang="en-US" sz="1000">
                <a:solidFill>
                  <a:schemeClr val="bg1"/>
                </a:solidFill>
              </a:rPr>
              <a:t>#000000</a:t>
            </a:r>
          </a:p>
        </p:txBody>
      </p:sp>
      <p:sp>
        <p:nvSpPr>
          <p:cNvPr id="45" name="Rectangle 44">
            <a:extLst>
              <a:ext uri="{FF2B5EF4-FFF2-40B4-BE49-F238E27FC236}">
                <a16:creationId xmlns:a16="http://schemas.microsoft.com/office/drawing/2014/main" id="{5FBB536B-0996-254C-A336-B0974BB8A867}"/>
              </a:ext>
            </a:extLst>
          </p:cNvPr>
          <p:cNvSpPr/>
          <p:nvPr/>
        </p:nvSpPr>
        <p:spPr>
          <a:xfrm>
            <a:off x="-4121320" y="2961851"/>
            <a:ext cx="1828800" cy="547688"/>
          </a:xfrm>
          <a:prstGeom prst="rect">
            <a:avLst/>
          </a:prstGeom>
          <a:solidFill>
            <a:srgbClr val="EC13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50">
                <a:solidFill>
                  <a:prstClr val="white"/>
                </a:solidFill>
              </a:rPr>
              <a:t>236-19-0</a:t>
            </a:r>
          </a:p>
          <a:p>
            <a:pPr algn="ctr">
              <a:defRPr/>
            </a:pPr>
            <a:r>
              <a:rPr lang="en-US" sz="1050">
                <a:solidFill>
                  <a:prstClr val="white"/>
                </a:solidFill>
              </a:rPr>
              <a:t>#EC1300</a:t>
            </a:r>
          </a:p>
        </p:txBody>
      </p:sp>
      <p:sp>
        <p:nvSpPr>
          <p:cNvPr id="46" name="Rectangle 45">
            <a:extLst>
              <a:ext uri="{FF2B5EF4-FFF2-40B4-BE49-F238E27FC236}">
                <a16:creationId xmlns:a16="http://schemas.microsoft.com/office/drawing/2014/main" id="{84779CC1-555A-7042-B1FD-C71E701491CA}"/>
              </a:ext>
            </a:extLst>
          </p:cNvPr>
          <p:cNvSpPr/>
          <p:nvPr/>
        </p:nvSpPr>
        <p:spPr>
          <a:xfrm>
            <a:off x="-4121320" y="3543138"/>
            <a:ext cx="1828800" cy="547687"/>
          </a:xfrm>
          <a:prstGeom prst="rect">
            <a:avLst/>
          </a:prstGeom>
          <a:solidFill>
            <a:srgbClr val="E6E6E6"/>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230-230-230</a:t>
            </a:r>
          </a:p>
          <a:p>
            <a:pPr algn="ctr">
              <a:defRPr/>
            </a:pPr>
            <a:r>
              <a:rPr lang="en-US" sz="1000">
                <a:solidFill>
                  <a:prstClr val="white"/>
                </a:solidFill>
              </a:rPr>
              <a:t>#E6E6E6</a:t>
            </a:r>
          </a:p>
        </p:txBody>
      </p:sp>
      <p:sp>
        <p:nvSpPr>
          <p:cNvPr id="47" name="Rectangle 46">
            <a:extLst>
              <a:ext uri="{FF2B5EF4-FFF2-40B4-BE49-F238E27FC236}">
                <a16:creationId xmlns:a16="http://schemas.microsoft.com/office/drawing/2014/main" id="{104FEDFA-5884-2244-B2EA-2A7C85975505}"/>
              </a:ext>
            </a:extLst>
          </p:cNvPr>
          <p:cNvSpPr/>
          <p:nvPr/>
        </p:nvSpPr>
        <p:spPr>
          <a:xfrm>
            <a:off x="-4121320" y="4134156"/>
            <a:ext cx="1828800" cy="549275"/>
          </a:xfrm>
          <a:prstGeom prst="rect">
            <a:avLst/>
          </a:prstGeom>
          <a:solidFill>
            <a:srgbClr val="5C0033"/>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92-0-51</a:t>
            </a:r>
          </a:p>
          <a:p>
            <a:pPr algn="ctr">
              <a:defRPr/>
            </a:pPr>
            <a:r>
              <a:rPr lang="en-US" sz="1000">
                <a:solidFill>
                  <a:prstClr val="white"/>
                </a:solidFill>
              </a:rPr>
              <a:t>#5C0033</a:t>
            </a:r>
          </a:p>
        </p:txBody>
      </p:sp>
      <p:sp>
        <p:nvSpPr>
          <p:cNvPr id="48" name="Rectangle 47">
            <a:extLst>
              <a:ext uri="{FF2B5EF4-FFF2-40B4-BE49-F238E27FC236}">
                <a16:creationId xmlns:a16="http://schemas.microsoft.com/office/drawing/2014/main" id="{75B001E9-57B8-8345-A25B-0756BF601699}"/>
              </a:ext>
            </a:extLst>
          </p:cNvPr>
          <p:cNvSpPr/>
          <p:nvPr/>
        </p:nvSpPr>
        <p:spPr>
          <a:xfrm>
            <a:off x="-4121320" y="4740286"/>
            <a:ext cx="1828800" cy="549275"/>
          </a:xfrm>
          <a:prstGeom prst="rect">
            <a:avLst/>
          </a:prstGeom>
          <a:solidFill>
            <a:srgbClr val="FFC9AB"/>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255-201-171</a:t>
            </a:r>
          </a:p>
          <a:p>
            <a:pPr algn="ctr">
              <a:defRPr/>
            </a:pPr>
            <a:r>
              <a:rPr lang="en-US" sz="1000">
                <a:solidFill>
                  <a:prstClr val="white"/>
                </a:solidFill>
              </a:rPr>
              <a:t>#FFC9AB</a:t>
            </a:r>
          </a:p>
        </p:txBody>
      </p:sp>
      <p:sp>
        <p:nvSpPr>
          <p:cNvPr id="49" name="Rectangle 48">
            <a:extLst>
              <a:ext uri="{FF2B5EF4-FFF2-40B4-BE49-F238E27FC236}">
                <a16:creationId xmlns:a16="http://schemas.microsoft.com/office/drawing/2014/main" id="{96032BC4-BA54-D44C-916C-6593A8EB8364}"/>
              </a:ext>
            </a:extLst>
          </p:cNvPr>
          <p:cNvSpPr/>
          <p:nvPr/>
        </p:nvSpPr>
        <p:spPr>
          <a:xfrm>
            <a:off x="-4121320" y="5334284"/>
            <a:ext cx="1828800" cy="549275"/>
          </a:xfrm>
          <a:prstGeom prst="rect">
            <a:avLst/>
          </a:prstGeom>
          <a:solidFill>
            <a:srgbClr val="FFC5C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255-197-192</a:t>
            </a:r>
          </a:p>
          <a:p>
            <a:pPr algn="ctr">
              <a:defRPr/>
            </a:pPr>
            <a:r>
              <a:rPr lang="en-US" sz="1000">
                <a:solidFill>
                  <a:prstClr val="white"/>
                </a:solidFill>
              </a:rPr>
              <a:t>#FFC5C0</a:t>
            </a:r>
          </a:p>
        </p:txBody>
      </p:sp>
      <p:sp>
        <p:nvSpPr>
          <p:cNvPr id="50" name="Rectangle 49">
            <a:extLst>
              <a:ext uri="{FF2B5EF4-FFF2-40B4-BE49-F238E27FC236}">
                <a16:creationId xmlns:a16="http://schemas.microsoft.com/office/drawing/2014/main" id="{1E2803F9-CDFD-3D4F-83CB-28A33E5E5C14}"/>
              </a:ext>
            </a:extLst>
          </p:cNvPr>
          <p:cNvSpPr/>
          <p:nvPr/>
        </p:nvSpPr>
        <p:spPr>
          <a:xfrm>
            <a:off x="-4121320" y="5945681"/>
            <a:ext cx="1828800" cy="549275"/>
          </a:xfrm>
          <a:prstGeom prst="rect">
            <a:avLst/>
          </a:prstGeom>
          <a:solidFill>
            <a:srgbClr val="F75D5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000">
                <a:solidFill>
                  <a:prstClr val="white"/>
                </a:solidFill>
              </a:rPr>
              <a:t>247-93-89</a:t>
            </a:r>
          </a:p>
          <a:p>
            <a:pPr algn="ctr">
              <a:defRPr/>
            </a:pPr>
            <a:r>
              <a:rPr lang="en-US" sz="1000">
                <a:solidFill>
                  <a:prstClr val="white"/>
                </a:solidFill>
              </a:rPr>
              <a:t>#F75D59</a:t>
            </a:r>
          </a:p>
        </p:txBody>
      </p:sp>
      <p:sp>
        <p:nvSpPr>
          <p:cNvPr id="51" name="Rectangle 50">
            <a:extLst>
              <a:ext uri="{FF2B5EF4-FFF2-40B4-BE49-F238E27FC236}">
                <a16:creationId xmlns:a16="http://schemas.microsoft.com/office/drawing/2014/main" id="{A5087EE2-0997-364B-B421-30BE338B7546}"/>
              </a:ext>
            </a:extLst>
          </p:cNvPr>
          <p:cNvSpPr/>
          <p:nvPr/>
        </p:nvSpPr>
        <p:spPr>
          <a:xfrm>
            <a:off x="-2132924" y="5945681"/>
            <a:ext cx="1828800" cy="548640"/>
          </a:xfrm>
          <a:prstGeom prst="rect">
            <a:avLst/>
          </a:prstGeom>
          <a:solidFill>
            <a:srgbClr val="F562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a:solidFill>
                  <a:prstClr val="white"/>
                </a:solidFill>
              </a:rPr>
              <a:t>245-98-0</a:t>
            </a:r>
          </a:p>
          <a:p>
            <a:pPr algn="ctr"/>
            <a:r>
              <a:rPr lang="en-US" sz="1100">
                <a:solidFill>
                  <a:prstClr val="white"/>
                </a:solidFill>
              </a:rPr>
              <a:t>#F56200</a:t>
            </a:r>
          </a:p>
        </p:txBody>
      </p:sp>
      <p:sp>
        <p:nvSpPr>
          <p:cNvPr id="22" name="Text Placeholder 11">
            <a:extLst>
              <a:ext uri="{FF2B5EF4-FFF2-40B4-BE49-F238E27FC236}">
                <a16:creationId xmlns:a16="http://schemas.microsoft.com/office/drawing/2014/main" id="{574EC6A2-8394-AF42-BD59-0F6EED4161F0}"/>
              </a:ext>
            </a:extLst>
          </p:cNvPr>
          <p:cNvSpPr txBox="1">
            <a:spLocks/>
          </p:cNvSpPr>
          <p:nvPr/>
        </p:nvSpPr>
        <p:spPr>
          <a:xfrm>
            <a:off x="9879574" y="-632982"/>
            <a:ext cx="1442046" cy="237197"/>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150" b="0" i="0" cap="all" spc="0" baseline="0">
                <a:solidFill>
                  <a:schemeClr val="tx1">
                    <a:lumMod val="75000"/>
                    <a:lumOff val="25000"/>
                  </a:schemeClr>
                </a:solidFill>
                <a:latin typeface="Arial"/>
                <a:cs typeface="Arial"/>
              </a:rPr>
              <a:t>AARP RESEARCH</a:t>
            </a:r>
          </a:p>
        </p:txBody>
      </p:sp>
      <p:sp>
        <p:nvSpPr>
          <p:cNvPr id="23" name="Text Placeholder 11">
            <a:extLst>
              <a:ext uri="{FF2B5EF4-FFF2-40B4-BE49-F238E27FC236}">
                <a16:creationId xmlns:a16="http://schemas.microsoft.com/office/drawing/2014/main" id="{3D2DD3B8-55E3-7B42-8885-D31395D65D4C}"/>
              </a:ext>
            </a:extLst>
          </p:cNvPr>
          <p:cNvSpPr txBox="1">
            <a:spLocks/>
          </p:cNvSpPr>
          <p:nvPr userDrawn="1"/>
        </p:nvSpPr>
        <p:spPr>
          <a:xfrm>
            <a:off x="9879574" y="-632982"/>
            <a:ext cx="1442046" cy="237197"/>
          </a:xfrm>
          <a:prstGeom prst="rect">
            <a:avLst/>
          </a:prstGeom>
        </p:spPr>
        <p:txBody>
          <a:bodyPr>
            <a:noAutofit/>
          </a:bodyPr>
          <a:lstStyle>
            <a:lvl1pPr marL="0" indent="0" algn="l" defTabSz="914400" rtl="0" eaLnBrk="1" latinLnBrk="0" hangingPunct="1">
              <a:spcBef>
                <a:spcPct val="20000"/>
              </a:spcBef>
              <a:buClr>
                <a:srgbClr val="1B90A3"/>
              </a:buClr>
              <a:buFont typeface="Arial" pitchFamily="34" charset="0"/>
              <a:buNone/>
              <a:defRPr sz="900" b="0" i="0" kern="1200" baseline="0">
                <a:solidFill>
                  <a:srgbClr val="7F7F7F"/>
                </a:solidFill>
                <a:latin typeface="Arial-BoldMS"/>
                <a:ea typeface="+mn-ea"/>
                <a:cs typeface="Arial-BoldMS"/>
              </a:defRPr>
            </a:lvl1pPr>
            <a:lvl2pPr marL="742950" indent="-28575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150" b="0" i="0" cap="all" spc="0" baseline="0">
                <a:solidFill>
                  <a:schemeClr val="tx1">
                    <a:lumMod val="75000"/>
                    <a:lumOff val="25000"/>
                  </a:schemeClr>
                </a:solidFill>
                <a:latin typeface="Arial"/>
                <a:cs typeface="Arial"/>
              </a:rPr>
              <a:t>AARP RESEARCH</a:t>
            </a:r>
          </a:p>
        </p:txBody>
      </p:sp>
    </p:spTree>
    <p:extLst>
      <p:ext uri="{BB962C8B-B14F-4D97-AF65-F5344CB8AC3E}">
        <p14:creationId xmlns:p14="http://schemas.microsoft.com/office/powerpoint/2010/main" val="282466461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9" r:id="rId9"/>
    <p:sldLayoutId id="2147483810" r:id="rId10"/>
    <p:sldLayoutId id="2147483811" r:id="rId11"/>
    <p:sldLayoutId id="2147483812" r:id="rId12"/>
    <p:sldLayoutId id="2147483789" r:id="rId13"/>
    <p:sldLayoutId id="2147483822" r:id="rId14"/>
    <p:sldLayoutId id="2147483818" r:id="rId15"/>
    <p:sldLayoutId id="2147483828" r:id="rId16"/>
    <p:sldLayoutId id="2147483795" r:id="rId17"/>
    <p:sldLayoutId id="2147483683" r:id="rId18"/>
    <p:sldLayoutId id="2147483820" r:id="rId19"/>
    <p:sldLayoutId id="2147483659" r:id="rId20"/>
    <p:sldLayoutId id="2147483821" r:id="rId21"/>
    <p:sldLayoutId id="2147483827" r:id="rId22"/>
    <p:sldLayoutId id="2147483657" r:id="rId23"/>
  </p:sldLayoutIdLst>
  <p:hf hdr="0" ftr="0" dt="0"/>
  <p:txStyles>
    <p:titleStyle>
      <a:lvl1pPr algn="l" defTabSz="914400" rtl="0" eaLnBrk="1" latinLnBrk="0" hangingPunct="1">
        <a:spcBef>
          <a:spcPct val="0"/>
        </a:spcBef>
        <a:buNone/>
        <a:defRPr sz="3600" b="1" kern="1200" baseline="0">
          <a:solidFill>
            <a:schemeClr val="tx1"/>
          </a:solidFill>
          <a:latin typeface="Arial Narrow" panose="020B0606020202030204" pitchFamily="34" charset="0"/>
          <a:ea typeface="+mj-ea"/>
          <a:cs typeface="Arial" pitchFamily="34" charset="0"/>
        </a:defRPr>
      </a:lvl1pPr>
    </p:titleStyle>
    <p:bodyStyle>
      <a:lvl1pPr marL="231775" indent="-231775" algn="l" defTabSz="914400" rtl="0" eaLnBrk="1" latinLnBrk="0" hangingPunct="1">
        <a:spcBef>
          <a:spcPct val="20000"/>
        </a:spcBef>
        <a:buClr>
          <a:schemeClr val="tx1"/>
        </a:buClr>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aarp.org/research/topics/life/info-2022/lgbtq-community-dignity-2022.html"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pewresearch.org/social-trends/2022/03/24/the-demographics-of-multigenerational-household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chart" Target="../charts/chart7.xml"/><Relationship Id="rId4" Type="http://schemas.openxmlformats.org/officeDocument/2006/relationships/hyperlink" Target="https://www.aarp.org/pri/topics/ltss/family-caregiving/caregiving-in-the-united-stat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arp.org/research/topics/life/info-2019/aarp-grandparenting-study.html" TargetMode="External"/><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aarp.org/pri/topics/health/prevention-wellness/healthy-living-emotional-mental-well-being.html"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aarp.org/research/topics/life/info-2022/second-half-life-desires-concerns.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healthyagingpoll.org/reports-more/report/religious-and-spiritual-beliefs-and-health-care"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www.aarp.org/research/topics/life/info-2022/second-half-life-desires-concerns.html" TargetMode="Externa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aarp.org/research/topics/life/info-2022/second-half-life-desires-concerns.html" TargetMode="External"/></Relationships>
</file>

<file path=ppt/slides/_rels/slide2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kff.org/racial-equity-and-health-policy/report/key-data-on-health-and-health-care-by-race-and-ethnicity/"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3" Type="http://schemas.openxmlformats.org/officeDocument/2006/relationships/hyperlink" Target="https://www.washingtonpost.com/health/interactive/2023/stress-chronic-illness-aging/"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26419/res.00471.001"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chart" Target="../charts/chart19.xml"/><Relationship Id="rId5" Type="http://schemas.openxmlformats.org/officeDocument/2006/relationships/image" Target="../media/image32.png"/><Relationship Id="rId4" Type="http://schemas.openxmlformats.org/officeDocument/2006/relationships/hyperlink" Target="https://www.cuimc.columbia.edu/news/one-10-older-americans-has-dementi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s://www.aarp.org/content/dam/aarp/research/surveys_statistics/econ/2022/financial-worries-older-adults-report.doi.10.26419-2Fres.00507.002.pdf"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chart" Target="../charts/chart20.xml"/><Relationship Id="rId4" Type="http://schemas.openxmlformats.org/officeDocument/2006/relationships/hyperlink" Target="https://elderindex.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26419/res.00525.031"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chart" Target="../charts/chart21.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26419/res.00525.031"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chart" Target="../charts/chart22.xml"/></Relationships>
</file>

<file path=ppt/slides/_rels/slide29.xml.rels><?xml version="1.0" encoding="UTF-8" standalone="yes"?>
<Relationships xmlns="http://schemas.openxmlformats.org/package/2006/relationships"><Relationship Id="rId3" Type="http://schemas.openxmlformats.org/officeDocument/2006/relationships/hyperlink" Target="https://www.pewresearch.org/social-trends/2023/12/14/the-growth-of-the-older-workforce/"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chart" Target="../charts/chart23.xml"/><Relationship Id="rId4" Type="http://schemas.openxmlformats.org/officeDocument/2006/relationships/hyperlink" Target="https://www.washingtonpost.com/business/2023/12/14/working-after-retirement-older-america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www.mckinsey.com/mhi/our-insights/age-is-just-a-number-how-older-adults-view-healthy-ag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chart" Target="../charts/chart25.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26419/res.00265.001"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chart" Target="../charts/chart27.xml"/><Relationship Id="rId4" Type="http://schemas.openxmlformats.org/officeDocument/2006/relationships/chart" Target="../charts/char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s://www.healthyagingpoll.org/reports-more/report/everyday-ageism-and-health"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chart" Target="../charts/chart28.xml"/><Relationship Id="rId4" Type="http://schemas.openxmlformats.org/officeDocument/2006/relationships/hyperlink" Target="https://www.aarp.org/content/dam/aarp/research/surveys_statistics/health/2022/healthy-living-resiliency-healthy-aging-report.doi.10.26419-2Fres.00533.006.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who.int/news-room/questions-and-answers/item/ageing-ageism"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hyperlink" Target="https://nam12.safelinks.protection.outlook.com/?url=https%3A%2F%2Fwww.nytimes.com%2F2022%2F04%2F23%2Fhealth%2Fageism-levy-elderly.html&amp;data=05%7C02%7CMMajhi%40aarp.org%7C59590527aa004f2743e608dc58b92f12%7Ca395e38b4b754e4493499a37de460a33%7C0%7C0%7C638482799574228815%7CUnknown%7CTWFpbGZsb3d8eyJWIjoiMC4wLjAwMDAiLCJQIjoiV2luMzIiLCJBTiI6Ik1haWwiLCJXVCI6Mn0%3D%7C0%7C%7C%7C&amp;sdata=1mKlpAfzRfdE54UpO8Craw7AkpY23KiBWWV%2F%2FE18g0Q%3D&amp;reserved=0" TargetMode="External"/><Relationship Id="rId4" Type="http://schemas.openxmlformats.org/officeDocument/2006/relationships/hyperlink" Target="https://www.healthyagingpoll.org/reports-more/report/everyday-ageism-and-health"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cdrnys.org/blog/uncategorized/ableism/"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chart" Target="../charts/chart29.xml"/></Relationships>
</file>

<file path=ppt/slides/_rels/slide38.xml.rels><?xml version="1.0" encoding="UTF-8" standalone="yes"?>
<Relationships xmlns="http://schemas.openxmlformats.org/package/2006/relationships"><Relationship Id="rId3" Type="http://schemas.openxmlformats.org/officeDocument/2006/relationships/hyperlink" Target="https://datastories.aarp.org/2022/represent-age/#/"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s://www.aarp.org/research/topics/life/info-2022/second-half-life-desires-concerns.html"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https://www.aarp.org/research/topics/life/info-2022/second-half-life-desires-concerns.html" TargetMode="Externa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alpha val="0"/>
                <a:lumMod val="0"/>
              </a:schemeClr>
            </a:gs>
            <a:gs pos="74000">
              <a:schemeClr val="bg1">
                <a:alpha val="94707"/>
              </a:schemeClr>
            </a:gs>
            <a:gs pos="83000">
              <a:schemeClr val="bg1">
                <a:alpha val="96636"/>
              </a:schemeClr>
            </a:gs>
            <a:gs pos="96000">
              <a:schemeClr val="bg1"/>
            </a:gs>
          </a:gsLst>
          <a:lin ang="5400000" scaled="1"/>
        </a:gra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EB73DA7C-CFA8-7687-47AB-A1857A815197}"/>
              </a:ext>
            </a:extLst>
          </p:cNvPr>
          <p:cNvGrpSpPr/>
          <p:nvPr/>
        </p:nvGrpSpPr>
        <p:grpSpPr>
          <a:xfrm>
            <a:off x="-2221" y="0"/>
            <a:ext cx="12194221" cy="6888659"/>
            <a:chOff x="-2221" y="-23426"/>
            <a:chExt cx="12194221" cy="6888659"/>
          </a:xfrm>
        </p:grpSpPr>
        <p:pic>
          <p:nvPicPr>
            <p:cNvPr id="50" name="Picture 49" descr="A person eating at a restaurant&#10;&#10;Description automatically generated">
              <a:extLst>
                <a:ext uri="{FF2B5EF4-FFF2-40B4-BE49-F238E27FC236}">
                  <a16:creationId xmlns:a16="http://schemas.microsoft.com/office/drawing/2014/main" id="{A4ADAE80-8C77-F910-0EB9-F8A3394977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427464" y="4625962"/>
              <a:ext cx="2307468" cy="2232038"/>
            </a:xfrm>
            <a:prstGeom prst="rect">
              <a:avLst/>
            </a:prstGeom>
          </p:spPr>
        </p:pic>
        <p:pic>
          <p:nvPicPr>
            <p:cNvPr id="51" name="Picture 50" descr="A group of women posing for a picture&#10;&#10;Description automatically generated">
              <a:extLst>
                <a:ext uri="{FF2B5EF4-FFF2-40B4-BE49-F238E27FC236}">
                  <a16:creationId xmlns:a16="http://schemas.microsoft.com/office/drawing/2014/main" id="{37022285-9314-44BF-B48E-8C2AF50DD4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05" y="4625961"/>
              <a:ext cx="3391584" cy="2225431"/>
            </a:xfrm>
            <a:prstGeom prst="rect">
              <a:avLst/>
            </a:prstGeom>
          </p:spPr>
        </p:pic>
        <p:pic>
          <p:nvPicPr>
            <p:cNvPr id="52" name="Picture 51" descr="A person wearing headphones&#10;&#10;Description automatically generated">
              <a:extLst>
                <a:ext uri="{FF2B5EF4-FFF2-40B4-BE49-F238E27FC236}">
                  <a16:creationId xmlns:a16="http://schemas.microsoft.com/office/drawing/2014/main" id="{16BCF44B-1B9E-85DE-0D4E-BD59CE9348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427464" y="2315341"/>
              <a:ext cx="2312154" cy="2249478"/>
            </a:xfrm>
            <a:prstGeom prst="rect">
              <a:avLst/>
            </a:prstGeom>
          </p:spPr>
        </p:pic>
        <p:pic>
          <p:nvPicPr>
            <p:cNvPr id="55" name="Picture 54" descr="A person and person dancing&#10;&#10;Description automatically generated">
              <a:extLst>
                <a:ext uri="{FF2B5EF4-FFF2-40B4-BE49-F238E27FC236}">
                  <a16:creationId xmlns:a16="http://schemas.microsoft.com/office/drawing/2014/main" id="{D5A5B30F-FAB2-D839-B3F2-7DDCC9DF3AE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5" y="2315341"/>
              <a:ext cx="3390215" cy="2260143"/>
            </a:xfrm>
            <a:prstGeom prst="rect">
              <a:avLst/>
            </a:prstGeom>
          </p:spPr>
        </p:pic>
        <p:pic>
          <p:nvPicPr>
            <p:cNvPr id="45" name="Picture 44" descr="An old person and person sitting on a bench&#10;&#10;Description automatically generated">
              <a:extLst>
                <a:ext uri="{FF2B5EF4-FFF2-40B4-BE49-F238E27FC236}">
                  <a16:creationId xmlns:a16="http://schemas.microsoft.com/office/drawing/2014/main" id="{7E076911-37EF-6DE6-2F45-301935BF51A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815388" y="4622096"/>
              <a:ext cx="3376612" cy="2243137"/>
            </a:xfrm>
            <a:prstGeom prst="rect">
              <a:avLst/>
            </a:prstGeom>
          </p:spPr>
        </p:pic>
        <p:pic>
          <p:nvPicPr>
            <p:cNvPr id="46" name="Picture 45" descr="A person in a wheelchair at a desk&#10;&#10;Description automatically generated">
              <a:extLst>
                <a:ext uri="{FF2B5EF4-FFF2-40B4-BE49-F238E27FC236}">
                  <a16:creationId xmlns:a16="http://schemas.microsoft.com/office/drawing/2014/main" id="{674185E7-AE48-93F7-A8C4-80821DF273B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428806" y="-23426"/>
              <a:ext cx="2511083" cy="2288290"/>
            </a:xfrm>
            <a:prstGeom prst="rect">
              <a:avLst/>
            </a:prstGeom>
          </p:spPr>
        </p:pic>
        <p:pic>
          <p:nvPicPr>
            <p:cNvPr id="47" name="Picture 46" descr="A group of people posing for a photo&#10;&#10;Description automatically generated">
              <a:extLst>
                <a:ext uri="{FF2B5EF4-FFF2-40B4-BE49-F238E27FC236}">
                  <a16:creationId xmlns:a16="http://schemas.microsoft.com/office/drawing/2014/main" id="{533CCF86-C0AD-C07C-B8DB-45AB5A10533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801322" y="2317896"/>
              <a:ext cx="3381300" cy="2254200"/>
            </a:xfrm>
            <a:prstGeom prst="rect">
              <a:avLst/>
            </a:prstGeom>
          </p:spPr>
        </p:pic>
        <p:pic>
          <p:nvPicPr>
            <p:cNvPr id="48" name="Picture 47" descr="A person and person with a child on their shoulders&#10;&#10;Description automatically generated">
              <a:extLst>
                <a:ext uri="{FF2B5EF4-FFF2-40B4-BE49-F238E27FC236}">
                  <a16:creationId xmlns:a16="http://schemas.microsoft.com/office/drawing/2014/main" id="{1918CB9B-E099-3C54-B5AD-B2812D64D24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1"/>
            <a:stretch/>
          </p:blipFill>
          <p:spPr>
            <a:xfrm>
              <a:off x="-2221" y="-23426"/>
              <a:ext cx="3382955" cy="2288290"/>
            </a:xfrm>
            <a:prstGeom prst="rect">
              <a:avLst/>
            </a:prstGeom>
          </p:spPr>
        </p:pic>
        <p:pic>
          <p:nvPicPr>
            <p:cNvPr id="49" name="Picture 48" descr="A person holding a surfboard on a beach&#10;&#10;Description automatically generated">
              <a:extLst>
                <a:ext uri="{FF2B5EF4-FFF2-40B4-BE49-F238E27FC236}">
                  <a16:creationId xmlns:a16="http://schemas.microsoft.com/office/drawing/2014/main" id="{6F91F1F6-2F19-1D8A-BE7F-EC062F366366}"/>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5813105" y="2316670"/>
              <a:ext cx="2941326" cy="2243682"/>
            </a:xfrm>
            <a:prstGeom prst="rect">
              <a:avLst/>
            </a:prstGeom>
          </p:spPr>
        </p:pic>
        <p:pic>
          <p:nvPicPr>
            <p:cNvPr id="53" name="Picture 52" descr="A person on a yellow bar&#10;&#10;Description automatically generated">
              <a:extLst>
                <a:ext uri="{FF2B5EF4-FFF2-40B4-BE49-F238E27FC236}">
                  <a16:creationId xmlns:a16="http://schemas.microsoft.com/office/drawing/2014/main" id="{6807DCF0-436C-CE59-34DF-6F228FA6A84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5795890" y="4627974"/>
              <a:ext cx="2958541" cy="2225431"/>
            </a:xfrm>
            <a:prstGeom prst="rect">
              <a:avLst/>
            </a:prstGeom>
          </p:spPr>
        </p:pic>
        <p:pic>
          <p:nvPicPr>
            <p:cNvPr id="54" name="Picture 53" descr="A group of men standing together&#10;&#10;Description automatically generated">
              <a:extLst>
                <a:ext uri="{FF2B5EF4-FFF2-40B4-BE49-F238E27FC236}">
                  <a16:creationId xmlns:a16="http://schemas.microsoft.com/office/drawing/2014/main" id="{892FE2E9-0C39-3A35-8D08-8EBC2B058BF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8799819" y="-23426"/>
              <a:ext cx="3382259" cy="2276272"/>
            </a:xfrm>
            <a:prstGeom prst="rect">
              <a:avLst/>
            </a:prstGeom>
          </p:spPr>
        </p:pic>
        <p:pic>
          <p:nvPicPr>
            <p:cNvPr id="56" name="Picture 55">
              <a:extLst>
                <a:ext uri="{FF2B5EF4-FFF2-40B4-BE49-F238E27FC236}">
                  <a16:creationId xmlns:a16="http://schemas.microsoft.com/office/drawing/2014/main" id="{D1BDB814-C375-F4DD-BB21-8CC7E6828861}"/>
                </a:ext>
              </a:extLst>
            </p:cNvPr>
            <p:cNvPicPr>
              <a:picLocks noChangeAspect="1"/>
            </p:cNvPicPr>
            <p:nvPr/>
          </p:nvPicPr>
          <p:blipFill>
            <a:blip r:embed="rId14" cstate="hqprint">
              <a:extLst>
                <a:ext uri="{28A0092B-C50C-407E-A947-70E740481C1C}">
                  <a14:useLocalDpi xmlns:a14="http://schemas.microsoft.com/office/drawing/2010/main"/>
                </a:ext>
              </a:extLst>
            </a:blip>
            <a:srcRect/>
            <a:stretch/>
          </p:blipFill>
          <p:spPr>
            <a:xfrm>
              <a:off x="5985277" y="-23426"/>
              <a:ext cx="2769154" cy="2288290"/>
            </a:xfrm>
            <a:prstGeom prst="rect">
              <a:avLst/>
            </a:prstGeom>
          </p:spPr>
        </p:pic>
      </p:grpSp>
      <p:sp>
        <p:nvSpPr>
          <p:cNvPr id="58" name="Rectangle 57">
            <a:extLst>
              <a:ext uri="{FF2B5EF4-FFF2-40B4-BE49-F238E27FC236}">
                <a16:creationId xmlns:a16="http://schemas.microsoft.com/office/drawing/2014/main" id="{B295BA47-276E-E0B0-D38A-9B9D022D1D87}"/>
              </a:ext>
            </a:extLst>
          </p:cNvPr>
          <p:cNvSpPr/>
          <p:nvPr/>
        </p:nvSpPr>
        <p:spPr>
          <a:xfrm>
            <a:off x="0" y="4282190"/>
            <a:ext cx="12192000" cy="2613158"/>
          </a:xfrm>
          <a:prstGeom prst="rect">
            <a:avLst/>
          </a:prstGeom>
          <a:gradFill>
            <a:gsLst>
              <a:gs pos="0">
                <a:schemeClr val="bg1">
                  <a:lumMod val="95000"/>
                  <a:alpha val="0"/>
                </a:schemeClr>
              </a:gs>
              <a:gs pos="74000">
                <a:schemeClr val="bg1">
                  <a:lumMod val="95000"/>
                  <a:alpha val="87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picture containing drawing, clock&#10;&#10;Description automatically generated">
            <a:extLst>
              <a:ext uri="{FF2B5EF4-FFF2-40B4-BE49-F238E27FC236}">
                <a16:creationId xmlns:a16="http://schemas.microsoft.com/office/drawing/2014/main" id="{2274838B-296D-AA96-2FD9-E218430AA3F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54070" y="407629"/>
            <a:ext cx="2511083" cy="640080"/>
          </a:xfrm>
          <a:prstGeom prst="rect">
            <a:avLst/>
          </a:prstGeom>
        </p:spPr>
      </p:pic>
      <p:sp>
        <p:nvSpPr>
          <p:cNvPr id="40" name="Rectangle 39">
            <a:extLst>
              <a:ext uri="{FF2B5EF4-FFF2-40B4-BE49-F238E27FC236}">
                <a16:creationId xmlns:a16="http://schemas.microsoft.com/office/drawing/2014/main" id="{BC29A63D-28D8-653D-60F4-B12A7FD2D7BA}"/>
              </a:ext>
            </a:extLst>
          </p:cNvPr>
          <p:cNvSpPr/>
          <p:nvPr/>
        </p:nvSpPr>
        <p:spPr>
          <a:xfrm>
            <a:off x="-9378" y="4130285"/>
            <a:ext cx="12201378" cy="1584715"/>
          </a:xfrm>
          <a:prstGeom prst="rect">
            <a:avLst/>
          </a:prstGeom>
          <a:solidFill>
            <a:schemeClr val="bg1">
              <a:lumMod val="85000"/>
              <a:alpha val="987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9" name="Table 58">
            <a:extLst>
              <a:ext uri="{FF2B5EF4-FFF2-40B4-BE49-F238E27FC236}">
                <a16:creationId xmlns:a16="http://schemas.microsoft.com/office/drawing/2014/main" id="{129D5D80-2817-2F1A-D7A9-A8C24A522C9A}"/>
              </a:ext>
            </a:extLst>
          </p:cNvPr>
          <p:cNvGraphicFramePr>
            <a:graphicFrameLocks noGrp="1"/>
          </p:cNvGraphicFramePr>
          <p:nvPr>
            <p:extLst>
              <p:ext uri="{D42A27DB-BD31-4B8C-83A1-F6EECF244321}">
                <p14:modId xmlns:p14="http://schemas.microsoft.com/office/powerpoint/2010/main" val="3565137380"/>
              </p:ext>
            </p:extLst>
          </p:nvPr>
        </p:nvGraphicFramePr>
        <p:xfrm>
          <a:off x="454429" y="6357006"/>
          <a:ext cx="10967704" cy="274320"/>
        </p:xfrm>
        <a:graphic>
          <a:graphicData uri="http://schemas.openxmlformats.org/drawingml/2006/table">
            <a:tbl>
              <a:tblPr firstRow="1" bandRow="1">
                <a:tableStyleId>{5C22544A-7EE6-4342-B048-85BDC9FD1C3A}</a:tableStyleId>
              </a:tblPr>
              <a:tblGrid>
                <a:gridCol w="5483852">
                  <a:extLst>
                    <a:ext uri="{9D8B030D-6E8A-4147-A177-3AD203B41FA5}">
                      <a16:colId xmlns:a16="http://schemas.microsoft.com/office/drawing/2014/main" val="2979089914"/>
                    </a:ext>
                  </a:extLst>
                </a:gridCol>
                <a:gridCol w="5483852">
                  <a:extLst>
                    <a:ext uri="{9D8B030D-6E8A-4147-A177-3AD203B41FA5}">
                      <a16:colId xmlns:a16="http://schemas.microsoft.com/office/drawing/2014/main" val="273732478"/>
                    </a:ext>
                  </a:extLst>
                </a:gridCol>
              </a:tblGrid>
              <a:tr h="274320">
                <a:tc>
                  <a:txBody>
                    <a:bodyPr/>
                    <a:lstStyle/>
                    <a:p>
                      <a:r>
                        <a:rPr lang="en-US" sz="1000" b="1" kern="1200" dirty="0">
                          <a:solidFill>
                            <a:schemeClr val="tx1"/>
                          </a:solidFill>
                          <a:latin typeface="+mn-lt"/>
                          <a:ea typeface="+mn-ea"/>
                          <a:cs typeface="+mn-cs"/>
                        </a:rPr>
                        <a:t>AARP.ORG/RESEARCH</a:t>
                      </a:r>
                      <a:r>
                        <a:rPr lang="en-US" sz="1000" b="1" kern="1200" baseline="0" dirty="0">
                          <a:solidFill>
                            <a:schemeClr val="tx1"/>
                          </a:solidFill>
                          <a:latin typeface="+mn-lt"/>
                          <a:ea typeface="+mn-ea"/>
                          <a:cs typeface="+mn-cs"/>
                        </a:rPr>
                        <a:t> | </a:t>
                      </a:r>
                      <a:r>
                        <a:rPr lang="en-US" sz="1000" b="0" kern="1200" baseline="0" dirty="0">
                          <a:solidFill>
                            <a:schemeClr val="tx1"/>
                          </a:solidFill>
                          <a:latin typeface="+mn-lt"/>
                          <a:ea typeface="+mn-ea"/>
                          <a:cs typeface="+mn-cs"/>
                        </a:rPr>
                        <a:t>© 2024 AARP ALL RIGHTS RESERVED</a:t>
                      </a:r>
                      <a:endParaRPr lang="en-US" sz="1000" b="0" kern="1200" dirty="0">
                        <a:solidFill>
                          <a:schemeClr val="tx1"/>
                        </a:solidFill>
                        <a:latin typeface="+mn-lt"/>
                        <a:ea typeface="+mn-ea"/>
                        <a:cs typeface="+mn-cs"/>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r"/>
                      <a:r>
                        <a:rPr lang="en-US" sz="1000" dirty="0">
                          <a:solidFill>
                            <a:schemeClr val="tx1"/>
                          </a:solidFill>
                          <a:latin typeface="+mj-lt"/>
                        </a:rPr>
                        <a:t>AARP RESEARCH</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551808"/>
                  </a:ext>
                </a:extLst>
              </a:tr>
            </a:tbl>
          </a:graphicData>
        </a:graphic>
      </p:graphicFrame>
      <p:sp>
        <p:nvSpPr>
          <p:cNvPr id="60" name="Slide Number Placeholder 5">
            <a:extLst>
              <a:ext uri="{FF2B5EF4-FFF2-40B4-BE49-F238E27FC236}">
                <a16:creationId xmlns:a16="http://schemas.microsoft.com/office/drawing/2014/main" id="{3414147E-C3AC-9CF2-24DD-0134D19FF6F5}"/>
              </a:ext>
            </a:extLst>
          </p:cNvPr>
          <p:cNvSpPr txBox="1">
            <a:spLocks/>
          </p:cNvSpPr>
          <p:nvPr/>
        </p:nvSpPr>
        <p:spPr>
          <a:xfrm>
            <a:off x="11504641" y="6337956"/>
            <a:ext cx="391590" cy="307299"/>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92A142-7054-431A-A71A-F024B58D1027}" type="slidenum">
              <a:rPr lang="en-US" smtClean="0"/>
              <a:pPr/>
              <a:t>1</a:t>
            </a:fld>
            <a:endParaRPr lang="en-US"/>
          </a:p>
        </p:txBody>
      </p:sp>
      <p:sp>
        <p:nvSpPr>
          <p:cNvPr id="64" name="Text Placeholder 11">
            <a:extLst>
              <a:ext uri="{FF2B5EF4-FFF2-40B4-BE49-F238E27FC236}">
                <a16:creationId xmlns:a16="http://schemas.microsoft.com/office/drawing/2014/main" id="{8E499970-AB9C-8F3D-E5B8-A38B4FBF1DE5}"/>
              </a:ext>
            </a:extLst>
          </p:cNvPr>
          <p:cNvSpPr txBox="1">
            <a:spLocks/>
          </p:cNvSpPr>
          <p:nvPr/>
        </p:nvSpPr>
        <p:spPr>
          <a:xfrm>
            <a:off x="516092" y="4969133"/>
            <a:ext cx="11783258" cy="64008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chemeClr val="tx1"/>
              </a:buClr>
              <a:buFont typeface="Arial" pitchFamily="34" charset="0"/>
              <a:buNone/>
              <a:defRPr sz="1600" b="0" kern="1200">
                <a:solidFill>
                  <a:schemeClr val="tx2">
                    <a:lumMod val="50000"/>
                  </a:schemeClr>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The hearts and minds of adults age </a:t>
            </a:r>
            <a:r>
              <a:rPr lang="en-US" sz="1800" b="1" dirty="0"/>
              <a:t>50 and older </a:t>
            </a:r>
            <a:r>
              <a:rPr lang="en-US" sz="1800" dirty="0"/>
              <a:t>along the multi-dimensional journey in aging</a:t>
            </a:r>
          </a:p>
        </p:txBody>
      </p:sp>
      <p:sp>
        <p:nvSpPr>
          <p:cNvPr id="65" name="Title 4">
            <a:extLst>
              <a:ext uri="{FF2B5EF4-FFF2-40B4-BE49-F238E27FC236}">
                <a16:creationId xmlns:a16="http://schemas.microsoft.com/office/drawing/2014/main" id="{DBA9440A-8566-7FB0-C4A4-9DFAFE4417B9}"/>
              </a:ext>
            </a:extLst>
          </p:cNvPr>
          <p:cNvSpPr txBox="1">
            <a:spLocks/>
          </p:cNvSpPr>
          <p:nvPr/>
        </p:nvSpPr>
        <p:spPr>
          <a:xfrm>
            <a:off x="454429" y="4063000"/>
            <a:ext cx="6476180" cy="1043385"/>
          </a:xfrm>
          <a:prstGeom prst="rect">
            <a:avLst/>
          </a:prstGeom>
        </p:spPr>
        <p:txBody>
          <a:bodyPr vert="horz" lIns="182880" tIns="45720" rIns="182880" bIns="45720" rtlCol="0" anchor="ctr">
            <a:normAutofit/>
          </a:bodyPr>
          <a:lstStyle>
            <a:lvl1pPr algn="l" defTabSz="914400" rtl="0" eaLnBrk="1" latinLnBrk="0" hangingPunct="1">
              <a:spcBef>
                <a:spcPct val="0"/>
              </a:spcBef>
              <a:buNone/>
              <a:defRPr sz="3200" b="0" kern="1200" cap="small" baseline="0">
                <a:solidFill>
                  <a:schemeClr val="tx1"/>
                </a:solidFill>
                <a:latin typeface="+mj-lt"/>
                <a:ea typeface="+mj-ea"/>
                <a:cs typeface="Arial" pitchFamily="34" charset="0"/>
              </a:defRPr>
            </a:lvl1pPr>
          </a:lstStyle>
          <a:p>
            <a:r>
              <a:rPr lang="en-US" b="1" dirty="0"/>
              <a:t>LIVED EXPERIENCE</a:t>
            </a:r>
          </a:p>
        </p:txBody>
      </p:sp>
      <p:sp>
        <p:nvSpPr>
          <p:cNvPr id="66" name="TextBox 65">
            <a:extLst>
              <a:ext uri="{FF2B5EF4-FFF2-40B4-BE49-F238E27FC236}">
                <a16:creationId xmlns:a16="http://schemas.microsoft.com/office/drawing/2014/main" id="{0301AD59-46B5-C633-1A34-186FC80ADD9D}"/>
              </a:ext>
            </a:extLst>
          </p:cNvPr>
          <p:cNvSpPr txBox="1"/>
          <p:nvPr/>
        </p:nvSpPr>
        <p:spPr>
          <a:xfrm>
            <a:off x="7831731" y="4450496"/>
            <a:ext cx="3905840" cy="338554"/>
          </a:xfrm>
          <a:prstGeom prst="rect">
            <a:avLst/>
          </a:prstGeom>
          <a:noFill/>
        </p:spPr>
        <p:txBody>
          <a:bodyPr wrap="square" rtlCol="0">
            <a:spAutoFit/>
          </a:bodyPr>
          <a:lstStyle/>
          <a:p>
            <a:pPr algn="r"/>
            <a:r>
              <a:rPr lang="en-US" sz="1600" dirty="0"/>
              <a:t>Presented by AARP RESEARCH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52267" y="657707"/>
            <a:ext cx="11280921" cy="826435"/>
          </a:xfrm>
        </p:spPr>
        <p:txBody>
          <a:bodyPr>
            <a:normAutofit fontScale="90000"/>
          </a:bodyPr>
          <a:lstStyle/>
          <a:p>
            <a:r>
              <a:rPr lang="en-US" dirty="0"/>
              <a:t>Many LGBTQ+ adults age 45 and older have spouses, partners, children and grandchildren, however 8 in 10 are at least somewhat concerned about having adequate social supports as they age.</a:t>
            </a:r>
          </a:p>
        </p:txBody>
      </p:sp>
      <p:sp>
        <p:nvSpPr>
          <p:cNvPr id="8" name="Content Placeholder 4">
            <a:extLst>
              <a:ext uri="{FF2B5EF4-FFF2-40B4-BE49-F238E27FC236}">
                <a16:creationId xmlns:a16="http://schemas.microsoft.com/office/drawing/2014/main" id="{A70B38BB-AB12-D34A-94A3-B0D5BA449621}"/>
              </a:ext>
            </a:extLst>
          </p:cNvPr>
          <p:cNvSpPr>
            <a:spLocks noGrp="1"/>
          </p:cNvSpPr>
          <p:nvPr>
            <p:ph idx="1"/>
          </p:nvPr>
        </p:nvSpPr>
        <p:spPr>
          <a:xfrm>
            <a:off x="448475" y="5828452"/>
            <a:ext cx="10876277" cy="380641"/>
          </a:xfrm>
        </p:spPr>
        <p:txBody>
          <a:bodyPr vert="horz" lIns="91440" tIns="45720" rIns="91440" bIns="45720" rtlCol="0" anchor="t">
            <a:normAutofit/>
          </a:bodyPr>
          <a:lstStyle/>
          <a:p>
            <a:pPr marL="0" indent="0">
              <a:buNone/>
            </a:pPr>
            <a:r>
              <a:rPr lang="en-US" sz="1000" i="1" dirty="0">
                <a:solidFill>
                  <a:srgbClr val="FF0000"/>
                </a:solidFill>
                <a:latin typeface="Arial"/>
                <a:cs typeface="Arial"/>
                <a:hlinkClick r:id="rId3">
                  <a:extLst>
                    <a:ext uri="{A12FA001-AC4F-418D-AE19-62706E023703}">
                      <ahyp:hlinkClr xmlns:ahyp="http://schemas.microsoft.com/office/drawing/2018/hyperlinkcolor" val="tx"/>
                    </a:ext>
                  </a:extLst>
                </a:hlinkClick>
              </a:rPr>
              <a:t>Dignity 2022: The Experience of LGBTQ Older Adults.</a:t>
            </a:r>
            <a:r>
              <a:rPr lang="en-US" sz="1000" i="1" dirty="0">
                <a:solidFill>
                  <a:srgbClr val="FF0000"/>
                </a:solidFill>
                <a:latin typeface="Arial"/>
                <a:cs typeface="Arial"/>
              </a:rPr>
              <a:t> </a:t>
            </a:r>
            <a:r>
              <a:rPr lang="en-US" sz="1000" i="1" dirty="0">
                <a:solidFill>
                  <a:schemeClr val="bg1">
                    <a:lumMod val="50000"/>
                  </a:schemeClr>
                </a:solidFill>
                <a:latin typeface="Arial"/>
                <a:cs typeface="Arial"/>
              </a:rPr>
              <a:t>AARP Research.</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 name="Parallelogram 14">
            <a:extLst>
              <a:ext uri="{FF2B5EF4-FFF2-40B4-BE49-F238E27FC236}">
                <a16:creationId xmlns:a16="http://schemas.microsoft.com/office/drawing/2014/main" id="{04E269B4-9E4D-122B-3EC4-1DD8966D7B8F}"/>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6" name="Line">
            <a:extLst>
              <a:ext uri="{FF2B5EF4-FFF2-40B4-BE49-F238E27FC236}">
                <a16:creationId xmlns:a16="http://schemas.microsoft.com/office/drawing/2014/main" id="{A1EE0321-C322-A613-43A8-1F630A6E8CFB}"/>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13" name="Chart 12">
            <a:extLst>
              <a:ext uri="{FF2B5EF4-FFF2-40B4-BE49-F238E27FC236}">
                <a16:creationId xmlns:a16="http://schemas.microsoft.com/office/drawing/2014/main" id="{00045204-C79D-4601-91E9-87ABCA6F00B6}"/>
              </a:ext>
            </a:extLst>
          </p:cNvPr>
          <p:cNvGraphicFramePr>
            <a:graphicFrameLocks/>
          </p:cNvGraphicFramePr>
          <p:nvPr>
            <p:extLst>
              <p:ext uri="{D42A27DB-BD31-4B8C-83A1-F6EECF244321}">
                <p14:modId xmlns:p14="http://schemas.microsoft.com/office/powerpoint/2010/main" val="714073062"/>
              </p:ext>
            </p:extLst>
          </p:nvPr>
        </p:nvGraphicFramePr>
        <p:xfrm>
          <a:off x="533400" y="1964048"/>
          <a:ext cx="11280921" cy="37509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03069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F117FA-E937-FC99-F7BB-2B9F858538F0}"/>
              </a:ext>
            </a:extLst>
          </p:cNvPr>
          <p:cNvSpPr/>
          <p:nvPr/>
        </p:nvSpPr>
        <p:spPr>
          <a:xfrm>
            <a:off x="4617573" y="1371601"/>
            <a:ext cx="4409196" cy="4232694"/>
          </a:xfrm>
          <a:prstGeom prst="rect">
            <a:avLst/>
          </a:prstGeom>
          <a:solidFill>
            <a:srgbClr val="FFC2BE">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31308" y="394538"/>
            <a:ext cx="11608086" cy="826435"/>
          </a:xfrm>
        </p:spPr>
        <p:txBody>
          <a:bodyPr>
            <a:normAutofit fontScale="90000"/>
          </a:bodyPr>
          <a:lstStyle/>
          <a:p>
            <a:r>
              <a:rPr lang="en-US" dirty="0"/>
              <a:t>Black/African American, Hispanic and Asian Americans are two times more likely than White adults to live in multi-generational households.</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fld id="{1192A142-7054-431A-A71A-F024B58D1027}" type="slidenum">
              <a:rPr lang="en-US" smtClean="0"/>
              <a:pPr/>
              <a:t>11</a:t>
            </a:fld>
            <a:endParaRPr lang="en-US"/>
          </a:p>
        </p:txBody>
      </p:sp>
      <p:sp>
        <p:nvSpPr>
          <p:cNvPr id="10" name="Content Placeholder 4">
            <a:extLst>
              <a:ext uri="{FF2B5EF4-FFF2-40B4-BE49-F238E27FC236}">
                <a16:creationId xmlns:a16="http://schemas.microsoft.com/office/drawing/2014/main" id="{99C73310-D660-30F9-BDBF-444F0E9C2B65}"/>
              </a:ext>
            </a:extLst>
          </p:cNvPr>
          <p:cNvSpPr txBox="1">
            <a:spLocks/>
          </p:cNvSpPr>
          <p:nvPr/>
        </p:nvSpPr>
        <p:spPr>
          <a:xfrm>
            <a:off x="447221" y="5836784"/>
            <a:ext cx="10834384" cy="502009"/>
          </a:xfrm>
          <a:prstGeom prst="rect">
            <a:avLst/>
          </a:prstGeom>
        </p:spPr>
        <p:txBody>
          <a:bodyPr vert="horz" lIns="91440" tIns="45720" rIns="91440" bIns="45720" rtlCol="0" anchor="t">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i="1" dirty="0">
                <a:solidFill>
                  <a:srgbClr val="FF0000"/>
                </a:solidFill>
                <a:latin typeface="Arial"/>
                <a:cs typeface="Arial"/>
                <a:hlinkClick r:id="rId3">
                  <a:extLst>
                    <a:ext uri="{A12FA001-AC4F-418D-AE19-62706E023703}">
                      <ahyp:hlinkClr xmlns:ahyp="http://schemas.microsoft.com/office/drawing/2018/hyperlinkcolor" val="tx"/>
                    </a:ext>
                  </a:extLst>
                </a:hlinkClick>
              </a:rPr>
              <a:t>Pew Research Center</a:t>
            </a:r>
            <a:r>
              <a:rPr lang="en-US" sz="1000" i="1" dirty="0">
                <a:solidFill>
                  <a:srgbClr val="FF0000"/>
                </a:solidFill>
                <a:latin typeface="Arial"/>
                <a:cs typeface="Arial"/>
              </a:rPr>
              <a:t> </a:t>
            </a:r>
            <a:r>
              <a:rPr lang="en-US" sz="1000" i="1" dirty="0">
                <a:solidFill>
                  <a:schemeClr val="bg1">
                    <a:lumMod val="50000"/>
                  </a:schemeClr>
                </a:solidFill>
                <a:latin typeface="Arial"/>
                <a:cs typeface="Arial"/>
              </a:rPr>
              <a:t>analysis of 2021 Current Population Survey Annual Social and Economic Supplement (IPUMS); </a:t>
            </a:r>
            <a:r>
              <a:rPr lang="en-US" sz="1000" i="1" dirty="0">
                <a:solidFill>
                  <a:srgbClr val="FF0000"/>
                </a:solidFill>
                <a:latin typeface="Arial"/>
                <a:cs typeface="Arial"/>
                <a:hlinkClick r:id="rId4">
                  <a:extLst>
                    <a:ext uri="{A12FA001-AC4F-418D-AE19-62706E023703}">
                      <ahyp:hlinkClr xmlns:ahyp="http://schemas.microsoft.com/office/drawing/2018/hyperlinkcolor" val="tx"/>
                    </a:ext>
                  </a:extLst>
                </a:hlinkClick>
              </a:rPr>
              <a:t>Caregiving</a:t>
            </a:r>
            <a:r>
              <a:rPr kumimoji="0" lang="en-US" sz="1000" b="0" i="1" u="none" strike="noStrike" kern="1200" cap="none" spc="0" normalizeH="0" baseline="0" noProof="0" dirty="0">
                <a:ln>
                  <a:noFill/>
                </a:ln>
                <a:solidFill>
                  <a:srgbClr val="FF0000"/>
                </a:solidFill>
                <a:effectLst/>
                <a:uLnTx/>
                <a:uFillTx/>
                <a:latin typeface="Arial"/>
                <a:cs typeface="Arial"/>
                <a:hlinkClick r:id="rId4">
                  <a:extLst>
                    <a:ext uri="{A12FA001-AC4F-418D-AE19-62706E023703}">
                      <ahyp:hlinkClr xmlns:ahyp="http://schemas.microsoft.com/office/drawing/2018/hyperlinkcolor" val="tx"/>
                    </a:ext>
                  </a:extLst>
                </a:hlinkClick>
              </a:rPr>
              <a:t> in the United States 2020</a:t>
            </a:r>
            <a:r>
              <a:rPr kumimoji="0" lang="en-US" sz="1000" b="0" i="1" u="none" strike="noStrike" kern="1200" cap="none" spc="0" normalizeH="0" baseline="0" noProof="0" dirty="0">
                <a:ln>
                  <a:noFill/>
                </a:ln>
                <a:solidFill>
                  <a:srgbClr val="FF0000"/>
                </a:solidFill>
                <a:effectLst/>
                <a:uLnTx/>
                <a:uFillTx/>
                <a:latin typeface="Arial"/>
                <a:cs typeface="Arial"/>
              </a:rPr>
              <a:t>.</a:t>
            </a:r>
            <a:endParaRPr lang="en-US" dirty="0">
              <a:solidFill>
                <a:srgbClr val="FF0000"/>
              </a:solidFill>
            </a:endParaRPr>
          </a:p>
        </p:txBody>
      </p:sp>
      <p:sp>
        <p:nvSpPr>
          <p:cNvPr id="5" name="Rectangle 4">
            <a:extLst>
              <a:ext uri="{FF2B5EF4-FFF2-40B4-BE49-F238E27FC236}">
                <a16:creationId xmlns:a16="http://schemas.microsoft.com/office/drawing/2014/main" id="{25114F22-9A18-4B4D-A267-EAD06BE2C8AA}"/>
              </a:ext>
            </a:extLst>
          </p:cNvPr>
          <p:cNvSpPr/>
          <p:nvPr/>
        </p:nvSpPr>
        <p:spPr>
          <a:xfrm>
            <a:off x="5639334" y="3003690"/>
            <a:ext cx="4476110" cy="400110"/>
          </a:xfrm>
          <a:prstGeom prst="rect">
            <a:avLst/>
          </a:prstGeom>
        </p:spPr>
        <p:txBody>
          <a:bodyPr wrap="square" anchor="ctr">
            <a:spAutoFit/>
          </a:bodyPr>
          <a:lstStyle/>
          <a:p>
            <a:r>
              <a:rPr lang="en-US" sz="2000" dirty="0"/>
              <a:t>Obligation, duty</a:t>
            </a:r>
          </a:p>
        </p:txBody>
      </p:sp>
      <p:sp>
        <p:nvSpPr>
          <p:cNvPr id="7" name="Rectangle 6">
            <a:extLst>
              <a:ext uri="{FF2B5EF4-FFF2-40B4-BE49-F238E27FC236}">
                <a16:creationId xmlns:a16="http://schemas.microsoft.com/office/drawing/2014/main" id="{FEC3CE02-24D4-6AAD-C3DC-E3F4D061E72A}"/>
              </a:ext>
            </a:extLst>
          </p:cNvPr>
          <p:cNvSpPr/>
          <p:nvPr/>
        </p:nvSpPr>
        <p:spPr>
          <a:xfrm>
            <a:off x="5639334" y="3673859"/>
            <a:ext cx="3304485" cy="1015663"/>
          </a:xfrm>
          <a:prstGeom prst="rect">
            <a:avLst/>
          </a:prstGeom>
        </p:spPr>
        <p:txBody>
          <a:bodyPr wrap="square" anchor="ctr">
            <a:spAutoFit/>
          </a:bodyPr>
          <a:lstStyle/>
          <a:p>
            <a:r>
              <a:rPr lang="en-US" sz="2000" dirty="0"/>
              <a:t>Interdependence (caregiving, living with adult children, grandchildren)</a:t>
            </a:r>
          </a:p>
        </p:txBody>
      </p:sp>
      <p:sp>
        <p:nvSpPr>
          <p:cNvPr id="11" name="Rectangle 10">
            <a:extLst>
              <a:ext uri="{FF2B5EF4-FFF2-40B4-BE49-F238E27FC236}">
                <a16:creationId xmlns:a16="http://schemas.microsoft.com/office/drawing/2014/main" id="{4937B755-FCA5-D091-44F6-DE18135FD2C3}"/>
              </a:ext>
            </a:extLst>
          </p:cNvPr>
          <p:cNvSpPr/>
          <p:nvPr/>
        </p:nvSpPr>
        <p:spPr>
          <a:xfrm>
            <a:off x="5639335" y="4994637"/>
            <a:ext cx="1260958" cy="400110"/>
          </a:xfrm>
          <a:prstGeom prst="rect">
            <a:avLst/>
          </a:prstGeom>
        </p:spPr>
        <p:txBody>
          <a:bodyPr wrap="square" anchor="ctr">
            <a:spAutoFit/>
          </a:bodyPr>
          <a:lstStyle/>
          <a:p>
            <a:r>
              <a:rPr lang="en-US" sz="2000" dirty="0"/>
              <a:t>Finances</a:t>
            </a:r>
          </a:p>
        </p:txBody>
      </p:sp>
      <p:sp>
        <p:nvSpPr>
          <p:cNvPr id="13" name="Rectangle 12">
            <a:extLst>
              <a:ext uri="{FF2B5EF4-FFF2-40B4-BE49-F238E27FC236}">
                <a16:creationId xmlns:a16="http://schemas.microsoft.com/office/drawing/2014/main" id="{FC4757B8-F312-9B94-4211-61833DD4F50B}"/>
              </a:ext>
            </a:extLst>
          </p:cNvPr>
          <p:cNvSpPr/>
          <p:nvPr/>
        </p:nvSpPr>
        <p:spPr>
          <a:xfrm>
            <a:off x="5639334" y="2109088"/>
            <a:ext cx="2608495" cy="400110"/>
          </a:xfrm>
          <a:prstGeom prst="rect">
            <a:avLst/>
          </a:prstGeom>
        </p:spPr>
        <p:txBody>
          <a:bodyPr wrap="square" anchor="ctr">
            <a:spAutoFit/>
          </a:bodyPr>
          <a:lstStyle/>
          <a:p>
            <a:r>
              <a:rPr lang="en-US" sz="2000" dirty="0"/>
              <a:t>Love, connection</a:t>
            </a:r>
          </a:p>
        </p:txBody>
      </p:sp>
      <p:sp>
        <p:nvSpPr>
          <p:cNvPr id="14" name="Rectangle 13">
            <a:extLst>
              <a:ext uri="{FF2B5EF4-FFF2-40B4-BE49-F238E27FC236}">
                <a16:creationId xmlns:a16="http://schemas.microsoft.com/office/drawing/2014/main" id="{5D4E01F0-07D3-F544-D9E0-0D3768C59ED5}"/>
              </a:ext>
            </a:extLst>
          </p:cNvPr>
          <p:cNvSpPr/>
          <p:nvPr/>
        </p:nvSpPr>
        <p:spPr>
          <a:xfrm>
            <a:off x="4727563" y="1562780"/>
            <a:ext cx="1861249" cy="400110"/>
          </a:xfrm>
          <a:prstGeom prst="rect">
            <a:avLst/>
          </a:prstGeom>
        </p:spPr>
        <p:txBody>
          <a:bodyPr wrap="square" anchor="ctr">
            <a:spAutoFit/>
          </a:bodyPr>
          <a:lstStyle/>
          <a:p>
            <a:r>
              <a:rPr lang="en-US" sz="2000" dirty="0"/>
              <a:t>Driven by…</a:t>
            </a:r>
          </a:p>
        </p:txBody>
      </p:sp>
      <p:sp>
        <p:nvSpPr>
          <p:cNvPr id="15" name="TextBox 14">
            <a:extLst>
              <a:ext uri="{FF2B5EF4-FFF2-40B4-BE49-F238E27FC236}">
                <a16:creationId xmlns:a16="http://schemas.microsoft.com/office/drawing/2014/main" id="{4AE8DD13-FB2F-A4FA-B100-F43105630F60}"/>
              </a:ext>
            </a:extLst>
          </p:cNvPr>
          <p:cNvSpPr txBox="1"/>
          <p:nvPr/>
        </p:nvSpPr>
        <p:spPr>
          <a:xfrm>
            <a:off x="9343836" y="2686736"/>
            <a:ext cx="2627483" cy="2677656"/>
          </a:xfrm>
          <a:prstGeom prst="rect">
            <a:avLst/>
          </a:prstGeom>
          <a:noFill/>
        </p:spPr>
        <p:txBody>
          <a:bodyPr wrap="square" rtlCol="0">
            <a:spAutoFit/>
          </a:bodyPr>
          <a:lstStyle/>
          <a:p>
            <a:r>
              <a:rPr lang="en-US" sz="1800" i="1" dirty="0">
                <a:effectLst/>
                <a:latin typeface="Calibri" panose="020F0502020204030204" pitchFamily="34" charset="0"/>
                <a:ea typeface="Calibri" panose="020F0502020204030204" pitchFamily="34" charset="0"/>
                <a:cs typeface="Times New Roman" panose="02020603050405020304" pitchFamily="18" charset="0"/>
              </a:rPr>
              <a:t>“What brings me joy is to being able to be a caregiver to my aging aunt that has Alzheimer's and Dementia. Being able to stay strong and positive the key to my success.”</a:t>
            </a:r>
          </a:p>
          <a:p>
            <a:r>
              <a:rPr lang="en-US" sz="1400" dirty="0">
                <a:latin typeface="Calibri" panose="020F0502020204030204" pitchFamily="34" charset="0"/>
                <a:ea typeface="Calibri" panose="020F0502020204030204" pitchFamily="34" charset="0"/>
                <a:cs typeface="Times New Roman" panose="02020603050405020304" pitchFamily="18" charset="0"/>
              </a:rPr>
              <a:t>-woman who lives with fiancé and grandchildren, caregiver, loves beaches, parks, in her 60s</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p:txBody>
      </p:sp>
      <p:sp>
        <p:nvSpPr>
          <p:cNvPr id="16" name="Parallelogram 14">
            <a:extLst>
              <a:ext uri="{FF2B5EF4-FFF2-40B4-BE49-F238E27FC236}">
                <a16:creationId xmlns:a16="http://schemas.microsoft.com/office/drawing/2014/main" id="{7974152D-5B99-D059-BF8B-50525CED3655}"/>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17" name="Line">
            <a:extLst>
              <a:ext uri="{FF2B5EF4-FFF2-40B4-BE49-F238E27FC236}">
                <a16:creationId xmlns:a16="http://schemas.microsoft.com/office/drawing/2014/main" id="{ABB4B3D7-6D1B-8CC3-6319-53A22A1BF4FA}"/>
              </a:ext>
            </a:extLst>
          </p:cNvPr>
          <p:cNvSpPr/>
          <p:nvPr/>
        </p:nvSpPr>
        <p:spPr>
          <a:xfrm>
            <a:off x="-56428" y="177800"/>
            <a:ext cx="12247435" cy="0"/>
          </a:xfrm>
          <a:prstGeom prst="line">
            <a:avLst/>
          </a:prstGeom>
          <a:ln w="6350">
            <a:solidFill>
              <a:srgbClr val="EC1300"/>
            </a:solidFill>
          </a:ln>
        </p:spPr>
        <p:txBody>
          <a:bodyPr lIns="45719" rIns="45719"/>
          <a:lstStyle/>
          <a:p>
            <a:endParaRPr/>
          </a:p>
        </p:txBody>
      </p:sp>
      <p:sp>
        <p:nvSpPr>
          <p:cNvPr id="19" name="TextBox 18">
            <a:extLst>
              <a:ext uri="{FF2B5EF4-FFF2-40B4-BE49-F238E27FC236}">
                <a16:creationId xmlns:a16="http://schemas.microsoft.com/office/drawing/2014/main" id="{933B040F-D234-2109-2EEF-87DAFFFBE73D}"/>
              </a:ext>
            </a:extLst>
          </p:cNvPr>
          <p:cNvSpPr txBox="1"/>
          <p:nvPr/>
        </p:nvSpPr>
        <p:spPr>
          <a:xfrm>
            <a:off x="4970561" y="1985445"/>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0" name="TextBox 19">
            <a:extLst>
              <a:ext uri="{FF2B5EF4-FFF2-40B4-BE49-F238E27FC236}">
                <a16:creationId xmlns:a16="http://schemas.microsoft.com/office/drawing/2014/main" id="{0F4A4C0D-1DE0-1420-D473-D091D6B51C33}"/>
              </a:ext>
            </a:extLst>
          </p:cNvPr>
          <p:cNvSpPr txBox="1"/>
          <p:nvPr/>
        </p:nvSpPr>
        <p:spPr>
          <a:xfrm>
            <a:off x="4989414" y="3802762"/>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1" name="TextBox 20">
            <a:extLst>
              <a:ext uri="{FF2B5EF4-FFF2-40B4-BE49-F238E27FC236}">
                <a16:creationId xmlns:a16="http://schemas.microsoft.com/office/drawing/2014/main" id="{C2DF907D-4336-990B-0EAC-36116BB7B3C1}"/>
              </a:ext>
            </a:extLst>
          </p:cNvPr>
          <p:cNvSpPr txBox="1"/>
          <p:nvPr/>
        </p:nvSpPr>
        <p:spPr>
          <a:xfrm>
            <a:off x="5021203" y="4778728"/>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2" name="TextBox 21">
            <a:extLst>
              <a:ext uri="{FF2B5EF4-FFF2-40B4-BE49-F238E27FC236}">
                <a16:creationId xmlns:a16="http://schemas.microsoft.com/office/drawing/2014/main" id="{C4856488-ECE3-5EDB-0502-3FC32ED1EE8F}"/>
              </a:ext>
            </a:extLst>
          </p:cNvPr>
          <p:cNvSpPr txBox="1"/>
          <p:nvPr/>
        </p:nvSpPr>
        <p:spPr>
          <a:xfrm>
            <a:off x="4989414" y="2829652"/>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graphicFrame>
        <p:nvGraphicFramePr>
          <p:cNvPr id="26" name="Chart 25">
            <a:extLst>
              <a:ext uri="{FF2B5EF4-FFF2-40B4-BE49-F238E27FC236}">
                <a16:creationId xmlns:a16="http://schemas.microsoft.com/office/drawing/2014/main" id="{937025F3-8C1D-43FD-8234-7E91BE294A46}"/>
              </a:ext>
            </a:extLst>
          </p:cNvPr>
          <p:cNvGraphicFramePr>
            <a:graphicFrameLocks/>
          </p:cNvGraphicFramePr>
          <p:nvPr>
            <p:extLst>
              <p:ext uri="{D42A27DB-BD31-4B8C-83A1-F6EECF244321}">
                <p14:modId xmlns:p14="http://schemas.microsoft.com/office/powerpoint/2010/main" val="1773211602"/>
              </p:ext>
            </p:extLst>
          </p:nvPr>
        </p:nvGraphicFramePr>
        <p:xfrm>
          <a:off x="522589" y="1437711"/>
          <a:ext cx="3575852" cy="4072135"/>
        </p:xfrm>
        <a:graphic>
          <a:graphicData uri="http://schemas.openxmlformats.org/drawingml/2006/chart">
            <c:chart xmlns:c="http://schemas.openxmlformats.org/drawingml/2006/chart" xmlns:r="http://schemas.openxmlformats.org/officeDocument/2006/relationships" r:id="rId5"/>
          </a:graphicData>
        </a:graphic>
      </p:graphicFrame>
      <p:pic>
        <p:nvPicPr>
          <p:cNvPr id="30" name="Picture 29">
            <a:extLst>
              <a:ext uri="{FF2B5EF4-FFF2-40B4-BE49-F238E27FC236}">
                <a16:creationId xmlns:a16="http://schemas.microsoft.com/office/drawing/2014/main" id="{EF8D7D63-3B4E-78F7-C435-C759B999FA17}"/>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0115444" y="1375134"/>
            <a:ext cx="629186" cy="1220621"/>
          </a:xfrm>
          <a:prstGeom prst="rect">
            <a:avLst/>
          </a:prstGeom>
        </p:spPr>
      </p:pic>
    </p:spTree>
    <p:extLst>
      <p:ext uri="{BB962C8B-B14F-4D97-AF65-F5344CB8AC3E}">
        <p14:creationId xmlns:p14="http://schemas.microsoft.com/office/powerpoint/2010/main" val="357008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89" y="152701"/>
            <a:ext cx="10955103" cy="826435"/>
          </a:xfrm>
        </p:spPr>
        <p:txBody>
          <a:bodyPr>
            <a:normAutofit fontScale="90000"/>
          </a:bodyPr>
          <a:lstStyle/>
          <a:p>
            <a:r>
              <a:rPr lang="en-US" dirty="0"/>
              <a:t>Grandchildren are a pride and joy; grandparents are a vital support.</a:t>
            </a:r>
          </a:p>
        </p:txBody>
      </p:sp>
      <p:sp>
        <p:nvSpPr>
          <p:cNvPr id="21" name="Slide Number Placeholder 1">
            <a:extLst>
              <a:ext uri="{FF2B5EF4-FFF2-40B4-BE49-F238E27FC236}">
                <a16:creationId xmlns:a16="http://schemas.microsoft.com/office/drawing/2014/main" id="{66C234B3-EE76-E644-9711-4E911870D1F8}"/>
              </a:ext>
            </a:extLst>
          </p:cNvPr>
          <p:cNvSpPr>
            <a:spLocks noGrp="1"/>
          </p:cNvSpPr>
          <p:nvPr>
            <p:ph type="sldNum" sz="quarter" idx="4"/>
          </p:nvPr>
        </p:nvSpPr>
        <p:spPr/>
        <p:txBody>
          <a:bodyPr/>
          <a:lstStyle/>
          <a:p>
            <a:fld id="{1192A142-7054-431A-A71A-F024B58D1027}" type="slidenum">
              <a:rPr lang="en-US" smtClean="0"/>
              <a:pPr/>
              <a:t>12</a:t>
            </a:fld>
            <a:endParaRPr lang="en-US"/>
          </a:p>
        </p:txBody>
      </p:sp>
      <p:cxnSp>
        <p:nvCxnSpPr>
          <p:cNvPr id="41" name="Straight Connector 40">
            <a:extLst>
              <a:ext uri="{FF2B5EF4-FFF2-40B4-BE49-F238E27FC236}">
                <a16:creationId xmlns:a16="http://schemas.microsoft.com/office/drawing/2014/main" id="{91451BC0-7E99-0F43-8EBC-C4AA1F4D0C7C}"/>
              </a:ext>
            </a:extLst>
          </p:cNvPr>
          <p:cNvCxnSpPr/>
          <p:nvPr/>
        </p:nvCxnSpPr>
        <p:spPr>
          <a:xfrm>
            <a:off x="1237039" y="3393831"/>
            <a:ext cx="0" cy="2377440"/>
          </a:xfrm>
          <a:prstGeom prst="line">
            <a:avLst/>
          </a:prstGeom>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6F4F7467-D560-2049-A8FD-8FD0B6C02809}"/>
              </a:ext>
            </a:extLst>
          </p:cNvPr>
          <p:cNvSpPr/>
          <p:nvPr/>
        </p:nvSpPr>
        <p:spPr>
          <a:xfrm>
            <a:off x="3669723" y="3601333"/>
            <a:ext cx="2146948" cy="2031325"/>
          </a:xfrm>
          <a:prstGeom prst="rect">
            <a:avLst/>
          </a:prstGeom>
        </p:spPr>
        <p:txBody>
          <a:bodyPr wrap="square" anchor="t">
            <a:spAutoFit/>
          </a:bodyPr>
          <a:lstStyle/>
          <a:p>
            <a:r>
              <a:rPr lang="en-US" dirty="0">
                <a:solidFill>
                  <a:schemeClr val="tx1">
                    <a:lumMod val="75000"/>
                    <a:lumOff val="25000"/>
                  </a:schemeClr>
                </a:solidFill>
              </a:rPr>
              <a:t>Of grandparents play a daycare or babysitter role,</a:t>
            </a:r>
            <a:r>
              <a:rPr lang="en-US" b="1" dirty="0">
                <a:solidFill>
                  <a:schemeClr val="tx1">
                    <a:lumMod val="75000"/>
                    <a:lumOff val="25000"/>
                  </a:schemeClr>
                </a:solidFill>
              </a:rPr>
              <a:t> especially true for Asian American grandparents at 51%.</a:t>
            </a:r>
            <a:r>
              <a:rPr lang="en-US" dirty="0">
                <a:solidFill>
                  <a:schemeClr val="tx1">
                    <a:lumMod val="75000"/>
                    <a:lumOff val="25000"/>
                  </a:schemeClr>
                </a:solidFill>
              </a:rPr>
              <a:t> </a:t>
            </a:r>
            <a:endParaRPr lang="en-US" b="1" dirty="0">
              <a:solidFill>
                <a:schemeClr val="tx1">
                  <a:lumMod val="75000"/>
                  <a:lumOff val="25000"/>
                </a:schemeClr>
              </a:solidFill>
            </a:endParaRPr>
          </a:p>
        </p:txBody>
      </p:sp>
      <p:cxnSp>
        <p:nvCxnSpPr>
          <p:cNvPr id="44" name="Straight Connector 43">
            <a:extLst>
              <a:ext uri="{FF2B5EF4-FFF2-40B4-BE49-F238E27FC236}">
                <a16:creationId xmlns:a16="http://schemas.microsoft.com/office/drawing/2014/main" id="{9FE505EB-D6EF-0B4F-9CC7-1C8D0019C9EE}"/>
              </a:ext>
            </a:extLst>
          </p:cNvPr>
          <p:cNvCxnSpPr>
            <a:cxnSpLocks/>
          </p:cNvCxnSpPr>
          <p:nvPr/>
        </p:nvCxnSpPr>
        <p:spPr>
          <a:xfrm>
            <a:off x="3526855" y="3484235"/>
            <a:ext cx="0" cy="2282867"/>
          </a:xfrm>
          <a:prstGeom prst="line">
            <a:avLst/>
          </a:prstGeom>
          <a:ln/>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DBB606B5-F312-6246-B931-5BE99330F92E}"/>
              </a:ext>
            </a:extLst>
          </p:cNvPr>
          <p:cNvSpPr/>
          <p:nvPr/>
        </p:nvSpPr>
        <p:spPr>
          <a:xfrm>
            <a:off x="6375976" y="3586650"/>
            <a:ext cx="2289157" cy="2031325"/>
          </a:xfrm>
          <a:prstGeom prst="rect">
            <a:avLst/>
          </a:prstGeom>
        </p:spPr>
        <p:txBody>
          <a:bodyPr wrap="square" anchor="t">
            <a:spAutoFit/>
          </a:bodyPr>
          <a:lstStyle/>
          <a:p>
            <a:r>
              <a:rPr lang="en-US" dirty="0">
                <a:solidFill>
                  <a:schemeClr val="tx1">
                    <a:lumMod val="75000"/>
                    <a:lumOff val="25000"/>
                  </a:schemeClr>
                </a:solidFill>
              </a:rPr>
              <a:t>Travelled with grandchildren in year prior to survey. </a:t>
            </a:r>
            <a:r>
              <a:rPr lang="en-US" b="1" dirty="0">
                <a:solidFill>
                  <a:schemeClr val="tx1">
                    <a:lumMod val="75000"/>
                    <a:lumOff val="25000"/>
                  </a:schemeClr>
                </a:solidFill>
              </a:rPr>
              <a:t>A third have taken their grandchildren on a skip-gen trip before.</a:t>
            </a:r>
          </a:p>
        </p:txBody>
      </p:sp>
      <p:sp>
        <p:nvSpPr>
          <p:cNvPr id="50" name="Rectangle 49">
            <a:extLst>
              <a:ext uri="{FF2B5EF4-FFF2-40B4-BE49-F238E27FC236}">
                <a16:creationId xmlns:a16="http://schemas.microsoft.com/office/drawing/2014/main" id="{CD008D21-534A-B94E-8AD5-3EE27833E141}"/>
              </a:ext>
            </a:extLst>
          </p:cNvPr>
          <p:cNvSpPr/>
          <p:nvPr/>
        </p:nvSpPr>
        <p:spPr>
          <a:xfrm>
            <a:off x="1360282" y="3601334"/>
            <a:ext cx="1834180" cy="1477328"/>
          </a:xfrm>
          <a:prstGeom prst="rect">
            <a:avLst/>
          </a:prstGeom>
        </p:spPr>
        <p:txBody>
          <a:bodyPr wrap="square" anchor="t">
            <a:spAutoFit/>
          </a:bodyPr>
          <a:lstStyle/>
          <a:p>
            <a:r>
              <a:rPr lang="en-US" dirty="0">
                <a:solidFill>
                  <a:schemeClr val="tx1">
                    <a:lumMod val="75000"/>
                    <a:lumOff val="25000"/>
                  </a:schemeClr>
                </a:solidFill>
              </a:rPr>
              <a:t>Of grandparents say they rely most on their grandchildren for joy.</a:t>
            </a:r>
            <a:endParaRPr lang="en-US" sz="1400" dirty="0">
              <a:solidFill>
                <a:schemeClr val="tx1">
                  <a:lumMod val="75000"/>
                  <a:lumOff val="25000"/>
                </a:schemeClr>
              </a:solidFill>
            </a:endParaRPr>
          </a:p>
        </p:txBody>
      </p:sp>
      <p:sp>
        <p:nvSpPr>
          <p:cNvPr id="3" name="Content Placeholder 4">
            <a:extLst>
              <a:ext uri="{FF2B5EF4-FFF2-40B4-BE49-F238E27FC236}">
                <a16:creationId xmlns:a16="http://schemas.microsoft.com/office/drawing/2014/main" id="{167C0BBF-133F-6102-3F8D-BFE632EBB43D}"/>
              </a:ext>
            </a:extLst>
          </p:cNvPr>
          <p:cNvSpPr txBox="1">
            <a:spLocks noGrp="1"/>
          </p:cNvSpPr>
          <p:nvPr>
            <p:ph idx="1"/>
          </p:nvPr>
        </p:nvSpPr>
        <p:spPr>
          <a:xfrm>
            <a:off x="459588" y="5838132"/>
            <a:ext cx="11931703" cy="1169920"/>
          </a:xfrm>
          <a:prstGeom prst="rect">
            <a:avLst/>
          </a:prstGeom>
        </p:spPr>
        <p:txBody>
          <a:bodyPr vert="horz" lIns="91440" tIns="45720" rIns="91440" bIns="45720" rtlCol="0" anchor="t">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i="1" dirty="0">
                <a:solidFill>
                  <a:schemeClr val="bg1">
                    <a:lumMod val="50000"/>
                  </a:schemeClr>
                </a:solidFill>
                <a:latin typeface="Arial"/>
                <a:cs typeface="Arial"/>
              </a:rPr>
              <a:t>Joy: AARP Research, “Well-being and Social Connectedness Omni,” (August 2023); Remaining figures: </a:t>
            </a:r>
            <a:r>
              <a:rPr lang="en-US" sz="1000" i="1" dirty="0">
                <a:solidFill>
                  <a:srgbClr val="FF0000"/>
                </a:solidFill>
                <a:latin typeface="Arial"/>
                <a:cs typeface="Arial"/>
                <a:hlinkClick r:id="rId3">
                  <a:extLst>
                    <a:ext uri="{A12FA001-AC4F-418D-AE19-62706E023703}">
                      <ahyp:hlinkClr xmlns:ahyp="http://schemas.microsoft.com/office/drawing/2018/hyperlinkcolor" val="tx"/>
                    </a:ext>
                  </a:extLst>
                </a:hlinkClick>
              </a:rPr>
              <a:t>2018 Grandparents Today National Survey</a:t>
            </a:r>
            <a:r>
              <a:rPr lang="en-US" sz="1000" i="1" dirty="0">
                <a:solidFill>
                  <a:schemeClr val="bg1">
                    <a:lumMod val="50000"/>
                  </a:schemeClr>
                </a:solidFill>
                <a:latin typeface="Arial"/>
                <a:cs typeface="Arial"/>
              </a:rPr>
              <a:t>, AARP Research.</a:t>
            </a:r>
            <a:endParaRPr lang="en-US" dirty="0">
              <a:solidFill>
                <a:schemeClr val="bg1">
                  <a:lumMod val="50000"/>
                </a:schemeClr>
              </a:solidFill>
            </a:endParaRPr>
          </a:p>
        </p:txBody>
      </p:sp>
      <p:cxnSp>
        <p:nvCxnSpPr>
          <p:cNvPr id="4" name="Straight Connector 3">
            <a:extLst>
              <a:ext uri="{FF2B5EF4-FFF2-40B4-BE49-F238E27FC236}">
                <a16:creationId xmlns:a16="http://schemas.microsoft.com/office/drawing/2014/main" id="{22DC378A-AC61-68FD-B916-B4A5E854254A}"/>
              </a:ext>
            </a:extLst>
          </p:cNvPr>
          <p:cNvCxnSpPr/>
          <p:nvPr/>
        </p:nvCxnSpPr>
        <p:spPr>
          <a:xfrm>
            <a:off x="6196365" y="3389662"/>
            <a:ext cx="0" cy="2377440"/>
          </a:xfrm>
          <a:prstGeom prst="line">
            <a:avLst/>
          </a:prstGeom>
          <a:ln/>
        </p:spPr>
        <p:style>
          <a:lnRef idx="1">
            <a:schemeClr val="dk1"/>
          </a:lnRef>
          <a:fillRef idx="0">
            <a:schemeClr val="dk1"/>
          </a:fillRef>
          <a:effectRef idx="0">
            <a:schemeClr val="dk1"/>
          </a:effectRef>
          <a:fontRef idx="minor">
            <a:schemeClr val="tx1"/>
          </a:fontRef>
        </p:style>
      </p:cxnSp>
      <p:sp>
        <p:nvSpPr>
          <p:cNvPr id="9" name="Parallelogram 14">
            <a:extLst>
              <a:ext uri="{FF2B5EF4-FFF2-40B4-BE49-F238E27FC236}">
                <a16:creationId xmlns:a16="http://schemas.microsoft.com/office/drawing/2014/main" id="{30987F0D-6F04-2B86-DAF7-E8DB9AFEF94E}"/>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10" name="Line">
            <a:extLst>
              <a:ext uri="{FF2B5EF4-FFF2-40B4-BE49-F238E27FC236}">
                <a16:creationId xmlns:a16="http://schemas.microsoft.com/office/drawing/2014/main" id="{AEB4EAE1-D929-8D56-F629-C25F83E71688}"/>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14" name="Chart 13">
            <a:extLst>
              <a:ext uri="{FF2B5EF4-FFF2-40B4-BE49-F238E27FC236}">
                <a16:creationId xmlns:a16="http://schemas.microsoft.com/office/drawing/2014/main" id="{8E3AE718-6E3C-4447-84DF-24AB480ECE34}"/>
              </a:ext>
            </a:extLst>
          </p:cNvPr>
          <p:cNvGraphicFramePr>
            <a:graphicFrameLocks/>
          </p:cNvGraphicFramePr>
          <p:nvPr>
            <p:extLst>
              <p:ext uri="{D42A27DB-BD31-4B8C-83A1-F6EECF244321}">
                <p14:modId xmlns:p14="http://schemas.microsoft.com/office/powerpoint/2010/main" val="267733650"/>
              </p:ext>
            </p:extLst>
          </p:nvPr>
        </p:nvGraphicFramePr>
        <p:xfrm>
          <a:off x="326098" y="1650281"/>
          <a:ext cx="2019300" cy="1924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75BD4EB1-F7C1-4648-AAC3-2F2E33CDBDE9}"/>
              </a:ext>
            </a:extLst>
          </p:cNvPr>
          <p:cNvGraphicFramePr>
            <a:graphicFrameLocks/>
          </p:cNvGraphicFramePr>
          <p:nvPr>
            <p:extLst>
              <p:ext uri="{D42A27DB-BD31-4B8C-83A1-F6EECF244321}">
                <p14:modId xmlns:p14="http://schemas.microsoft.com/office/powerpoint/2010/main" val="4139652155"/>
              </p:ext>
            </p:extLst>
          </p:nvPr>
        </p:nvGraphicFramePr>
        <p:xfrm>
          <a:off x="2517205" y="1663783"/>
          <a:ext cx="2019300" cy="19240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C2E6B316-CC78-42CB-B1F7-1F10CDEDCF6E}"/>
              </a:ext>
            </a:extLst>
          </p:cNvPr>
          <p:cNvGraphicFramePr>
            <a:graphicFrameLocks/>
          </p:cNvGraphicFramePr>
          <p:nvPr>
            <p:extLst>
              <p:ext uri="{D42A27DB-BD31-4B8C-83A1-F6EECF244321}">
                <p14:modId xmlns:p14="http://schemas.microsoft.com/office/powerpoint/2010/main" val="1191826996"/>
              </p:ext>
            </p:extLst>
          </p:nvPr>
        </p:nvGraphicFramePr>
        <p:xfrm>
          <a:off x="5186715" y="1650281"/>
          <a:ext cx="2019300" cy="1924050"/>
        </p:xfrm>
        <a:graphic>
          <a:graphicData uri="http://schemas.openxmlformats.org/drawingml/2006/chart">
            <c:chart xmlns:c="http://schemas.openxmlformats.org/drawingml/2006/chart" xmlns:r="http://schemas.openxmlformats.org/officeDocument/2006/relationships" r:id="rId6"/>
          </a:graphicData>
        </a:graphic>
      </p:graphicFrame>
      <p:pic>
        <p:nvPicPr>
          <p:cNvPr id="6" name="Picture 5">
            <a:extLst>
              <a:ext uri="{FF2B5EF4-FFF2-40B4-BE49-F238E27FC236}">
                <a16:creationId xmlns:a16="http://schemas.microsoft.com/office/drawing/2014/main" id="{BA898EF2-B508-B89D-C9F6-ECF2807A29C7}"/>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flipH="1">
            <a:off x="8889167" y="1343354"/>
            <a:ext cx="2914429" cy="4371646"/>
          </a:xfrm>
          <a:prstGeom prst="rect">
            <a:avLst/>
          </a:prstGeom>
        </p:spPr>
      </p:pic>
    </p:spTree>
    <p:extLst>
      <p:ext uri="{BB962C8B-B14F-4D97-AF65-F5344CB8AC3E}">
        <p14:creationId xmlns:p14="http://schemas.microsoft.com/office/powerpoint/2010/main" val="966949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58191" y="386854"/>
            <a:ext cx="10955103" cy="826435"/>
          </a:xfrm>
        </p:spPr>
        <p:txBody>
          <a:bodyPr>
            <a:normAutofit fontScale="90000"/>
          </a:bodyPr>
          <a:lstStyle/>
          <a:p>
            <a:r>
              <a:rPr lang="en-US" dirty="0"/>
              <a:t>Adults age 50 and older are more likely to worry about the well-being of their loved ones than their personal well-being.</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fld id="{1192A142-7054-431A-A71A-F024B58D1027}" type="slidenum">
              <a:rPr lang="en-US" smtClean="0"/>
              <a:pPr/>
              <a:t>13</a:t>
            </a:fld>
            <a:endParaRPr lang="en-US"/>
          </a:p>
        </p:txBody>
      </p:sp>
      <p:sp>
        <p:nvSpPr>
          <p:cNvPr id="6" name="Rectangle 5">
            <a:extLst>
              <a:ext uri="{FF2B5EF4-FFF2-40B4-BE49-F238E27FC236}">
                <a16:creationId xmlns:a16="http://schemas.microsoft.com/office/drawing/2014/main" id="{E32D7281-30F8-0D4F-AB3C-591BB197AA7D}"/>
              </a:ext>
            </a:extLst>
          </p:cNvPr>
          <p:cNvSpPr/>
          <p:nvPr/>
        </p:nvSpPr>
        <p:spPr>
          <a:xfrm>
            <a:off x="458191" y="1382504"/>
            <a:ext cx="10601262" cy="707886"/>
          </a:xfrm>
          <a:prstGeom prst="rect">
            <a:avLst/>
          </a:prstGeom>
        </p:spPr>
        <p:txBody>
          <a:bodyPr wrap="square">
            <a:spAutoFit/>
          </a:bodyPr>
          <a:lstStyle/>
          <a:p>
            <a:r>
              <a:rPr lang="en-US" sz="2000" dirty="0">
                <a:solidFill>
                  <a:schemeClr val="tx1">
                    <a:lumMod val="75000"/>
                    <a:lumOff val="25000"/>
                  </a:schemeClr>
                </a:solidFill>
              </a:rPr>
              <a:t>They are more likely to worry about their children than any other relationship – and this holds true throughout the life course.</a:t>
            </a:r>
          </a:p>
        </p:txBody>
      </p:sp>
      <p:sp>
        <p:nvSpPr>
          <p:cNvPr id="3" name="Content Placeholder 4">
            <a:extLst>
              <a:ext uri="{FF2B5EF4-FFF2-40B4-BE49-F238E27FC236}">
                <a16:creationId xmlns:a16="http://schemas.microsoft.com/office/drawing/2014/main" id="{82D60821-B955-83DA-E77E-183A502A83DF}"/>
              </a:ext>
            </a:extLst>
          </p:cNvPr>
          <p:cNvSpPr txBox="1">
            <a:spLocks noGrp="1"/>
          </p:cNvSpPr>
          <p:nvPr>
            <p:ph idx="1"/>
          </p:nvPr>
        </p:nvSpPr>
        <p:spPr>
          <a:xfrm>
            <a:off x="459588" y="5847116"/>
            <a:ext cx="10478078" cy="612566"/>
          </a:xfrm>
          <a:prstGeom prst="rect">
            <a:avLst/>
          </a:prstGeom>
        </p:spPr>
        <p:txBody>
          <a:bodyPr vert="horz" lIns="91440" tIns="45720" rIns="91440" bIns="45720" rtlCol="0" anchor="t">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chemeClr val="bg1">
                    <a:lumMod val="50000"/>
                  </a:schemeClr>
                </a:solidFill>
              </a:rPr>
              <a:t>AARP Research, “Well-being and Social Connectedness Omni,” (August 2023).</a:t>
            </a:r>
          </a:p>
        </p:txBody>
      </p:sp>
      <p:sp>
        <p:nvSpPr>
          <p:cNvPr id="5" name="Parallelogram 14">
            <a:extLst>
              <a:ext uri="{FF2B5EF4-FFF2-40B4-BE49-F238E27FC236}">
                <a16:creationId xmlns:a16="http://schemas.microsoft.com/office/drawing/2014/main" id="{6CD74F08-7F26-73F6-DCF2-BD1649761F53}"/>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7" name="Line">
            <a:extLst>
              <a:ext uri="{FF2B5EF4-FFF2-40B4-BE49-F238E27FC236}">
                <a16:creationId xmlns:a16="http://schemas.microsoft.com/office/drawing/2014/main" id="{F1EAE87F-7DCA-C07E-4893-722FFDB875A5}"/>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10" name="Chart 9">
            <a:extLst>
              <a:ext uri="{FF2B5EF4-FFF2-40B4-BE49-F238E27FC236}">
                <a16:creationId xmlns:a16="http://schemas.microsoft.com/office/drawing/2014/main" id="{D3A19D34-67EA-7440-32AA-52EDFF018260}"/>
              </a:ext>
            </a:extLst>
          </p:cNvPr>
          <p:cNvGraphicFramePr>
            <a:graphicFrameLocks/>
          </p:cNvGraphicFramePr>
          <p:nvPr>
            <p:extLst>
              <p:ext uri="{D42A27DB-BD31-4B8C-83A1-F6EECF244321}">
                <p14:modId xmlns:p14="http://schemas.microsoft.com/office/powerpoint/2010/main" val="3398900014"/>
              </p:ext>
            </p:extLst>
          </p:nvPr>
        </p:nvGraphicFramePr>
        <p:xfrm>
          <a:off x="533400" y="2476500"/>
          <a:ext cx="8750300" cy="32385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C6C5916A-30A1-6782-9068-27308549185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038744" y="2446966"/>
            <a:ext cx="4980977" cy="3104156"/>
          </a:xfrm>
          <a:prstGeom prst="rect">
            <a:avLst/>
          </a:prstGeom>
        </p:spPr>
      </p:pic>
    </p:spTree>
    <p:extLst>
      <p:ext uri="{BB962C8B-B14F-4D97-AF65-F5344CB8AC3E}">
        <p14:creationId xmlns:p14="http://schemas.microsoft.com/office/powerpoint/2010/main" val="3615800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F05457-D46E-E98E-DA9E-8B9C00EC8CD0}"/>
              </a:ext>
            </a:extLst>
          </p:cNvPr>
          <p:cNvSpPr/>
          <p:nvPr/>
        </p:nvSpPr>
        <p:spPr>
          <a:xfrm flipH="1">
            <a:off x="6095999" y="2115578"/>
            <a:ext cx="6087765" cy="4176844"/>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3" name="Title 2">
            <a:extLst>
              <a:ext uri="{FF2B5EF4-FFF2-40B4-BE49-F238E27FC236}">
                <a16:creationId xmlns:a16="http://schemas.microsoft.com/office/drawing/2014/main" id="{C8E388B2-B3CD-2147-A9A9-8CE8F89DB5EE}"/>
              </a:ext>
            </a:extLst>
          </p:cNvPr>
          <p:cNvSpPr>
            <a:spLocks noGrp="1"/>
          </p:cNvSpPr>
          <p:nvPr>
            <p:ph type="title"/>
          </p:nvPr>
        </p:nvSpPr>
        <p:spPr>
          <a:xfrm>
            <a:off x="6332384" y="2070044"/>
            <a:ext cx="5336264" cy="4176844"/>
          </a:xfrm>
        </p:spPr>
        <p:txBody>
          <a:bodyPr>
            <a:normAutofit/>
          </a:bodyPr>
          <a:lstStyle/>
          <a:p>
            <a:pPr algn="r"/>
            <a:r>
              <a:rPr lang="en-US" sz="2000" i="1" dirty="0"/>
              <a:t>As we grow older, we experience an increasing number of major life changes, including retirement, children leaving home, the loss of loved ones, physical and health challenges…The truth is that we are stronger and more resilient than we may realize. </a:t>
            </a:r>
            <a:br>
              <a:rPr lang="en-US" sz="3600" i="1" dirty="0"/>
            </a:br>
            <a:r>
              <a:rPr lang="en-US" sz="1800" b="0" i="1" cap="none" dirty="0"/>
              <a:t>-Woman who is a state government employee and mother of two adult sons, in her 50s</a:t>
            </a:r>
            <a:endParaRPr lang="en-US" sz="1800" b="0" i="1" dirty="0"/>
          </a:p>
        </p:txBody>
      </p:sp>
      <p:sp>
        <p:nvSpPr>
          <p:cNvPr id="2" name="Slide Number Placeholder 1">
            <a:extLst>
              <a:ext uri="{FF2B5EF4-FFF2-40B4-BE49-F238E27FC236}">
                <a16:creationId xmlns:a16="http://schemas.microsoft.com/office/drawing/2014/main" id="{8EC96965-A5D6-6940-8B51-752AAE8EB9C0}"/>
              </a:ext>
            </a:extLst>
          </p:cNvPr>
          <p:cNvSpPr>
            <a:spLocks noGrp="1"/>
          </p:cNvSpPr>
          <p:nvPr>
            <p:ph type="sldNum" sz="quarter" idx="4"/>
          </p:nvPr>
        </p:nvSpPr>
        <p:spPr/>
        <p:txBody>
          <a:bodyPr/>
          <a:lstStyle/>
          <a:p>
            <a:fld id="{1192A142-7054-431A-A71A-F024B58D1027}" type="slidenum">
              <a:rPr lang="en-US" smtClean="0"/>
              <a:pPr/>
              <a:t>14</a:t>
            </a:fld>
            <a:endParaRPr lang="en-US"/>
          </a:p>
        </p:txBody>
      </p:sp>
      <p:sp>
        <p:nvSpPr>
          <p:cNvPr id="4" name="Parallelogram 14">
            <a:extLst>
              <a:ext uri="{FF2B5EF4-FFF2-40B4-BE49-F238E27FC236}">
                <a16:creationId xmlns:a16="http://schemas.microsoft.com/office/drawing/2014/main" id="{1524E549-7BA5-2665-2A1E-29597B9E6C83}"/>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F67EA722-7CF8-01CE-B04A-FA73B1B8F727}"/>
              </a:ext>
            </a:extLst>
          </p:cNvPr>
          <p:cNvSpPr/>
          <p:nvPr/>
        </p:nvSpPr>
        <p:spPr>
          <a:xfrm>
            <a:off x="-56428" y="177800"/>
            <a:ext cx="12247435" cy="0"/>
          </a:xfrm>
          <a:prstGeom prst="line">
            <a:avLst/>
          </a:prstGeom>
          <a:ln w="6350">
            <a:solidFill>
              <a:srgbClr val="EC1300"/>
            </a:solidFill>
          </a:ln>
        </p:spPr>
        <p:txBody>
          <a:bodyPr lIns="45719" rIns="45719"/>
          <a:lstStyle/>
          <a:p>
            <a:endParaRPr/>
          </a:p>
        </p:txBody>
      </p:sp>
    </p:spTree>
    <p:extLst>
      <p:ext uri="{BB962C8B-B14F-4D97-AF65-F5344CB8AC3E}">
        <p14:creationId xmlns:p14="http://schemas.microsoft.com/office/powerpoint/2010/main" val="1272305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40735" y="183853"/>
            <a:ext cx="11436642" cy="826435"/>
          </a:xfrm>
        </p:spPr>
        <p:txBody>
          <a:bodyPr>
            <a:normAutofit/>
          </a:bodyPr>
          <a:lstStyle/>
          <a:p>
            <a:r>
              <a:rPr lang="en-US" dirty="0"/>
              <a:t>Six in 10 adults age 50 and older rate their resiliency highly.</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1299EE66-A036-ABE6-ADC8-FF73C6C623DC}"/>
              </a:ext>
            </a:extLst>
          </p:cNvPr>
          <p:cNvSpPr/>
          <p:nvPr/>
        </p:nvSpPr>
        <p:spPr>
          <a:xfrm>
            <a:off x="459589" y="1048918"/>
            <a:ext cx="10955103" cy="369332"/>
          </a:xfrm>
          <a:prstGeom prst="rect">
            <a:avLst/>
          </a:prstGeom>
        </p:spPr>
        <p:txBody>
          <a:bodyPr wrap="square">
            <a:spAutoFit/>
          </a:bodyPr>
          <a:lstStyle/>
          <a:p>
            <a:r>
              <a:rPr lang="en-US">
                <a:solidFill>
                  <a:schemeClr val="tx1">
                    <a:lumMod val="75000"/>
                    <a:lumOff val="25000"/>
                  </a:schemeClr>
                </a:solidFill>
              </a:rPr>
              <a:t>They agree they can bounce back after hard times and recover from stressful events.</a:t>
            </a:r>
          </a:p>
        </p:txBody>
      </p:sp>
      <p:sp>
        <p:nvSpPr>
          <p:cNvPr id="7" name="Content Placeholder 4">
            <a:extLst>
              <a:ext uri="{FF2B5EF4-FFF2-40B4-BE49-F238E27FC236}">
                <a16:creationId xmlns:a16="http://schemas.microsoft.com/office/drawing/2014/main" id="{FF165EE6-D7A5-E6C5-0AFD-49B02243B546}"/>
              </a:ext>
            </a:extLst>
          </p:cNvPr>
          <p:cNvSpPr txBox="1">
            <a:spLocks/>
          </p:cNvSpPr>
          <p:nvPr/>
        </p:nvSpPr>
        <p:spPr>
          <a:xfrm>
            <a:off x="453435" y="5847393"/>
            <a:ext cx="10163765" cy="785161"/>
          </a:xfrm>
          <a:prstGeom prst="rect">
            <a:avLst/>
          </a:prstGeom>
        </p:spPr>
        <p:txBody>
          <a:bodyPr vert="horz" lIns="91440" tIns="45720" rIns="91440" bIns="45720" rtlCol="0" anchor="t">
            <a:norm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i="1" dirty="0">
                <a:solidFill>
                  <a:schemeClr val="bg1">
                    <a:lumMod val="50000"/>
                  </a:schemeClr>
                </a:solidFill>
                <a:latin typeface="Arial"/>
                <a:cs typeface="Arial"/>
                <a:hlinkClick r:id="rId3"/>
              </a:rPr>
              <a:t>Healthy Living: A look at how older adults are managing their emotional and mental well-being. An AARP Health Living Survey of adults ages 50 and older,</a:t>
            </a:r>
            <a:r>
              <a:rPr lang="en-US" sz="1000" i="1" dirty="0">
                <a:solidFill>
                  <a:schemeClr val="bg1">
                    <a:lumMod val="50000"/>
                  </a:schemeClr>
                </a:solidFill>
                <a:latin typeface="Arial"/>
                <a:cs typeface="Arial"/>
              </a:rPr>
              <a:t> 2022.</a:t>
            </a:r>
            <a:endParaRPr lang="en-US" sz="1000" i="1" dirty="0">
              <a:solidFill>
                <a:schemeClr val="bg1">
                  <a:lumMod val="50000"/>
                </a:schemeClr>
              </a:solidFill>
            </a:endParaRPr>
          </a:p>
        </p:txBody>
      </p:sp>
      <p:sp>
        <p:nvSpPr>
          <p:cNvPr id="3" name="Parallelogram 14">
            <a:extLst>
              <a:ext uri="{FF2B5EF4-FFF2-40B4-BE49-F238E27FC236}">
                <a16:creationId xmlns:a16="http://schemas.microsoft.com/office/drawing/2014/main" id="{C0AEC7B5-14ED-01BA-044D-01AF0DBDD04A}"/>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43A420D8-6761-99A0-C17F-0DFBCC2401F4}"/>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9" name="Chart 8">
            <a:extLst>
              <a:ext uri="{FF2B5EF4-FFF2-40B4-BE49-F238E27FC236}">
                <a16:creationId xmlns:a16="http://schemas.microsoft.com/office/drawing/2014/main" id="{E816FEBA-E7F4-412A-9956-8DCC7BA9F00A}"/>
              </a:ext>
            </a:extLst>
          </p:cNvPr>
          <p:cNvGraphicFramePr>
            <a:graphicFrameLocks/>
          </p:cNvGraphicFramePr>
          <p:nvPr>
            <p:extLst>
              <p:ext uri="{D42A27DB-BD31-4B8C-83A1-F6EECF244321}">
                <p14:modId xmlns:p14="http://schemas.microsoft.com/office/powerpoint/2010/main" val="816296718"/>
              </p:ext>
            </p:extLst>
          </p:nvPr>
        </p:nvGraphicFramePr>
        <p:xfrm>
          <a:off x="533400" y="1699846"/>
          <a:ext cx="8877300" cy="4015153"/>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a:extLst>
              <a:ext uri="{FF2B5EF4-FFF2-40B4-BE49-F238E27FC236}">
                <a16:creationId xmlns:a16="http://schemas.microsoft.com/office/drawing/2014/main" id="{37E1B88B-AEE4-CF7B-97CF-347B842B556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585018" y="2247178"/>
            <a:ext cx="4605989" cy="3464073"/>
          </a:xfrm>
          <a:prstGeom prst="rect">
            <a:avLst/>
          </a:prstGeom>
        </p:spPr>
      </p:pic>
    </p:spTree>
    <p:extLst>
      <p:ext uri="{BB962C8B-B14F-4D97-AF65-F5344CB8AC3E}">
        <p14:creationId xmlns:p14="http://schemas.microsoft.com/office/powerpoint/2010/main" val="2455748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051F395-4621-071E-B6BE-F251C03C8FBB}"/>
              </a:ext>
            </a:extLst>
          </p:cNvPr>
          <p:cNvSpPr/>
          <p:nvPr/>
        </p:nvSpPr>
        <p:spPr>
          <a:xfrm>
            <a:off x="558292" y="1393036"/>
            <a:ext cx="3938758" cy="4321212"/>
          </a:xfrm>
          <a:prstGeom prst="rect">
            <a:avLst/>
          </a:prstGeom>
          <a:solidFill>
            <a:srgbClr val="FFC2BE">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31308" y="171555"/>
            <a:ext cx="10955103" cy="826435"/>
          </a:xfrm>
        </p:spPr>
        <p:txBody>
          <a:bodyPr/>
          <a:lstStyle/>
          <a:p>
            <a:r>
              <a:rPr lang="en-US" dirty="0"/>
              <a:t>Happiness grows with age.</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fld id="{1192A142-7054-431A-A71A-F024B58D1027}" type="slidenum">
              <a:rPr lang="en-US" smtClean="0"/>
              <a:pPr/>
              <a:t>16</a:t>
            </a:fld>
            <a:endParaRPr lang="en-US"/>
          </a:p>
        </p:txBody>
      </p:sp>
      <p:sp>
        <p:nvSpPr>
          <p:cNvPr id="5" name="Rectangle 4">
            <a:extLst>
              <a:ext uri="{FF2B5EF4-FFF2-40B4-BE49-F238E27FC236}">
                <a16:creationId xmlns:a16="http://schemas.microsoft.com/office/drawing/2014/main" id="{EE64983E-EEDC-FADC-EBA7-CEC25B2B98F8}"/>
              </a:ext>
            </a:extLst>
          </p:cNvPr>
          <p:cNvSpPr/>
          <p:nvPr/>
        </p:nvSpPr>
        <p:spPr>
          <a:xfrm>
            <a:off x="1337853" y="2130989"/>
            <a:ext cx="4476110" cy="400110"/>
          </a:xfrm>
          <a:prstGeom prst="rect">
            <a:avLst/>
          </a:prstGeom>
        </p:spPr>
        <p:txBody>
          <a:bodyPr wrap="square" anchor="ctr">
            <a:spAutoFit/>
          </a:bodyPr>
          <a:lstStyle/>
          <a:p>
            <a:r>
              <a:rPr lang="en-US" sz="2000"/>
              <a:t>To cope</a:t>
            </a:r>
          </a:p>
        </p:txBody>
      </p:sp>
      <p:sp>
        <p:nvSpPr>
          <p:cNvPr id="10" name="Rectangle 9">
            <a:extLst>
              <a:ext uri="{FF2B5EF4-FFF2-40B4-BE49-F238E27FC236}">
                <a16:creationId xmlns:a16="http://schemas.microsoft.com/office/drawing/2014/main" id="{4B55329E-960E-99B8-5E39-AA2A301154AC}"/>
              </a:ext>
            </a:extLst>
          </p:cNvPr>
          <p:cNvSpPr/>
          <p:nvPr/>
        </p:nvSpPr>
        <p:spPr>
          <a:xfrm>
            <a:off x="1337853" y="3028890"/>
            <a:ext cx="4476110" cy="400110"/>
          </a:xfrm>
          <a:prstGeom prst="rect">
            <a:avLst/>
          </a:prstGeom>
        </p:spPr>
        <p:txBody>
          <a:bodyPr wrap="square" anchor="ctr">
            <a:spAutoFit/>
          </a:bodyPr>
          <a:lstStyle/>
          <a:p>
            <a:r>
              <a:rPr lang="en-US" sz="2000"/>
              <a:t>See the big picture</a:t>
            </a:r>
          </a:p>
        </p:txBody>
      </p:sp>
      <p:sp>
        <p:nvSpPr>
          <p:cNvPr id="12" name="Rectangle 11">
            <a:extLst>
              <a:ext uri="{FF2B5EF4-FFF2-40B4-BE49-F238E27FC236}">
                <a16:creationId xmlns:a16="http://schemas.microsoft.com/office/drawing/2014/main" id="{96799DA2-648E-974F-8C7E-14972C0B39D9}"/>
              </a:ext>
            </a:extLst>
          </p:cNvPr>
          <p:cNvSpPr/>
          <p:nvPr/>
        </p:nvSpPr>
        <p:spPr>
          <a:xfrm>
            <a:off x="1337853" y="3968647"/>
            <a:ext cx="4476110" cy="400110"/>
          </a:xfrm>
          <a:prstGeom prst="rect">
            <a:avLst/>
          </a:prstGeom>
        </p:spPr>
        <p:txBody>
          <a:bodyPr wrap="square" anchor="ctr">
            <a:spAutoFit/>
          </a:bodyPr>
          <a:lstStyle/>
          <a:p>
            <a:r>
              <a:rPr lang="en-US" sz="2000"/>
              <a:t>Focus on positive events</a:t>
            </a:r>
          </a:p>
        </p:txBody>
      </p:sp>
      <p:sp>
        <p:nvSpPr>
          <p:cNvPr id="14" name="Rectangle 13">
            <a:extLst>
              <a:ext uri="{FF2B5EF4-FFF2-40B4-BE49-F238E27FC236}">
                <a16:creationId xmlns:a16="http://schemas.microsoft.com/office/drawing/2014/main" id="{AA37431B-2D92-DA6C-C621-D39DFD315220}"/>
              </a:ext>
            </a:extLst>
          </p:cNvPr>
          <p:cNvSpPr/>
          <p:nvPr/>
        </p:nvSpPr>
        <p:spPr>
          <a:xfrm>
            <a:off x="1337853" y="4865949"/>
            <a:ext cx="3304485" cy="707886"/>
          </a:xfrm>
          <a:prstGeom prst="rect">
            <a:avLst/>
          </a:prstGeom>
        </p:spPr>
        <p:txBody>
          <a:bodyPr wrap="square" anchor="ctr">
            <a:spAutoFit/>
          </a:bodyPr>
          <a:lstStyle/>
          <a:p>
            <a:r>
              <a:rPr lang="en-US" sz="2000"/>
              <a:t>Release from unmet expectations</a:t>
            </a:r>
          </a:p>
        </p:txBody>
      </p:sp>
      <p:sp>
        <p:nvSpPr>
          <p:cNvPr id="15" name="Rectangle 14">
            <a:extLst>
              <a:ext uri="{FF2B5EF4-FFF2-40B4-BE49-F238E27FC236}">
                <a16:creationId xmlns:a16="http://schemas.microsoft.com/office/drawing/2014/main" id="{39100667-68BB-0F33-26D1-F1524C9A33E2}"/>
              </a:ext>
            </a:extLst>
          </p:cNvPr>
          <p:cNvSpPr/>
          <p:nvPr/>
        </p:nvSpPr>
        <p:spPr>
          <a:xfrm>
            <a:off x="459588" y="1438566"/>
            <a:ext cx="4476110" cy="400110"/>
          </a:xfrm>
          <a:prstGeom prst="rect">
            <a:avLst/>
          </a:prstGeom>
        </p:spPr>
        <p:txBody>
          <a:bodyPr wrap="square" anchor="ctr">
            <a:spAutoFit/>
          </a:bodyPr>
          <a:lstStyle/>
          <a:p>
            <a:r>
              <a:rPr lang="en-US" sz="2000"/>
              <a:t>Increased ability to…</a:t>
            </a:r>
          </a:p>
        </p:txBody>
      </p:sp>
      <p:sp>
        <p:nvSpPr>
          <p:cNvPr id="9" name="Rectangle 8">
            <a:extLst>
              <a:ext uri="{FF2B5EF4-FFF2-40B4-BE49-F238E27FC236}">
                <a16:creationId xmlns:a16="http://schemas.microsoft.com/office/drawing/2014/main" id="{81D3A0C0-18C0-0027-F8AD-DEB2FB84845F}"/>
              </a:ext>
            </a:extLst>
          </p:cNvPr>
          <p:cNvSpPr/>
          <p:nvPr/>
        </p:nvSpPr>
        <p:spPr>
          <a:xfrm>
            <a:off x="1337853" y="2134288"/>
            <a:ext cx="4476110" cy="400110"/>
          </a:xfrm>
          <a:prstGeom prst="rect">
            <a:avLst/>
          </a:prstGeom>
        </p:spPr>
        <p:txBody>
          <a:bodyPr wrap="square" anchor="ctr">
            <a:spAutoFit/>
          </a:bodyPr>
          <a:lstStyle/>
          <a:p>
            <a:r>
              <a:rPr lang="en-US" sz="2000"/>
              <a:t>To cope</a:t>
            </a:r>
          </a:p>
        </p:txBody>
      </p:sp>
      <p:sp>
        <p:nvSpPr>
          <p:cNvPr id="16" name="Parallelogram 14">
            <a:extLst>
              <a:ext uri="{FF2B5EF4-FFF2-40B4-BE49-F238E27FC236}">
                <a16:creationId xmlns:a16="http://schemas.microsoft.com/office/drawing/2014/main" id="{20F19621-4E46-155A-CA9C-66E86EECEDB7}"/>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17" name="Line">
            <a:extLst>
              <a:ext uri="{FF2B5EF4-FFF2-40B4-BE49-F238E27FC236}">
                <a16:creationId xmlns:a16="http://schemas.microsoft.com/office/drawing/2014/main" id="{37F10D9E-1ADF-0177-12DD-0356FCF04457}"/>
              </a:ext>
            </a:extLst>
          </p:cNvPr>
          <p:cNvSpPr/>
          <p:nvPr/>
        </p:nvSpPr>
        <p:spPr>
          <a:xfrm>
            <a:off x="-56428" y="177800"/>
            <a:ext cx="12247435" cy="0"/>
          </a:xfrm>
          <a:prstGeom prst="line">
            <a:avLst/>
          </a:prstGeom>
          <a:ln w="6350">
            <a:solidFill>
              <a:srgbClr val="EC1300"/>
            </a:solidFill>
          </a:ln>
        </p:spPr>
        <p:txBody>
          <a:bodyPr lIns="45719" rIns="45719"/>
          <a:lstStyle/>
          <a:p>
            <a:endParaRPr/>
          </a:p>
        </p:txBody>
      </p:sp>
      <p:sp>
        <p:nvSpPr>
          <p:cNvPr id="19" name="TextBox 18">
            <a:extLst>
              <a:ext uri="{FF2B5EF4-FFF2-40B4-BE49-F238E27FC236}">
                <a16:creationId xmlns:a16="http://schemas.microsoft.com/office/drawing/2014/main" id="{D35AFD19-1A44-79F8-7581-693BAC1E4563}"/>
              </a:ext>
            </a:extLst>
          </p:cNvPr>
          <p:cNvSpPr txBox="1"/>
          <p:nvPr/>
        </p:nvSpPr>
        <p:spPr>
          <a:xfrm>
            <a:off x="618438" y="1949555"/>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0" name="TextBox 19">
            <a:extLst>
              <a:ext uri="{FF2B5EF4-FFF2-40B4-BE49-F238E27FC236}">
                <a16:creationId xmlns:a16="http://schemas.microsoft.com/office/drawing/2014/main" id="{DC9B39A4-B65B-0F28-D1F1-68163FB4DDD6}"/>
              </a:ext>
            </a:extLst>
          </p:cNvPr>
          <p:cNvSpPr txBox="1"/>
          <p:nvPr/>
        </p:nvSpPr>
        <p:spPr>
          <a:xfrm>
            <a:off x="637291" y="3766872"/>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1" name="TextBox 20">
            <a:extLst>
              <a:ext uri="{FF2B5EF4-FFF2-40B4-BE49-F238E27FC236}">
                <a16:creationId xmlns:a16="http://schemas.microsoft.com/office/drawing/2014/main" id="{9A9C28A7-7BBF-53AC-A0EE-A8D5C9DC7DEB}"/>
              </a:ext>
            </a:extLst>
          </p:cNvPr>
          <p:cNvSpPr txBox="1"/>
          <p:nvPr/>
        </p:nvSpPr>
        <p:spPr>
          <a:xfrm>
            <a:off x="669080" y="4742838"/>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2" name="TextBox 21">
            <a:extLst>
              <a:ext uri="{FF2B5EF4-FFF2-40B4-BE49-F238E27FC236}">
                <a16:creationId xmlns:a16="http://schemas.microsoft.com/office/drawing/2014/main" id="{56C3ACFB-4122-79AB-6E26-6A1859F09038}"/>
              </a:ext>
            </a:extLst>
          </p:cNvPr>
          <p:cNvSpPr txBox="1"/>
          <p:nvPr/>
        </p:nvSpPr>
        <p:spPr>
          <a:xfrm>
            <a:off x="637291" y="2793762"/>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graphicFrame>
        <p:nvGraphicFramePr>
          <p:cNvPr id="27" name="Chart 26">
            <a:extLst>
              <a:ext uri="{FF2B5EF4-FFF2-40B4-BE49-F238E27FC236}">
                <a16:creationId xmlns:a16="http://schemas.microsoft.com/office/drawing/2014/main" id="{E070E06C-80D2-4CDB-AE5C-B3F6AE2E7B5F}"/>
              </a:ext>
            </a:extLst>
          </p:cNvPr>
          <p:cNvGraphicFramePr>
            <a:graphicFrameLocks/>
          </p:cNvGraphicFramePr>
          <p:nvPr>
            <p:extLst>
              <p:ext uri="{D42A27DB-BD31-4B8C-83A1-F6EECF244321}">
                <p14:modId xmlns:p14="http://schemas.microsoft.com/office/powerpoint/2010/main" val="2378888209"/>
              </p:ext>
            </p:extLst>
          </p:nvPr>
        </p:nvGraphicFramePr>
        <p:xfrm>
          <a:off x="4557197" y="1371600"/>
          <a:ext cx="7175216" cy="4342647"/>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4">
            <a:extLst>
              <a:ext uri="{FF2B5EF4-FFF2-40B4-BE49-F238E27FC236}">
                <a16:creationId xmlns:a16="http://schemas.microsoft.com/office/drawing/2014/main" id="{FCC2650F-33D7-4F72-76A8-D8EC3B4DA64B}"/>
              </a:ext>
            </a:extLst>
          </p:cNvPr>
          <p:cNvSpPr txBox="1">
            <a:spLocks/>
          </p:cNvSpPr>
          <p:nvPr/>
        </p:nvSpPr>
        <p:spPr>
          <a:xfrm>
            <a:off x="459588" y="5846980"/>
            <a:ext cx="10955104" cy="753242"/>
          </a:xfrm>
          <a:prstGeom prst="rect">
            <a:avLst/>
          </a:prstGeom>
        </p:spPr>
        <p:txBody>
          <a:bodyPr vert="horz" lIns="91440" tIns="45720" rIns="91440" bIns="45720" rtlCol="0" anchor="t">
            <a:norm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rgbClr val="FF0000"/>
                </a:solidFill>
                <a:latin typeface="Arial"/>
                <a:cs typeface="Arial"/>
                <a:hlinkClick r:id="rId4">
                  <a:extLst>
                    <a:ext uri="{A12FA001-AC4F-418D-AE19-62706E023703}">
                      <ahyp:hlinkClr xmlns:ahyp="http://schemas.microsoft.com/office/drawing/2018/hyperlinkcolor" val="tx"/>
                    </a:ext>
                  </a:extLst>
                </a:hlinkClick>
              </a:rPr>
              <a:t>AARP's Second Half of Life Study</a:t>
            </a:r>
            <a:r>
              <a:rPr lang="en-US" sz="1000" i="1" dirty="0">
                <a:solidFill>
                  <a:srgbClr val="FF0000"/>
                </a:solidFill>
                <a:latin typeface="Arial"/>
                <a:cs typeface="Arial"/>
              </a:rPr>
              <a:t>, </a:t>
            </a:r>
            <a:r>
              <a:rPr lang="en-US" sz="1000" i="1" dirty="0">
                <a:solidFill>
                  <a:schemeClr val="bg1">
                    <a:lumMod val="50000"/>
                  </a:schemeClr>
                </a:solidFill>
                <a:latin typeface="Arial"/>
                <a:cs typeface="Arial"/>
              </a:rPr>
              <a:t>2022.</a:t>
            </a:r>
          </a:p>
        </p:txBody>
      </p:sp>
    </p:spTree>
    <p:extLst>
      <p:ext uri="{BB962C8B-B14F-4D97-AF65-F5344CB8AC3E}">
        <p14:creationId xmlns:p14="http://schemas.microsoft.com/office/powerpoint/2010/main" val="4146223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9D8CDF-50D1-8CCD-7452-0D79DC5AE948}"/>
              </a:ext>
            </a:extLst>
          </p:cNvPr>
          <p:cNvSpPr/>
          <p:nvPr/>
        </p:nvSpPr>
        <p:spPr>
          <a:xfrm>
            <a:off x="533400" y="1371600"/>
            <a:ext cx="3746500" cy="44754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59588" y="386562"/>
            <a:ext cx="10955103" cy="826435"/>
          </a:xfrm>
        </p:spPr>
        <p:txBody>
          <a:bodyPr>
            <a:normAutofit fontScale="90000"/>
          </a:bodyPr>
          <a:lstStyle/>
          <a:p>
            <a:r>
              <a:rPr lang="en-US" dirty="0"/>
              <a:t>While religious affiliation is declining in the United States, religion and spirituality remains important for most adults age 50-plus.</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fld id="{1192A142-7054-431A-A71A-F024B58D1027}" type="slidenum">
              <a:rPr lang="en-US" smtClean="0"/>
              <a:pPr/>
              <a:t>17</a:t>
            </a:fld>
            <a:endParaRPr lang="en-US"/>
          </a:p>
        </p:txBody>
      </p:sp>
      <p:sp>
        <p:nvSpPr>
          <p:cNvPr id="6" name="Rectangle 5">
            <a:extLst>
              <a:ext uri="{FF2B5EF4-FFF2-40B4-BE49-F238E27FC236}">
                <a16:creationId xmlns:a16="http://schemas.microsoft.com/office/drawing/2014/main" id="{E32D7281-30F8-0D4F-AB3C-591BB197AA7D}"/>
              </a:ext>
            </a:extLst>
          </p:cNvPr>
          <p:cNvSpPr/>
          <p:nvPr/>
        </p:nvSpPr>
        <p:spPr>
          <a:xfrm>
            <a:off x="609600" y="1580214"/>
            <a:ext cx="3594100" cy="1569660"/>
          </a:xfrm>
          <a:prstGeom prst="rect">
            <a:avLst/>
          </a:prstGeom>
        </p:spPr>
        <p:txBody>
          <a:bodyPr wrap="square">
            <a:spAutoFit/>
          </a:bodyPr>
          <a:lstStyle/>
          <a:p>
            <a:r>
              <a:rPr lang="en-US" sz="2400" dirty="0">
                <a:solidFill>
                  <a:schemeClr val="tx1">
                    <a:lumMod val="75000"/>
                    <a:lumOff val="25000"/>
                  </a:schemeClr>
                </a:solidFill>
              </a:rPr>
              <a:t>“My faith and my family.”</a:t>
            </a:r>
          </a:p>
          <a:p>
            <a:r>
              <a:rPr lang="en-US" sz="1600" dirty="0">
                <a:solidFill>
                  <a:schemeClr val="tx1">
                    <a:lumMod val="75000"/>
                    <a:lumOff val="25000"/>
                  </a:schemeClr>
                </a:solidFill>
              </a:rPr>
              <a:t>-woman who works in apparel/fashion industry, in her 50s in response to what contributes to well-being</a:t>
            </a:r>
          </a:p>
          <a:p>
            <a:endParaRPr lang="en-US" sz="2400" dirty="0">
              <a:solidFill>
                <a:schemeClr val="tx1">
                  <a:lumMod val="75000"/>
                  <a:lumOff val="25000"/>
                </a:schemeClr>
              </a:solidFill>
            </a:endParaRPr>
          </a:p>
        </p:txBody>
      </p:sp>
      <p:sp>
        <p:nvSpPr>
          <p:cNvPr id="9" name="Content Placeholder 4">
            <a:extLst>
              <a:ext uri="{FF2B5EF4-FFF2-40B4-BE49-F238E27FC236}">
                <a16:creationId xmlns:a16="http://schemas.microsoft.com/office/drawing/2014/main" id="{970E6B66-18CF-1CAB-C778-8C9BD74364E7}"/>
              </a:ext>
            </a:extLst>
          </p:cNvPr>
          <p:cNvSpPr txBox="1">
            <a:spLocks/>
          </p:cNvSpPr>
          <p:nvPr/>
        </p:nvSpPr>
        <p:spPr>
          <a:xfrm>
            <a:off x="459588" y="5847042"/>
            <a:ext cx="10955104" cy="281820"/>
          </a:xfrm>
          <a:prstGeom prst="rect">
            <a:avLst/>
          </a:prstGeom>
        </p:spPr>
        <p:txBody>
          <a:bodyPr vert="horz" lIns="91440" tIns="45720" rIns="91440" bIns="45720" rtlCol="0" anchor="t">
            <a:norm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i="1" dirty="0">
                <a:solidFill>
                  <a:schemeClr val="bg1">
                    <a:lumMod val="50000"/>
                  </a:schemeClr>
                </a:solidFill>
                <a:latin typeface="Arial"/>
                <a:cs typeface="Arial"/>
              </a:rPr>
              <a:t>AARP Research analysis of the </a:t>
            </a:r>
            <a:r>
              <a:rPr lang="en-US" sz="1000" i="1" dirty="0">
                <a:solidFill>
                  <a:srgbClr val="FF0000"/>
                </a:solidFill>
                <a:latin typeface="Arial"/>
                <a:cs typeface="Arial"/>
                <a:hlinkClick r:id="rId3">
                  <a:extLst>
                    <a:ext uri="{A12FA001-AC4F-418D-AE19-62706E023703}">
                      <ahyp:hlinkClr xmlns:ahyp="http://schemas.microsoft.com/office/drawing/2018/hyperlinkcolor" val="tx"/>
                    </a:ext>
                  </a:extLst>
                </a:hlinkClick>
              </a:rPr>
              <a:t>National Poll on Healthy Aging</a:t>
            </a:r>
            <a:r>
              <a:rPr lang="en-US" sz="1000" i="1" dirty="0">
                <a:solidFill>
                  <a:srgbClr val="FF0000"/>
                </a:solidFill>
                <a:latin typeface="Arial"/>
                <a:cs typeface="Arial"/>
              </a:rPr>
              <a:t> </a:t>
            </a:r>
            <a:r>
              <a:rPr lang="en-US" sz="1000" i="1" dirty="0">
                <a:solidFill>
                  <a:schemeClr val="bg1">
                    <a:lumMod val="50000"/>
                  </a:schemeClr>
                </a:solidFill>
                <a:latin typeface="Arial"/>
                <a:cs typeface="Arial"/>
              </a:rPr>
              <a:t>(NPHA), 2022. </a:t>
            </a:r>
            <a:endParaRPr lang="en-US" sz="1000" i="1" dirty="0">
              <a:solidFill>
                <a:schemeClr val="bg1">
                  <a:lumMod val="50000"/>
                </a:schemeClr>
              </a:solidFill>
            </a:endParaRPr>
          </a:p>
        </p:txBody>
      </p:sp>
      <p:sp>
        <p:nvSpPr>
          <p:cNvPr id="3" name="Parallelogram 14">
            <a:extLst>
              <a:ext uri="{FF2B5EF4-FFF2-40B4-BE49-F238E27FC236}">
                <a16:creationId xmlns:a16="http://schemas.microsoft.com/office/drawing/2014/main" id="{651FB17D-8575-7D02-7AAA-994EC447258B}"/>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AA265F77-A674-EA36-BE81-233FA6C926BA}"/>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12" name="Chart 11">
            <a:extLst>
              <a:ext uri="{FF2B5EF4-FFF2-40B4-BE49-F238E27FC236}">
                <a16:creationId xmlns:a16="http://schemas.microsoft.com/office/drawing/2014/main" id="{9861BB36-5459-4C36-B15D-DE0132BAF134}"/>
              </a:ext>
            </a:extLst>
          </p:cNvPr>
          <p:cNvGraphicFramePr>
            <a:graphicFrameLocks/>
          </p:cNvGraphicFramePr>
          <p:nvPr>
            <p:extLst>
              <p:ext uri="{D42A27DB-BD31-4B8C-83A1-F6EECF244321}">
                <p14:modId xmlns:p14="http://schemas.microsoft.com/office/powerpoint/2010/main" val="5668193"/>
              </p:ext>
            </p:extLst>
          </p:nvPr>
        </p:nvGraphicFramePr>
        <p:xfrm>
          <a:off x="4631646" y="1371600"/>
          <a:ext cx="6872994" cy="4475439"/>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a:extLst>
              <a:ext uri="{FF2B5EF4-FFF2-40B4-BE49-F238E27FC236}">
                <a16:creationId xmlns:a16="http://schemas.microsoft.com/office/drawing/2014/main" id="{27A3F016-0C23-97A7-11E7-07A63456E0A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33400" y="3345381"/>
            <a:ext cx="3746500" cy="2497666"/>
          </a:xfrm>
          <a:prstGeom prst="rect">
            <a:avLst/>
          </a:prstGeom>
        </p:spPr>
      </p:pic>
    </p:spTree>
    <p:extLst>
      <p:ext uri="{BB962C8B-B14F-4D97-AF65-F5344CB8AC3E}">
        <p14:creationId xmlns:p14="http://schemas.microsoft.com/office/powerpoint/2010/main" val="1156851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F55D1C-7280-E4ED-26F3-7C06C89DC540}"/>
              </a:ext>
            </a:extLst>
          </p:cNvPr>
          <p:cNvSpPr/>
          <p:nvPr/>
        </p:nvSpPr>
        <p:spPr>
          <a:xfrm flipH="1">
            <a:off x="-4" y="4506012"/>
            <a:ext cx="7120331" cy="174710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3" name="Title 2">
            <a:extLst>
              <a:ext uri="{FF2B5EF4-FFF2-40B4-BE49-F238E27FC236}">
                <a16:creationId xmlns:a16="http://schemas.microsoft.com/office/drawing/2014/main" id="{C8E388B2-B3CD-2147-A9A9-8CE8F89DB5EE}"/>
              </a:ext>
            </a:extLst>
          </p:cNvPr>
          <p:cNvSpPr>
            <a:spLocks noGrp="1"/>
          </p:cNvSpPr>
          <p:nvPr>
            <p:ph type="title"/>
          </p:nvPr>
        </p:nvSpPr>
        <p:spPr>
          <a:xfrm>
            <a:off x="688156" y="4739675"/>
            <a:ext cx="5757613" cy="1165882"/>
          </a:xfrm>
        </p:spPr>
        <p:txBody>
          <a:bodyPr>
            <a:noAutofit/>
          </a:bodyPr>
          <a:lstStyle/>
          <a:p>
            <a:pPr algn="l"/>
            <a:r>
              <a:rPr lang="en-US" sz="2000" i="1" dirty="0"/>
              <a:t>“Staying as healthy as possible means more quality time with family”</a:t>
            </a:r>
            <a:br>
              <a:rPr lang="en-US" sz="2400" i="1" dirty="0"/>
            </a:br>
            <a:r>
              <a:rPr lang="en-US" sz="1800" b="0" i="1" cap="none" dirty="0"/>
              <a:t>-Father, grandfather and pet parent, proud of 25-year career, in his 60s</a:t>
            </a:r>
            <a:endParaRPr lang="en-US" sz="1800" b="0" i="1" dirty="0"/>
          </a:p>
        </p:txBody>
      </p:sp>
      <p:sp>
        <p:nvSpPr>
          <p:cNvPr id="2" name="Slide Number Placeholder 1">
            <a:extLst>
              <a:ext uri="{FF2B5EF4-FFF2-40B4-BE49-F238E27FC236}">
                <a16:creationId xmlns:a16="http://schemas.microsoft.com/office/drawing/2014/main" id="{8EC96965-A5D6-6940-8B51-752AAE8EB9C0}"/>
              </a:ext>
            </a:extLst>
          </p:cNvPr>
          <p:cNvSpPr>
            <a:spLocks noGrp="1"/>
          </p:cNvSpPr>
          <p:nvPr>
            <p:ph type="sldNum" sz="quarter" idx="4"/>
          </p:nvPr>
        </p:nvSpPr>
        <p:spPr/>
        <p:txBody>
          <a:bodyPr/>
          <a:lstStyle/>
          <a:p>
            <a:fld id="{1192A142-7054-431A-A71A-F024B58D1027}" type="slidenum">
              <a:rPr lang="en-US" smtClean="0"/>
              <a:pPr/>
              <a:t>18</a:t>
            </a:fld>
            <a:endParaRPr lang="en-US"/>
          </a:p>
        </p:txBody>
      </p:sp>
    </p:spTree>
    <p:extLst>
      <p:ext uri="{BB962C8B-B14F-4D97-AF65-F5344CB8AC3E}">
        <p14:creationId xmlns:p14="http://schemas.microsoft.com/office/powerpoint/2010/main" val="1175799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31308" y="388231"/>
            <a:ext cx="10955103" cy="826435"/>
          </a:xfrm>
        </p:spPr>
        <p:txBody>
          <a:bodyPr>
            <a:normAutofit fontScale="90000"/>
          </a:bodyPr>
          <a:lstStyle/>
          <a:p>
            <a:r>
              <a:rPr lang="en-US" dirty="0"/>
              <a:t>Even as serious health conditions increase with age, self-perception of health somewhat improves.</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 name="Parallelogram 14">
            <a:extLst>
              <a:ext uri="{FF2B5EF4-FFF2-40B4-BE49-F238E27FC236}">
                <a16:creationId xmlns:a16="http://schemas.microsoft.com/office/drawing/2014/main" id="{F074878F-1322-8DC7-7120-28D4F1AFB665}"/>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97A6489D-C26F-A867-A41F-26EFA0787F57}"/>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7" name="Chart 6">
            <a:extLst>
              <a:ext uri="{FF2B5EF4-FFF2-40B4-BE49-F238E27FC236}">
                <a16:creationId xmlns:a16="http://schemas.microsoft.com/office/drawing/2014/main" id="{7074E04F-48ED-4B25-9CA2-57DE19C5E73E}"/>
              </a:ext>
            </a:extLst>
          </p:cNvPr>
          <p:cNvGraphicFramePr>
            <a:graphicFrameLocks/>
          </p:cNvGraphicFramePr>
          <p:nvPr>
            <p:extLst>
              <p:ext uri="{D42A27DB-BD31-4B8C-83A1-F6EECF244321}">
                <p14:modId xmlns:p14="http://schemas.microsoft.com/office/powerpoint/2010/main" val="449566032"/>
              </p:ext>
            </p:extLst>
          </p:nvPr>
        </p:nvGraphicFramePr>
        <p:xfrm>
          <a:off x="533399" y="1528762"/>
          <a:ext cx="7496383" cy="4186238"/>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EF6AAF4D-CAB7-1095-988F-F3C3533AF2C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8029782" y="1371600"/>
            <a:ext cx="4189936" cy="4331533"/>
          </a:xfrm>
          <a:prstGeom prst="rect">
            <a:avLst/>
          </a:prstGeom>
        </p:spPr>
      </p:pic>
      <p:sp>
        <p:nvSpPr>
          <p:cNvPr id="12" name="Content Placeholder 4">
            <a:extLst>
              <a:ext uri="{FF2B5EF4-FFF2-40B4-BE49-F238E27FC236}">
                <a16:creationId xmlns:a16="http://schemas.microsoft.com/office/drawing/2014/main" id="{66726D92-0F06-6B96-443A-D564BAAA7D9E}"/>
              </a:ext>
            </a:extLst>
          </p:cNvPr>
          <p:cNvSpPr txBox="1">
            <a:spLocks/>
          </p:cNvSpPr>
          <p:nvPr/>
        </p:nvSpPr>
        <p:spPr>
          <a:xfrm>
            <a:off x="459588" y="5840677"/>
            <a:ext cx="10955104" cy="753242"/>
          </a:xfrm>
          <a:prstGeom prst="rect">
            <a:avLst/>
          </a:prstGeom>
        </p:spPr>
        <p:txBody>
          <a:bodyPr vert="horz" lIns="91440" tIns="45720" rIns="91440" bIns="45720" rtlCol="0" anchor="t">
            <a:norm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rgbClr val="FF0000"/>
                </a:solidFill>
                <a:latin typeface="Arial"/>
                <a:cs typeface="Arial"/>
                <a:hlinkClick r:id="rId5">
                  <a:extLst>
                    <a:ext uri="{A12FA001-AC4F-418D-AE19-62706E023703}">
                      <ahyp:hlinkClr xmlns:ahyp="http://schemas.microsoft.com/office/drawing/2018/hyperlinkcolor" val="tx"/>
                    </a:ext>
                  </a:extLst>
                </a:hlinkClick>
              </a:rPr>
              <a:t>AARP's Second Half of Life Study</a:t>
            </a:r>
            <a:r>
              <a:rPr lang="en-US" sz="1000" i="1" dirty="0">
                <a:solidFill>
                  <a:schemeClr val="bg1">
                    <a:lumMod val="50000"/>
                  </a:schemeClr>
                </a:solidFill>
                <a:latin typeface="Arial"/>
                <a:cs typeface="Arial"/>
              </a:rPr>
              <a:t>, 2022.</a:t>
            </a:r>
          </a:p>
        </p:txBody>
      </p:sp>
    </p:spTree>
    <p:extLst>
      <p:ext uri="{BB962C8B-B14F-4D97-AF65-F5344CB8AC3E}">
        <p14:creationId xmlns:p14="http://schemas.microsoft.com/office/powerpoint/2010/main" val="7724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A89041-7745-4A42-76FD-4CC9851BD329}"/>
              </a:ext>
            </a:extLst>
          </p:cNvPr>
          <p:cNvSpPr/>
          <p:nvPr/>
        </p:nvSpPr>
        <p:spPr>
          <a:xfrm flipH="1">
            <a:off x="-8932" y="2953067"/>
            <a:ext cx="6702327" cy="331816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2" name="Title 1"/>
          <p:cNvSpPr>
            <a:spLocks noGrp="1"/>
          </p:cNvSpPr>
          <p:nvPr>
            <p:ph type="title"/>
          </p:nvPr>
        </p:nvSpPr>
        <p:spPr>
          <a:xfrm>
            <a:off x="533399" y="3177916"/>
            <a:ext cx="5942351" cy="2874972"/>
          </a:xfrm>
        </p:spPr>
        <p:txBody>
          <a:bodyPr>
            <a:normAutofit/>
          </a:bodyPr>
          <a:lstStyle/>
          <a:p>
            <a:r>
              <a:rPr lang="en-US" sz="2000" i="1" cap="all" dirty="0"/>
              <a:t>“Age is essentially a culmination of  experiences gathered along the way toward learning about who we really are…At my age I feel I am on my way to uncovering things about myself that I had forgotten, while I worried about what the world thought of me.”</a:t>
            </a:r>
            <a:br>
              <a:rPr lang="en-US" sz="2800" i="1" cap="none" dirty="0"/>
            </a:br>
            <a:r>
              <a:rPr lang="en-US" sz="1800" b="0" i="1" cap="none" dirty="0"/>
              <a:t>-Man who is passionate about the arts and his creative side, works in galleries, loves cats, in his 50s</a:t>
            </a:r>
            <a:endParaRPr lang="en-US" sz="2800" dirty="0"/>
          </a:p>
        </p:txBody>
      </p:sp>
      <p:sp>
        <p:nvSpPr>
          <p:cNvPr id="18" name="Slide Number Placeholder 5">
            <a:extLst>
              <a:ext uri="{FF2B5EF4-FFF2-40B4-BE49-F238E27FC236}">
                <a16:creationId xmlns:a16="http://schemas.microsoft.com/office/drawing/2014/main" id="{1B9AFC9D-34DA-7783-35BB-3B4A0C3A4CAA}"/>
              </a:ext>
            </a:extLst>
          </p:cNvPr>
          <p:cNvSpPr txBox="1">
            <a:spLocks/>
          </p:cNvSpPr>
          <p:nvPr/>
        </p:nvSpPr>
        <p:spPr>
          <a:xfrm>
            <a:off x="11657041" y="6490356"/>
            <a:ext cx="391590" cy="307299"/>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92A142-7054-431A-A71A-F024B58D1027}" type="slidenum">
              <a:rPr lang="en-US" smtClean="0"/>
              <a:pPr/>
              <a:t>2</a:t>
            </a:fld>
            <a:endParaRPr lang="en-US" dirty="0"/>
          </a:p>
        </p:txBody>
      </p:sp>
      <p:sp>
        <p:nvSpPr>
          <p:cNvPr id="19" name="Parallelogram 14">
            <a:extLst>
              <a:ext uri="{FF2B5EF4-FFF2-40B4-BE49-F238E27FC236}">
                <a16:creationId xmlns:a16="http://schemas.microsoft.com/office/drawing/2014/main" id="{9474AF0E-8680-D0CF-3FE4-4F6BA4B90C61}"/>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20" name="Line">
            <a:extLst>
              <a:ext uri="{FF2B5EF4-FFF2-40B4-BE49-F238E27FC236}">
                <a16:creationId xmlns:a16="http://schemas.microsoft.com/office/drawing/2014/main" id="{B740A817-C9E1-DBBD-CEE3-F164EC004156}"/>
              </a:ext>
            </a:extLst>
          </p:cNvPr>
          <p:cNvSpPr/>
          <p:nvPr/>
        </p:nvSpPr>
        <p:spPr>
          <a:xfrm>
            <a:off x="-56428" y="177800"/>
            <a:ext cx="12247435" cy="0"/>
          </a:xfrm>
          <a:prstGeom prst="line">
            <a:avLst/>
          </a:prstGeom>
          <a:ln w="6350">
            <a:solidFill>
              <a:srgbClr val="EC1300"/>
            </a:solidFill>
          </a:ln>
        </p:spPr>
        <p:txBody>
          <a:bodyPr lIns="45719" rIns="45719"/>
          <a:lstStyle/>
          <a:p>
            <a:endParaRPr/>
          </a:p>
        </p:txBody>
      </p:sp>
    </p:spTree>
    <p:extLst>
      <p:ext uri="{BB962C8B-B14F-4D97-AF65-F5344CB8AC3E}">
        <p14:creationId xmlns:p14="http://schemas.microsoft.com/office/powerpoint/2010/main" val="90657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40735" y="146145"/>
            <a:ext cx="11436642" cy="826435"/>
          </a:xfrm>
        </p:spPr>
        <p:txBody>
          <a:bodyPr>
            <a:normAutofit/>
          </a:bodyPr>
          <a:lstStyle/>
          <a:p>
            <a:r>
              <a:rPr lang="en-US" sz="3200" dirty="0"/>
              <a:t>Chronic disease incidence increases with age.</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 name="Parallelogram 14">
            <a:extLst>
              <a:ext uri="{FF2B5EF4-FFF2-40B4-BE49-F238E27FC236}">
                <a16:creationId xmlns:a16="http://schemas.microsoft.com/office/drawing/2014/main" id="{E2CD9C17-54B9-7724-2CD4-B4C25B8B48BD}"/>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57595721-7B53-4C6C-5405-D97B2E3BCAD9}"/>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7" name="Chart 6">
            <a:extLst>
              <a:ext uri="{FF2B5EF4-FFF2-40B4-BE49-F238E27FC236}">
                <a16:creationId xmlns:a16="http://schemas.microsoft.com/office/drawing/2014/main" id="{5F046D0B-A5D6-49CE-86FC-532E570B6AE2}"/>
              </a:ext>
            </a:extLst>
          </p:cNvPr>
          <p:cNvGraphicFramePr>
            <a:graphicFrameLocks/>
          </p:cNvGraphicFramePr>
          <p:nvPr>
            <p:extLst>
              <p:ext uri="{D42A27DB-BD31-4B8C-83A1-F6EECF244321}">
                <p14:modId xmlns:p14="http://schemas.microsoft.com/office/powerpoint/2010/main" val="1544253437"/>
              </p:ext>
            </p:extLst>
          </p:nvPr>
        </p:nvGraphicFramePr>
        <p:xfrm>
          <a:off x="533400" y="1371600"/>
          <a:ext cx="10881292" cy="4343399"/>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4">
            <a:extLst>
              <a:ext uri="{FF2B5EF4-FFF2-40B4-BE49-F238E27FC236}">
                <a16:creationId xmlns:a16="http://schemas.microsoft.com/office/drawing/2014/main" id="{7216F613-F680-7BED-5121-6235149232EE}"/>
              </a:ext>
            </a:extLst>
          </p:cNvPr>
          <p:cNvSpPr txBox="1">
            <a:spLocks/>
          </p:cNvSpPr>
          <p:nvPr/>
        </p:nvSpPr>
        <p:spPr>
          <a:xfrm>
            <a:off x="459588" y="5846980"/>
            <a:ext cx="10955104" cy="753242"/>
          </a:xfrm>
          <a:prstGeom prst="rect">
            <a:avLst/>
          </a:prstGeom>
        </p:spPr>
        <p:txBody>
          <a:bodyPr vert="horz" lIns="91440" tIns="45720" rIns="91440" bIns="45720" rtlCol="0" anchor="t">
            <a:norm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rgbClr val="FF0000"/>
                </a:solidFill>
                <a:latin typeface="Arial"/>
                <a:cs typeface="Arial"/>
                <a:hlinkClick r:id="rId4">
                  <a:extLst>
                    <a:ext uri="{A12FA001-AC4F-418D-AE19-62706E023703}">
                      <ahyp:hlinkClr xmlns:ahyp="http://schemas.microsoft.com/office/drawing/2018/hyperlinkcolor" val="tx"/>
                    </a:ext>
                  </a:extLst>
                </a:hlinkClick>
              </a:rPr>
              <a:t>AARP's Second Half of Life Study</a:t>
            </a:r>
            <a:r>
              <a:rPr lang="en-US" sz="1000" i="1" dirty="0">
                <a:solidFill>
                  <a:schemeClr val="bg1">
                    <a:lumMod val="50000"/>
                  </a:schemeClr>
                </a:solidFill>
                <a:latin typeface="Arial"/>
                <a:cs typeface="Arial"/>
              </a:rPr>
              <a:t>, 2022.</a:t>
            </a:r>
          </a:p>
        </p:txBody>
      </p:sp>
    </p:spTree>
    <p:extLst>
      <p:ext uri="{BB962C8B-B14F-4D97-AF65-F5344CB8AC3E}">
        <p14:creationId xmlns:p14="http://schemas.microsoft.com/office/powerpoint/2010/main" val="154224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31307" y="389568"/>
            <a:ext cx="11436642" cy="826435"/>
          </a:xfrm>
        </p:spPr>
        <p:txBody>
          <a:bodyPr>
            <a:normAutofit fontScale="90000"/>
          </a:bodyPr>
          <a:lstStyle/>
          <a:p>
            <a:r>
              <a:rPr lang="en-US" dirty="0"/>
              <a:t>For Black/African American, Hispanic and indigenous populations, the reality of dealing with chronic disease begins earlier.</a:t>
            </a:r>
          </a:p>
        </p:txBody>
      </p:sp>
      <p:sp>
        <p:nvSpPr>
          <p:cNvPr id="8" name="Content Placeholder 4">
            <a:extLst>
              <a:ext uri="{FF2B5EF4-FFF2-40B4-BE49-F238E27FC236}">
                <a16:creationId xmlns:a16="http://schemas.microsoft.com/office/drawing/2014/main" id="{A70B38BB-AB12-D34A-94A3-B0D5BA449621}"/>
              </a:ext>
            </a:extLst>
          </p:cNvPr>
          <p:cNvSpPr>
            <a:spLocks noGrp="1"/>
          </p:cNvSpPr>
          <p:nvPr>
            <p:ph idx="1"/>
          </p:nvPr>
        </p:nvSpPr>
        <p:spPr>
          <a:xfrm>
            <a:off x="459588" y="5845122"/>
            <a:ext cx="10955104" cy="281820"/>
          </a:xfrm>
        </p:spPr>
        <p:txBody>
          <a:bodyPr>
            <a:normAutofit/>
          </a:bodyPr>
          <a:lstStyle/>
          <a:p>
            <a:pPr marL="0" indent="0">
              <a:buNone/>
            </a:pPr>
            <a:r>
              <a:rPr lang="en-US" sz="1000" i="1" dirty="0">
                <a:solidFill>
                  <a:schemeClr val="bg1">
                    <a:lumMod val="50000"/>
                  </a:schemeClr>
                </a:solidFill>
              </a:rPr>
              <a:t>Behavioral</a:t>
            </a:r>
            <a:r>
              <a:rPr lang="en-US" sz="1000" b="0" i="0" u="none" strike="noStrike" dirty="0">
                <a:solidFill>
                  <a:srgbClr val="000000"/>
                </a:solidFill>
                <a:effectLst/>
              </a:rPr>
              <a:t> </a:t>
            </a:r>
            <a:r>
              <a:rPr lang="en-US" sz="1000" i="1" dirty="0">
                <a:solidFill>
                  <a:schemeClr val="bg1">
                    <a:lumMod val="50000"/>
                  </a:schemeClr>
                </a:solidFill>
              </a:rPr>
              <a:t>Risk Factor Surveillance System (BRFSS), BRFSS Web Enabled Analysis Tool: Cross Tabulation.</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 name="Parallelogram 14">
            <a:extLst>
              <a:ext uri="{FF2B5EF4-FFF2-40B4-BE49-F238E27FC236}">
                <a16:creationId xmlns:a16="http://schemas.microsoft.com/office/drawing/2014/main" id="{CE4365D8-D0AE-0DA0-9A9F-7B8D6B523DC0}"/>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4C7848A3-CDEB-539D-3243-48EF5A3A28E4}"/>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9" name="Chart 8">
            <a:extLst>
              <a:ext uri="{FF2B5EF4-FFF2-40B4-BE49-F238E27FC236}">
                <a16:creationId xmlns:a16="http://schemas.microsoft.com/office/drawing/2014/main" id="{22CF2173-7C5F-4DBE-910E-6F44D5A15692}"/>
              </a:ext>
            </a:extLst>
          </p:cNvPr>
          <p:cNvGraphicFramePr>
            <a:graphicFrameLocks/>
          </p:cNvGraphicFramePr>
          <p:nvPr>
            <p:extLst>
              <p:ext uri="{D42A27DB-BD31-4B8C-83A1-F6EECF244321}">
                <p14:modId xmlns:p14="http://schemas.microsoft.com/office/powerpoint/2010/main" val="1727605341"/>
              </p:ext>
            </p:extLst>
          </p:nvPr>
        </p:nvGraphicFramePr>
        <p:xfrm>
          <a:off x="459588" y="1371600"/>
          <a:ext cx="10955104"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7111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59587" y="638445"/>
            <a:ext cx="10955103" cy="826435"/>
          </a:xfrm>
        </p:spPr>
        <p:txBody>
          <a:bodyPr>
            <a:normAutofit fontScale="90000"/>
          </a:bodyPr>
          <a:lstStyle/>
          <a:p>
            <a:r>
              <a:rPr lang="en-US" dirty="0"/>
              <a:t>While the US population is living longer, Black/African American and American Indian/Alaskan Native people have significantly shorter life expectancies than average.</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14" name="Content Placeholder 4">
            <a:extLst>
              <a:ext uri="{FF2B5EF4-FFF2-40B4-BE49-F238E27FC236}">
                <a16:creationId xmlns:a16="http://schemas.microsoft.com/office/drawing/2014/main" id="{0601A821-4603-D9AA-8BC3-C8CCBD8B329D}"/>
              </a:ext>
            </a:extLst>
          </p:cNvPr>
          <p:cNvSpPr txBox="1">
            <a:spLocks/>
          </p:cNvSpPr>
          <p:nvPr/>
        </p:nvSpPr>
        <p:spPr>
          <a:xfrm>
            <a:off x="459588" y="5837769"/>
            <a:ext cx="10955103" cy="550767"/>
          </a:xfrm>
          <a:prstGeom prst="rect">
            <a:avLst/>
          </a:prstGeom>
        </p:spPr>
        <p:txBody>
          <a:bodyPr vert="horz" lIns="91440" tIns="45720" rIns="91440" bIns="45720" rtlCol="0">
            <a:norm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i="1" dirty="0">
                <a:solidFill>
                  <a:schemeClr val="bg1">
                    <a:lumMod val="50000"/>
                  </a:schemeClr>
                </a:solidFill>
              </a:rPr>
              <a:t>Arias E, Tejada-Vera B, Kochanek KD, Ahmad FB. Provisional life expectancy estimates for 2021. Vital Statistics Rapid Release; no 23. Hyattsville, MD: National Center for Health Statistics. August 2022. DOI: https://dx.doi.org/ 10.15620/cdc:118999. Accessed via </a:t>
            </a:r>
            <a:r>
              <a:rPr lang="en-US" sz="1000" i="1" dirty="0">
                <a:solidFill>
                  <a:srgbClr val="FF0000"/>
                </a:solidFill>
                <a:hlinkClick r:id="rId3">
                  <a:extLst>
                    <a:ext uri="{A12FA001-AC4F-418D-AE19-62706E023703}">
                      <ahyp:hlinkClr xmlns:ahyp="http://schemas.microsoft.com/office/drawing/2018/hyperlinkcolor" val="tx"/>
                    </a:ext>
                  </a:extLst>
                </a:hlinkClick>
              </a:rPr>
              <a:t>Kaiser Family Foundation</a:t>
            </a:r>
            <a:r>
              <a:rPr lang="en-US" sz="1000" i="1" dirty="0">
                <a:solidFill>
                  <a:srgbClr val="FF0000"/>
                </a:solidFill>
              </a:rPr>
              <a:t>. </a:t>
            </a:r>
          </a:p>
        </p:txBody>
      </p:sp>
      <p:sp>
        <p:nvSpPr>
          <p:cNvPr id="3" name="Parallelogram 14">
            <a:extLst>
              <a:ext uri="{FF2B5EF4-FFF2-40B4-BE49-F238E27FC236}">
                <a16:creationId xmlns:a16="http://schemas.microsoft.com/office/drawing/2014/main" id="{FE9723F4-87B8-7DB6-F2FC-798F8E1EBFD9}"/>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6F413410-F634-1B3B-7C30-D70B791E1AEA}"/>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10" name="Chart 9">
            <a:extLst>
              <a:ext uri="{FF2B5EF4-FFF2-40B4-BE49-F238E27FC236}">
                <a16:creationId xmlns:a16="http://schemas.microsoft.com/office/drawing/2014/main" id="{6352CFE1-9E7E-4557-A339-871A53E5627B}"/>
              </a:ext>
            </a:extLst>
          </p:cNvPr>
          <p:cNvGraphicFramePr>
            <a:graphicFrameLocks/>
          </p:cNvGraphicFramePr>
          <p:nvPr>
            <p:extLst>
              <p:ext uri="{D42A27DB-BD31-4B8C-83A1-F6EECF244321}">
                <p14:modId xmlns:p14="http://schemas.microsoft.com/office/powerpoint/2010/main" val="2623581211"/>
              </p:ext>
            </p:extLst>
          </p:nvPr>
        </p:nvGraphicFramePr>
        <p:xfrm>
          <a:off x="533400" y="1828800"/>
          <a:ext cx="10881290" cy="3886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07295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F3F-4171-0F44-AA4B-6706E69A0DB6}"/>
              </a:ext>
            </a:extLst>
          </p:cNvPr>
          <p:cNvSpPr>
            <a:spLocks noGrp="1"/>
          </p:cNvSpPr>
          <p:nvPr>
            <p:ph type="title"/>
          </p:nvPr>
        </p:nvSpPr>
        <p:spPr/>
        <p:txBody>
          <a:bodyPr/>
          <a:lstStyle/>
          <a:p>
            <a:r>
              <a:rPr lang="en-US" dirty="0"/>
              <a:t>Weathering</a:t>
            </a:r>
          </a:p>
        </p:txBody>
      </p:sp>
      <p:sp>
        <p:nvSpPr>
          <p:cNvPr id="4" name="Text Placeholder 3">
            <a:extLst>
              <a:ext uri="{FF2B5EF4-FFF2-40B4-BE49-F238E27FC236}">
                <a16:creationId xmlns:a16="http://schemas.microsoft.com/office/drawing/2014/main" id="{982E1DFD-2E09-204E-8363-CA4CC6091A05}"/>
              </a:ext>
            </a:extLst>
          </p:cNvPr>
          <p:cNvSpPr>
            <a:spLocks noGrp="1"/>
          </p:cNvSpPr>
          <p:nvPr>
            <p:ph type="body" sz="half" idx="2"/>
          </p:nvPr>
        </p:nvSpPr>
        <p:spPr/>
        <p:txBody>
          <a:bodyPr/>
          <a:lstStyle/>
          <a:p>
            <a:r>
              <a:rPr lang="en-US" sz="2400" dirty="0"/>
              <a:t>Accelerated aging caused by social stressors</a:t>
            </a:r>
          </a:p>
        </p:txBody>
      </p:sp>
      <p:sp>
        <p:nvSpPr>
          <p:cNvPr id="5" name="Slide Number Placeholder 4">
            <a:extLst>
              <a:ext uri="{FF2B5EF4-FFF2-40B4-BE49-F238E27FC236}">
                <a16:creationId xmlns:a16="http://schemas.microsoft.com/office/drawing/2014/main" id="{31854D0E-24EF-A345-AC81-4F93E3A81B52}"/>
              </a:ext>
            </a:extLst>
          </p:cNvPr>
          <p:cNvSpPr>
            <a:spLocks noGrp="1"/>
          </p:cNvSpPr>
          <p:nvPr>
            <p:ph type="sldNum" sz="quarter" idx="4"/>
          </p:nvPr>
        </p:nvSpPr>
        <p:spPr/>
        <p:txBody>
          <a:bodyPr/>
          <a:lstStyle/>
          <a:p>
            <a:fld id="{1192A142-7054-431A-A71A-F024B58D1027}" type="slidenum">
              <a:rPr lang="en-US" smtClean="0"/>
              <a:pPr/>
              <a:t>23</a:t>
            </a:fld>
            <a:endParaRPr lang="en-US"/>
          </a:p>
        </p:txBody>
      </p:sp>
      <p:sp>
        <p:nvSpPr>
          <p:cNvPr id="6" name="Parallelogram 14">
            <a:extLst>
              <a:ext uri="{FF2B5EF4-FFF2-40B4-BE49-F238E27FC236}">
                <a16:creationId xmlns:a16="http://schemas.microsoft.com/office/drawing/2014/main" id="{235702BA-54C0-CE43-D230-ECD886966557}"/>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13" name="Line">
            <a:extLst>
              <a:ext uri="{FF2B5EF4-FFF2-40B4-BE49-F238E27FC236}">
                <a16:creationId xmlns:a16="http://schemas.microsoft.com/office/drawing/2014/main" id="{A7CEA2CB-12C1-8217-8087-1E037BCE2E71}"/>
              </a:ext>
            </a:extLst>
          </p:cNvPr>
          <p:cNvSpPr/>
          <p:nvPr/>
        </p:nvSpPr>
        <p:spPr>
          <a:xfrm>
            <a:off x="-56428" y="177800"/>
            <a:ext cx="12247435" cy="0"/>
          </a:xfrm>
          <a:prstGeom prst="line">
            <a:avLst/>
          </a:prstGeom>
          <a:ln w="6350">
            <a:solidFill>
              <a:srgbClr val="EC1300"/>
            </a:solidFill>
          </a:ln>
        </p:spPr>
        <p:txBody>
          <a:bodyPr lIns="45719" rIns="45719"/>
          <a:lstStyle/>
          <a:p>
            <a:endParaRPr/>
          </a:p>
        </p:txBody>
      </p:sp>
      <p:sp>
        <p:nvSpPr>
          <p:cNvPr id="16" name="Rectangle 15">
            <a:extLst>
              <a:ext uri="{FF2B5EF4-FFF2-40B4-BE49-F238E27FC236}">
                <a16:creationId xmlns:a16="http://schemas.microsoft.com/office/drawing/2014/main" id="{E7090960-4107-EBA5-C93C-A1A5A1AEAB5F}"/>
              </a:ext>
            </a:extLst>
          </p:cNvPr>
          <p:cNvSpPr/>
          <p:nvPr/>
        </p:nvSpPr>
        <p:spPr>
          <a:xfrm>
            <a:off x="1" y="1316432"/>
            <a:ext cx="12219718" cy="4924719"/>
          </a:xfrm>
          <a:prstGeom prst="rect">
            <a:avLst/>
          </a:prstGeom>
          <a:solidFill>
            <a:srgbClr val="FFC2BE">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Slide Number Placeholder 1">
            <a:extLst>
              <a:ext uri="{FF2B5EF4-FFF2-40B4-BE49-F238E27FC236}">
                <a16:creationId xmlns:a16="http://schemas.microsoft.com/office/drawing/2014/main" id="{5F2BAD68-9869-6A1C-D7CF-D63117CAC653}"/>
              </a:ext>
            </a:extLst>
          </p:cNvPr>
          <p:cNvSpPr txBox="1">
            <a:spLocks/>
          </p:cNvSpPr>
          <p:nvPr/>
        </p:nvSpPr>
        <p:spPr>
          <a:xfrm>
            <a:off x="11504641" y="6337956"/>
            <a:ext cx="391590" cy="307299"/>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92A142-7054-431A-A71A-F024B58D1027}" type="slidenum">
              <a:rPr lang="en-US" smtClean="0"/>
              <a:pPr/>
              <a:t>23</a:t>
            </a:fld>
            <a:endParaRPr lang="en-US"/>
          </a:p>
        </p:txBody>
      </p:sp>
      <p:sp>
        <p:nvSpPr>
          <p:cNvPr id="18" name="Title 1">
            <a:extLst>
              <a:ext uri="{FF2B5EF4-FFF2-40B4-BE49-F238E27FC236}">
                <a16:creationId xmlns:a16="http://schemas.microsoft.com/office/drawing/2014/main" id="{882E5E65-07D2-AF3B-9498-26FE4A440B28}"/>
              </a:ext>
            </a:extLst>
          </p:cNvPr>
          <p:cNvSpPr txBox="1">
            <a:spLocks/>
          </p:cNvSpPr>
          <p:nvPr/>
        </p:nvSpPr>
        <p:spPr>
          <a:xfrm>
            <a:off x="430490" y="260291"/>
            <a:ext cx="4011084" cy="1162050"/>
          </a:xfrm>
          <a:prstGeom prst="rect">
            <a:avLst/>
          </a:prstGeom>
        </p:spPr>
        <p:txBody>
          <a:bodyPr/>
          <a:lstStyle>
            <a:lvl1pPr algn="l" defTabSz="914400" rtl="0" eaLnBrk="1" latinLnBrk="0" hangingPunct="1">
              <a:spcBef>
                <a:spcPct val="0"/>
              </a:spcBef>
              <a:buNone/>
              <a:defRPr sz="3600" b="1" kern="1200" baseline="0">
                <a:solidFill>
                  <a:schemeClr val="tx1"/>
                </a:solidFill>
                <a:latin typeface="Arial Narrow" panose="020B0606020202030204" pitchFamily="34" charset="0"/>
                <a:ea typeface="+mj-ea"/>
                <a:cs typeface="Arial" pitchFamily="34" charset="0"/>
              </a:defRPr>
            </a:lvl1pPr>
          </a:lstStyle>
          <a:p>
            <a:r>
              <a:rPr lang="en-US" dirty="0"/>
              <a:t>Weathering</a:t>
            </a:r>
          </a:p>
        </p:txBody>
      </p:sp>
      <p:sp>
        <p:nvSpPr>
          <p:cNvPr id="19" name="Text Placeholder 3">
            <a:extLst>
              <a:ext uri="{FF2B5EF4-FFF2-40B4-BE49-F238E27FC236}">
                <a16:creationId xmlns:a16="http://schemas.microsoft.com/office/drawing/2014/main" id="{69B72819-8820-4221-E34C-3B6889508554}"/>
              </a:ext>
            </a:extLst>
          </p:cNvPr>
          <p:cNvSpPr txBox="1">
            <a:spLocks/>
          </p:cNvSpPr>
          <p:nvPr/>
        </p:nvSpPr>
        <p:spPr>
          <a:xfrm>
            <a:off x="619028" y="1772240"/>
            <a:ext cx="6885084" cy="565536"/>
          </a:xfrm>
          <a:prstGeom prst="rect">
            <a:avLst/>
          </a:prstGeom>
        </p:spPr>
        <p:txBody>
          <a:bodyPr/>
          <a:lstStyle>
            <a:lvl1pPr marL="231775" indent="-231775" algn="l" defTabSz="914400" rtl="0" eaLnBrk="1" latinLnBrk="0" hangingPunct="1">
              <a:spcBef>
                <a:spcPct val="20000"/>
              </a:spcBef>
              <a:buClr>
                <a:schemeClr val="tx1"/>
              </a:buClr>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Accelerated aging caused by social stressors</a:t>
            </a:r>
          </a:p>
        </p:txBody>
      </p:sp>
      <p:sp>
        <p:nvSpPr>
          <p:cNvPr id="20" name="Rectangle 19">
            <a:extLst>
              <a:ext uri="{FF2B5EF4-FFF2-40B4-BE49-F238E27FC236}">
                <a16:creationId xmlns:a16="http://schemas.microsoft.com/office/drawing/2014/main" id="{D4A5DE34-1299-F526-6E27-F0701DD78E59}"/>
              </a:ext>
            </a:extLst>
          </p:cNvPr>
          <p:cNvSpPr/>
          <p:nvPr/>
        </p:nvSpPr>
        <p:spPr>
          <a:xfrm>
            <a:off x="1894383" y="2732534"/>
            <a:ext cx="5711477" cy="70788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Accumulation of constant stress, especially pronounced for those facing inequity</a:t>
            </a:r>
          </a:p>
        </p:txBody>
      </p:sp>
      <p:sp>
        <p:nvSpPr>
          <p:cNvPr id="21" name="Rectangle 20">
            <a:extLst>
              <a:ext uri="{FF2B5EF4-FFF2-40B4-BE49-F238E27FC236}">
                <a16:creationId xmlns:a16="http://schemas.microsoft.com/office/drawing/2014/main" id="{26778253-1F34-485E-5A98-9D62D5FF38CB}"/>
              </a:ext>
            </a:extLst>
          </p:cNvPr>
          <p:cNvSpPr/>
          <p:nvPr/>
        </p:nvSpPr>
        <p:spPr>
          <a:xfrm>
            <a:off x="1984228" y="4164185"/>
            <a:ext cx="4972625" cy="1312423"/>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a:ea typeface="+mn-ea"/>
                <a:cs typeface="+mn-cs"/>
              </a:rPr>
              <a:t>Body’s ability to recover is blunted by repeated exposure to stressors, regulation of body’s stress hormone is disrupted leading to chronic disease</a:t>
            </a:r>
          </a:p>
        </p:txBody>
      </p:sp>
      <p:sp>
        <p:nvSpPr>
          <p:cNvPr id="22" name="Parallelogram 14">
            <a:extLst>
              <a:ext uri="{FF2B5EF4-FFF2-40B4-BE49-F238E27FC236}">
                <a16:creationId xmlns:a16="http://schemas.microsoft.com/office/drawing/2014/main" id="{2AAC2700-393E-3DB6-BA7C-F9C104617116}"/>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23" name="Line">
            <a:extLst>
              <a:ext uri="{FF2B5EF4-FFF2-40B4-BE49-F238E27FC236}">
                <a16:creationId xmlns:a16="http://schemas.microsoft.com/office/drawing/2014/main" id="{973825BF-7154-F2DC-4460-EB018DDC64BD}"/>
              </a:ext>
            </a:extLst>
          </p:cNvPr>
          <p:cNvSpPr/>
          <p:nvPr/>
        </p:nvSpPr>
        <p:spPr>
          <a:xfrm>
            <a:off x="-56428" y="177800"/>
            <a:ext cx="12247435" cy="0"/>
          </a:xfrm>
          <a:prstGeom prst="line">
            <a:avLst/>
          </a:prstGeom>
          <a:ln w="6350">
            <a:solidFill>
              <a:srgbClr val="EC1300"/>
            </a:solidFill>
          </a:ln>
        </p:spPr>
        <p:txBody>
          <a:bodyPr lIns="45719" rIns="45719"/>
          <a:lstStyle/>
          <a:p>
            <a:endParaRPr/>
          </a:p>
        </p:txBody>
      </p:sp>
      <p:sp>
        <p:nvSpPr>
          <p:cNvPr id="24" name="Content Placeholder 4">
            <a:extLst>
              <a:ext uri="{FF2B5EF4-FFF2-40B4-BE49-F238E27FC236}">
                <a16:creationId xmlns:a16="http://schemas.microsoft.com/office/drawing/2014/main" id="{16607E1E-1914-593D-756E-87771E3443F4}"/>
              </a:ext>
            </a:extLst>
          </p:cNvPr>
          <p:cNvSpPr txBox="1">
            <a:spLocks/>
          </p:cNvSpPr>
          <p:nvPr/>
        </p:nvSpPr>
        <p:spPr>
          <a:xfrm>
            <a:off x="430490" y="5840046"/>
            <a:ext cx="5559848" cy="905474"/>
          </a:xfrm>
          <a:prstGeom prst="rect">
            <a:avLst/>
          </a:prstGeom>
        </p:spPr>
        <p:txBody>
          <a:bodyPr>
            <a:normAutofit/>
          </a:bodyPr>
          <a:lstStyle>
            <a:lvl1pPr marL="231775" indent="-231775" algn="l" defTabSz="914400" rtl="0" eaLnBrk="1" latinLnBrk="0" hangingPunct="1">
              <a:spcBef>
                <a:spcPct val="20000"/>
              </a:spcBef>
              <a:buClr>
                <a:schemeClr val="tx1"/>
              </a:buClr>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chemeClr val="bg1">
                    <a:lumMod val="50000"/>
                  </a:schemeClr>
                </a:solidFill>
                <a:latin typeface="+mn-lt"/>
              </a:rPr>
              <a:t>“</a:t>
            </a:r>
            <a:r>
              <a:rPr lang="en-US" sz="1000" i="1" dirty="0">
                <a:solidFill>
                  <a:schemeClr val="bg1">
                    <a:lumMod val="50000"/>
                  </a:schemeClr>
                </a:solidFill>
                <a:latin typeface="+mn-lt"/>
                <a:hlinkClick r:id="rId3"/>
              </a:rPr>
              <a:t>Stress Is Weathering Our Bodies from the inside Out.” </a:t>
            </a:r>
            <a:r>
              <a:rPr lang="en-US" sz="1000" i="1" dirty="0">
                <a:solidFill>
                  <a:schemeClr val="bg1">
                    <a:lumMod val="50000"/>
                  </a:schemeClr>
                </a:solidFill>
                <a:latin typeface="+mn-lt"/>
              </a:rPr>
              <a:t>Washington Post. October 17, 2023.  </a:t>
            </a:r>
          </a:p>
        </p:txBody>
      </p:sp>
      <p:sp>
        <p:nvSpPr>
          <p:cNvPr id="25" name="TextBox 24">
            <a:extLst>
              <a:ext uri="{FF2B5EF4-FFF2-40B4-BE49-F238E27FC236}">
                <a16:creationId xmlns:a16="http://schemas.microsoft.com/office/drawing/2014/main" id="{401C2989-78F4-616A-0A2F-BD9C5043FB31}"/>
              </a:ext>
            </a:extLst>
          </p:cNvPr>
          <p:cNvSpPr txBox="1"/>
          <p:nvPr/>
        </p:nvSpPr>
        <p:spPr>
          <a:xfrm>
            <a:off x="862207" y="2779706"/>
            <a:ext cx="788999" cy="1015663"/>
          </a:xfrm>
          <a:prstGeom prst="rect">
            <a:avLst/>
          </a:prstGeom>
          <a:noFill/>
        </p:spPr>
        <p:txBody>
          <a:bodyPr wrap="none" rtlCol="0">
            <a:spAutoFit/>
          </a:bodyPr>
          <a:lstStyle/>
          <a:p>
            <a:r>
              <a:rPr kumimoji="0" lang="en-US" sz="60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6000" dirty="0">
              <a:solidFill>
                <a:srgbClr val="FF0000"/>
              </a:solidFill>
            </a:endParaRPr>
          </a:p>
        </p:txBody>
      </p:sp>
      <p:sp>
        <p:nvSpPr>
          <p:cNvPr id="26" name="TextBox 25">
            <a:extLst>
              <a:ext uri="{FF2B5EF4-FFF2-40B4-BE49-F238E27FC236}">
                <a16:creationId xmlns:a16="http://schemas.microsoft.com/office/drawing/2014/main" id="{EEE2D34F-E0BC-32A1-2C5F-641BC386841F}"/>
              </a:ext>
            </a:extLst>
          </p:cNvPr>
          <p:cNvSpPr txBox="1"/>
          <p:nvPr/>
        </p:nvSpPr>
        <p:spPr>
          <a:xfrm>
            <a:off x="912849" y="4429624"/>
            <a:ext cx="788999" cy="1015663"/>
          </a:xfrm>
          <a:prstGeom prst="rect">
            <a:avLst/>
          </a:prstGeom>
          <a:noFill/>
        </p:spPr>
        <p:txBody>
          <a:bodyPr wrap="none" rtlCol="0">
            <a:spAutoFit/>
          </a:bodyPr>
          <a:lstStyle/>
          <a:p>
            <a:r>
              <a:rPr kumimoji="0" lang="en-US" sz="60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6000" dirty="0">
              <a:solidFill>
                <a:srgbClr val="FF0000"/>
              </a:solidFill>
            </a:endParaRPr>
          </a:p>
        </p:txBody>
      </p:sp>
      <p:pic>
        <p:nvPicPr>
          <p:cNvPr id="27" name="Picture 26">
            <a:extLst>
              <a:ext uri="{FF2B5EF4-FFF2-40B4-BE49-F238E27FC236}">
                <a16:creationId xmlns:a16="http://schemas.microsoft.com/office/drawing/2014/main" id="{8123A709-C4FF-555F-A6CE-E965851D25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54089" y="1333009"/>
            <a:ext cx="3287055" cy="4924720"/>
          </a:xfrm>
          <a:prstGeom prst="rect">
            <a:avLst/>
          </a:prstGeom>
        </p:spPr>
      </p:pic>
    </p:spTree>
    <p:extLst>
      <p:ext uri="{BB962C8B-B14F-4D97-AF65-F5344CB8AC3E}">
        <p14:creationId xmlns:p14="http://schemas.microsoft.com/office/powerpoint/2010/main" val="1380395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49237" y="397100"/>
            <a:ext cx="10955103" cy="826435"/>
          </a:xfrm>
        </p:spPr>
        <p:txBody>
          <a:bodyPr>
            <a:normAutofit fontScale="90000"/>
          </a:bodyPr>
          <a:lstStyle/>
          <a:p>
            <a:r>
              <a:rPr lang="en-US" dirty="0"/>
              <a:t>The proportion who feel they will likely get dementia is greater than the proportion who will.</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E32D7281-30F8-0D4F-AB3C-591BB197AA7D}"/>
              </a:ext>
            </a:extLst>
          </p:cNvPr>
          <p:cNvSpPr/>
          <p:nvPr/>
        </p:nvSpPr>
        <p:spPr>
          <a:xfrm>
            <a:off x="745332" y="4149098"/>
            <a:ext cx="4004468"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2"/>
                </a:solidFill>
                <a:effectLst/>
                <a:uLnTx/>
                <a:uFillTx/>
                <a:latin typeface="Arial"/>
                <a:ea typeface="+mn-ea"/>
                <a:cs typeface="+mn-cs"/>
              </a:rPr>
              <a:t>48%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Arial"/>
                <a:ea typeface="+mn-ea"/>
                <a:cs typeface="+mn-cs"/>
              </a:rPr>
              <a:t>of adults age 40 and older think it is likely they will get dementia.</a:t>
            </a:r>
          </a:p>
        </p:txBody>
      </p:sp>
      <p:sp>
        <p:nvSpPr>
          <p:cNvPr id="3" name="Content Placeholder 4">
            <a:extLst>
              <a:ext uri="{FF2B5EF4-FFF2-40B4-BE49-F238E27FC236}">
                <a16:creationId xmlns:a16="http://schemas.microsoft.com/office/drawing/2014/main" id="{AB60D42D-921E-722E-C84F-12A37E24C14A}"/>
              </a:ext>
            </a:extLst>
          </p:cNvPr>
          <p:cNvSpPr txBox="1">
            <a:spLocks/>
          </p:cNvSpPr>
          <p:nvPr/>
        </p:nvSpPr>
        <p:spPr>
          <a:xfrm>
            <a:off x="449235" y="5838436"/>
            <a:ext cx="10955104" cy="795663"/>
          </a:xfrm>
          <a:prstGeom prst="rect">
            <a:avLst/>
          </a:prstGeom>
        </p:spPr>
        <p:txBody>
          <a:bodyPr vert="horz" lIns="91440" tIns="45720" rIns="91440" bIns="45720" rtlCol="0">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chemeClr val="bg1">
                    <a:lumMod val="50000"/>
                  </a:schemeClr>
                </a:solidFill>
                <a:latin typeface="+mn-lt"/>
              </a:rPr>
              <a:t>”</a:t>
            </a:r>
            <a:r>
              <a:rPr lang="en-US" sz="1000" i="1" dirty="0">
                <a:solidFill>
                  <a:schemeClr val="bg1">
                    <a:lumMod val="50000"/>
                  </a:schemeClr>
                </a:solidFill>
                <a:latin typeface="+mn-lt"/>
                <a:hlinkClick r:id="rId3"/>
              </a:rPr>
              <a:t>AARP Survey on the Perceptions Related to a Dementia Diagnosis: Adults Age 40+,“ </a:t>
            </a:r>
            <a:r>
              <a:rPr lang="en-US" sz="1000" i="1" dirty="0">
                <a:solidFill>
                  <a:schemeClr val="bg1">
                    <a:lumMod val="50000"/>
                  </a:schemeClr>
                </a:solidFill>
                <a:latin typeface="+mn-lt"/>
              </a:rPr>
              <a:t>(June 2021); “</a:t>
            </a:r>
            <a:r>
              <a:rPr lang="en-US" sz="1000" i="1" dirty="0">
                <a:solidFill>
                  <a:schemeClr val="bg1">
                    <a:lumMod val="50000"/>
                  </a:schemeClr>
                </a:solidFill>
                <a:latin typeface="+mn-lt"/>
                <a:hlinkClick r:id="rId4"/>
              </a:rPr>
              <a:t>One in 10 Older Americans Has Dementia</a:t>
            </a:r>
            <a:r>
              <a:rPr lang="en-US" sz="1000" i="1" dirty="0">
                <a:solidFill>
                  <a:schemeClr val="bg1">
                    <a:lumMod val="50000"/>
                  </a:schemeClr>
                </a:solidFill>
                <a:latin typeface="+mn-lt"/>
              </a:rPr>
              <a:t>,” Columbia University Irving Medical Center, (October 20, 2022).</a:t>
            </a:r>
          </a:p>
        </p:txBody>
      </p:sp>
      <p:sp>
        <p:nvSpPr>
          <p:cNvPr id="5" name="Parallelogram 14">
            <a:extLst>
              <a:ext uri="{FF2B5EF4-FFF2-40B4-BE49-F238E27FC236}">
                <a16:creationId xmlns:a16="http://schemas.microsoft.com/office/drawing/2014/main" id="{15244FB4-3ECA-8565-DCAD-6CBD45DA370D}"/>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8" name="Line">
            <a:extLst>
              <a:ext uri="{FF2B5EF4-FFF2-40B4-BE49-F238E27FC236}">
                <a16:creationId xmlns:a16="http://schemas.microsoft.com/office/drawing/2014/main" id="{07B4A536-E07E-FAC4-7A03-2C5363992379}"/>
              </a:ext>
            </a:extLst>
          </p:cNvPr>
          <p:cNvSpPr/>
          <p:nvPr/>
        </p:nvSpPr>
        <p:spPr>
          <a:xfrm>
            <a:off x="-56428" y="177800"/>
            <a:ext cx="12247435" cy="0"/>
          </a:xfrm>
          <a:prstGeom prst="line">
            <a:avLst/>
          </a:prstGeom>
          <a:ln w="6350">
            <a:solidFill>
              <a:srgbClr val="EC1300"/>
            </a:solidFill>
          </a:ln>
        </p:spPr>
        <p:txBody>
          <a:bodyPr lIns="45719" rIns="45719"/>
          <a:lstStyle/>
          <a:p>
            <a:endParaRPr/>
          </a:p>
        </p:txBody>
      </p:sp>
      <p:pic>
        <p:nvPicPr>
          <p:cNvPr id="14" name="Picture 13">
            <a:extLst>
              <a:ext uri="{FF2B5EF4-FFF2-40B4-BE49-F238E27FC236}">
                <a16:creationId xmlns:a16="http://schemas.microsoft.com/office/drawing/2014/main" id="{8F9CFA31-CE4C-16F3-847B-58B84029A09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527604" y="1471109"/>
            <a:ext cx="2122356" cy="2499732"/>
          </a:xfrm>
          <a:prstGeom prst="rect">
            <a:avLst/>
          </a:prstGeom>
        </p:spPr>
      </p:pic>
      <p:graphicFrame>
        <p:nvGraphicFramePr>
          <p:cNvPr id="9" name="Chart 8">
            <a:extLst>
              <a:ext uri="{FF2B5EF4-FFF2-40B4-BE49-F238E27FC236}">
                <a16:creationId xmlns:a16="http://schemas.microsoft.com/office/drawing/2014/main" id="{3B64828F-BF7F-4BF5-95F2-70B06029ADBA}"/>
              </a:ext>
            </a:extLst>
          </p:cNvPr>
          <p:cNvGraphicFramePr>
            <a:graphicFrameLocks/>
          </p:cNvGraphicFramePr>
          <p:nvPr>
            <p:extLst>
              <p:ext uri="{D42A27DB-BD31-4B8C-83A1-F6EECF244321}">
                <p14:modId xmlns:p14="http://schemas.microsoft.com/office/powerpoint/2010/main" val="2540864612"/>
              </p:ext>
            </p:extLst>
          </p:nvPr>
        </p:nvGraphicFramePr>
        <p:xfrm>
          <a:off x="4923693" y="1371600"/>
          <a:ext cx="6480646" cy="43434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4440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5244C4-747A-1EBC-40C2-43DCBC8F8E9D}"/>
              </a:ext>
            </a:extLst>
          </p:cNvPr>
          <p:cNvSpPr/>
          <p:nvPr/>
        </p:nvSpPr>
        <p:spPr>
          <a:xfrm flipH="1">
            <a:off x="5530921" y="408904"/>
            <a:ext cx="6652844" cy="1589578"/>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3" name="Title 2">
            <a:extLst>
              <a:ext uri="{FF2B5EF4-FFF2-40B4-BE49-F238E27FC236}">
                <a16:creationId xmlns:a16="http://schemas.microsoft.com/office/drawing/2014/main" id="{C8E388B2-B3CD-2147-A9A9-8CE8F89DB5EE}"/>
              </a:ext>
            </a:extLst>
          </p:cNvPr>
          <p:cNvSpPr>
            <a:spLocks noGrp="1"/>
          </p:cNvSpPr>
          <p:nvPr>
            <p:ph type="title"/>
          </p:nvPr>
        </p:nvSpPr>
        <p:spPr>
          <a:xfrm>
            <a:off x="5530921" y="620752"/>
            <a:ext cx="6169516" cy="1165882"/>
          </a:xfrm>
        </p:spPr>
        <p:txBody>
          <a:bodyPr>
            <a:normAutofit/>
          </a:bodyPr>
          <a:lstStyle/>
          <a:p>
            <a:pPr algn="r"/>
            <a:r>
              <a:rPr lang="en-US" sz="2000" i="1" dirty="0"/>
              <a:t>“Being financially secure enough to retire and live a comfortable life.”</a:t>
            </a:r>
            <a:br>
              <a:rPr lang="en-US" sz="3200" i="1" dirty="0"/>
            </a:br>
            <a:r>
              <a:rPr lang="en-US" sz="1800" b="0" i="1" cap="none" dirty="0"/>
              <a:t>-Woman who is self-employed, in her 50s</a:t>
            </a:r>
            <a:endParaRPr lang="en-US" sz="2400" b="0" i="1" dirty="0"/>
          </a:p>
        </p:txBody>
      </p:sp>
      <p:sp>
        <p:nvSpPr>
          <p:cNvPr id="2" name="Slide Number Placeholder 1">
            <a:extLst>
              <a:ext uri="{FF2B5EF4-FFF2-40B4-BE49-F238E27FC236}">
                <a16:creationId xmlns:a16="http://schemas.microsoft.com/office/drawing/2014/main" id="{8EC96965-A5D6-6940-8B51-752AAE8EB9C0}"/>
              </a:ext>
            </a:extLst>
          </p:cNvPr>
          <p:cNvSpPr>
            <a:spLocks noGrp="1"/>
          </p:cNvSpPr>
          <p:nvPr>
            <p:ph type="sldNum" sz="quarter" idx="4"/>
          </p:nvPr>
        </p:nvSpPr>
        <p:spPr/>
        <p:txBody>
          <a:bodyPr/>
          <a:lstStyle/>
          <a:p>
            <a:fld id="{1192A142-7054-431A-A71A-F024B58D1027}" type="slidenum">
              <a:rPr lang="en-US" smtClean="0"/>
              <a:pPr/>
              <a:t>25</a:t>
            </a:fld>
            <a:endParaRPr lang="en-US"/>
          </a:p>
        </p:txBody>
      </p:sp>
    </p:spTree>
    <p:extLst>
      <p:ext uri="{BB962C8B-B14F-4D97-AF65-F5344CB8AC3E}">
        <p14:creationId xmlns:p14="http://schemas.microsoft.com/office/powerpoint/2010/main" val="44083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31308" y="389979"/>
            <a:ext cx="10955103" cy="826435"/>
          </a:xfrm>
        </p:spPr>
        <p:txBody>
          <a:bodyPr>
            <a:normAutofit fontScale="90000"/>
          </a:bodyPr>
          <a:lstStyle/>
          <a:p>
            <a:r>
              <a:rPr lang="en-US" dirty="0"/>
              <a:t>Ratings of financial health are split, reflecting a range of financial experiences.</a:t>
            </a:r>
          </a:p>
        </p:txBody>
      </p:sp>
      <p:sp>
        <p:nvSpPr>
          <p:cNvPr id="7" name="Content Placeholder 4">
            <a:extLst>
              <a:ext uri="{FF2B5EF4-FFF2-40B4-BE49-F238E27FC236}">
                <a16:creationId xmlns:a16="http://schemas.microsoft.com/office/drawing/2014/main" id="{8A89CA2B-042E-DD4D-974C-26EE78C4A338}"/>
              </a:ext>
            </a:extLst>
          </p:cNvPr>
          <p:cNvSpPr>
            <a:spLocks noGrp="1"/>
          </p:cNvSpPr>
          <p:nvPr>
            <p:ph idx="1"/>
          </p:nvPr>
        </p:nvSpPr>
        <p:spPr>
          <a:xfrm>
            <a:off x="458739" y="5837670"/>
            <a:ext cx="10955103" cy="521061"/>
          </a:xfrm>
        </p:spPr>
        <p:txBody>
          <a:bodyPr>
            <a:noAutofit/>
          </a:bodyPr>
          <a:lstStyle/>
          <a:p>
            <a:pPr marL="0" indent="0">
              <a:buNone/>
            </a:pPr>
            <a:r>
              <a:rPr lang="en-US" sz="1000" i="1" dirty="0">
                <a:solidFill>
                  <a:schemeClr val="bg1">
                    <a:lumMod val="50000"/>
                  </a:schemeClr>
                </a:solidFill>
                <a:latin typeface="+mn-lt"/>
              </a:rPr>
              <a:t>AARP Research, “</a:t>
            </a:r>
            <a:r>
              <a:rPr lang="en-US" sz="1000" i="1" dirty="0">
                <a:solidFill>
                  <a:schemeClr val="bg1">
                    <a:lumMod val="50000"/>
                  </a:schemeClr>
                </a:solidFill>
                <a:latin typeface="+mn-lt"/>
                <a:hlinkClick r:id="rId3"/>
              </a:rPr>
              <a:t>Financial Worries: Views of Adults Ages 50+</a:t>
            </a:r>
            <a:r>
              <a:rPr lang="en-US" sz="1000" i="1" dirty="0">
                <a:solidFill>
                  <a:schemeClr val="bg1">
                    <a:lumMod val="50000"/>
                  </a:schemeClr>
                </a:solidFill>
                <a:latin typeface="+mn-lt"/>
              </a:rPr>
              <a:t>,” March 2022; “</a:t>
            </a:r>
            <a:r>
              <a:rPr lang="en-US" sz="1000" i="1" dirty="0">
                <a:solidFill>
                  <a:schemeClr val="bg1">
                    <a:lumMod val="50000"/>
                  </a:schemeClr>
                </a:solidFill>
                <a:latin typeface="+mn-lt"/>
                <a:hlinkClick r:id="rId4"/>
              </a:rPr>
              <a:t>Elder Economic Security Standard™ Index </a:t>
            </a:r>
            <a:r>
              <a:rPr lang="en-US" sz="1000" i="1" dirty="0">
                <a:solidFill>
                  <a:schemeClr val="bg1">
                    <a:lumMod val="50000"/>
                  </a:schemeClr>
                </a:solidFill>
                <a:latin typeface="+mn-lt"/>
              </a:rPr>
              <a:t>(Elder Index),” (February 14, 2023</a:t>
            </a:r>
            <a:r>
              <a:rPr lang="en-US" sz="1000" b="0" i="1" dirty="0">
                <a:solidFill>
                  <a:srgbClr val="121212"/>
                </a:solidFill>
                <a:effectLst/>
                <a:latin typeface="+mn-lt"/>
              </a:rPr>
              <a:t>). </a:t>
            </a:r>
            <a:endParaRPr lang="en-US" sz="1000" i="1" dirty="0">
              <a:solidFill>
                <a:schemeClr val="bg1">
                  <a:lumMod val="50000"/>
                </a:schemeClr>
              </a:solidFill>
              <a:latin typeface="+mn-lt"/>
            </a:endParaRP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fld id="{1192A142-7054-431A-A71A-F024B58D1027}" type="slidenum">
              <a:rPr lang="en-US" smtClean="0"/>
              <a:pPr/>
              <a:t>26</a:t>
            </a:fld>
            <a:endParaRPr lang="en-US"/>
          </a:p>
        </p:txBody>
      </p:sp>
      <p:sp>
        <p:nvSpPr>
          <p:cNvPr id="6" name="Rectangle 5">
            <a:extLst>
              <a:ext uri="{FF2B5EF4-FFF2-40B4-BE49-F238E27FC236}">
                <a16:creationId xmlns:a16="http://schemas.microsoft.com/office/drawing/2014/main" id="{082639C8-E9FB-44AC-CBBA-8BF66B93D9F4}"/>
              </a:ext>
            </a:extLst>
          </p:cNvPr>
          <p:cNvSpPr/>
          <p:nvPr/>
        </p:nvSpPr>
        <p:spPr>
          <a:xfrm>
            <a:off x="6993596" y="2501497"/>
            <a:ext cx="4665005" cy="23698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lumMod val="75000"/>
                    <a:lumOff val="25000"/>
                  </a:srgbClr>
                </a:solidFill>
                <a:latin typeface="Arial"/>
              </a:rPr>
              <a:t>It is estimated that </a:t>
            </a:r>
            <a:r>
              <a:rPr lang="en-US" sz="4400" b="1" dirty="0">
                <a:solidFill>
                  <a:srgbClr val="FF0000"/>
                </a:solidFill>
                <a:latin typeface="Arial"/>
              </a:rPr>
              <a:t>48</a:t>
            </a:r>
            <a:r>
              <a:rPr kumimoji="0" lang="en-US" sz="4400" b="1" i="0" u="none" strike="noStrike" kern="1200" cap="none" spc="0" normalizeH="0" baseline="0" noProof="0" dirty="0">
                <a:ln>
                  <a:noFill/>
                </a:ln>
                <a:solidFill>
                  <a:srgbClr val="FF0000"/>
                </a:solidFill>
                <a:effectLst/>
                <a:uLnTx/>
                <a:uFillTx/>
                <a:latin typeface="Arial"/>
                <a:ea typeface="+mn-ea"/>
                <a:cs typeface="+mn-cs"/>
              </a:rPr>
              <a:t>%</a:t>
            </a:r>
            <a:r>
              <a:rPr lang="en-US" sz="4400" b="1" dirty="0">
                <a:solidFill>
                  <a:schemeClr val="accent2"/>
                </a:solidFill>
                <a:latin typeface="Arial"/>
              </a:rPr>
              <a:t> </a:t>
            </a:r>
            <a:r>
              <a:rPr kumimoji="0" lang="en-US" sz="2000" b="0" i="0" u="none" strike="noStrike" kern="1200" cap="none" spc="0" normalizeH="0" baseline="0" noProof="0" dirty="0">
                <a:ln>
                  <a:noFill/>
                </a:ln>
                <a:solidFill>
                  <a:srgbClr val="000000">
                    <a:lumMod val="75000"/>
                    <a:lumOff val="25000"/>
                  </a:srgbClr>
                </a:solidFill>
                <a:effectLst/>
                <a:uLnTx/>
                <a:uFillTx/>
                <a:latin typeface="Arial"/>
                <a:ea typeface="+mn-ea"/>
                <a:cs typeface="+mn-cs"/>
              </a:rPr>
              <a:t>of adults age 65-plus living alone, and</a:t>
            </a:r>
            <a:r>
              <a:rPr kumimoji="0" lang="en-US" sz="2000"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Arial"/>
              </a:rPr>
              <a:t>21% </a:t>
            </a:r>
            <a:r>
              <a:rPr kumimoji="0" lang="en-US" sz="2000" b="0" i="0" u="none" strike="noStrike" kern="1200" cap="none" spc="0" normalizeH="0" baseline="0" noProof="0" dirty="0">
                <a:ln>
                  <a:noFill/>
                </a:ln>
                <a:solidFill>
                  <a:srgbClr val="000000">
                    <a:lumMod val="75000"/>
                    <a:lumOff val="25000"/>
                  </a:srgbClr>
                </a:solidFill>
                <a:effectLst/>
                <a:uLnTx/>
                <a:uFillTx/>
                <a:latin typeface="Arial"/>
                <a:ea typeface="+mn-ea"/>
                <a:cs typeface="+mn-cs"/>
              </a:rPr>
              <a:t>of couples lack the financial resources to pay for basic needs and age in place in their homes.</a:t>
            </a:r>
          </a:p>
        </p:txBody>
      </p:sp>
      <p:sp>
        <p:nvSpPr>
          <p:cNvPr id="3" name="Parallelogram 14">
            <a:extLst>
              <a:ext uri="{FF2B5EF4-FFF2-40B4-BE49-F238E27FC236}">
                <a16:creationId xmlns:a16="http://schemas.microsoft.com/office/drawing/2014/main" id="{197BBDFF-7626-0145-C758-5C07A53304E6}"/>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4E03D775-9802-DB9F-87CA-50DF77A0CB46}"/>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9" name="Chart 8">
            <a:extLst>
              <a:ext uri="{FF2B5EF4-FFF2-40B4-BE49-F238E27FC236}">
                <a16:creationId xmlns:a16="http://schemas.microsoft.com/office/drawing/2014/main" id="{994C9692-965C-41D8-AF7B-D2EFA1FA1209}"/>
              </a:ext>
            </a:extLst>
          </p:cNvPr>
          <p:cNvGraphicFramePr>
            <a:graphicFrameLocks/>
          </p:cNvGraphicFramePr>
          <p:nvPr>
            <p:extLst>
              <p:ext uri="{D42A27DB-BD31-4B8C-83A1-F6EECF244321}">
                <p14:modId xmlns:p14="http://schemas.microsoft.com/office/powerpoint/2010/main" val="1365100678"/>
              </p:ext>
            </p:extLst>
          </p:nvPr>
        </p:nvGraphicFramePr>
        <p:xfrm>
          <a:off x="533399" y="1773795"/>
          <a:ext cx="6605669" cy="39412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24033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40735" y="391244"/>
            <a:ext cx="11436642" cy="826435"/>
          </a:xfrm>
        </p:spPr>
        <p:txBody>
          <a:bodyPr>
            <a:normAutofit fontScale="90000"/>
          </a:bodyPr>
          <a:lstStyle/>
          <a:p>
            <a:r>
              <a:rPr lang="en-US" dirty="0"/>
              <a:t>Present and future financial concerns weigh on the minds of adults age 50 and older.</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1299EE66-A036-ABE6-ADC8-FF73C6C623DC}"/>
              </a:ext>
            </a:extLst>
          </p:cNvPr>
          <p:cNvSpPr/>
          <p:nvPr/>
        </p:nvSpPr>
        <p:spPr>
          <a:xfrm>
            <a:off x="459589" y="1452256"/>
            <a:ext cx="10955103" cy="369332"/>
          </a:xfrm>
          <a:prstGeom prst="rect">
            <a:avLst/>
          </a:prstGeom>
        </p:spPr>
        <p:txBody>
          <a:bodyPr wrap="square">
            <a:spAutoFit/>
          </a:bodyPr>
          <a:lstStyle/>
          <a:p>
            <a:r>
              <a:rPr lang="en-US">
                <a:solidFill>
                  <a:schemeClr val="tx1">
                    <a:lumMod val="75000"/>
                    <a:lumOff val="25000"/>
                  </a:schemeClr>
                </a:solidFill>
              </a:rPr>
              <a:t>Financial concerns are especially pronounced among people in their 50s, followed by those in their 60s.</a:t>
            </a:r>
          </a:p>
        </p:txBody>
      </p:sp>
      <p:sp>
        <p:nvSpPr>
          <p:cNvPr id="7" name="Content Placeholder 4">
            <a:extLst>
              <a:ext uri="{FF2B5EF4-FFF2-40B4-BE49-F238E27FC236}">
                <a16:creationId xmlns:a16="http://schemas.microsoft.com/office/drawing/2014/main" id="{FF165EE6-D7A5-E6C5-0AFD-49B02243B546}"/>
              </a:ext>
            </a:extLst>
          </p:cNvPr>
          <p:cNvSpPr txBox="1">
            <a:spLocks/>
          </p:cNvSpPr>
          <p:nvPr/>
        </p:nvSpPr>
        <p:spPr>
          <a:xfrm>
            <a:off x="459588" y="5847022"/>
            <a:ext cx="10955104" cy="281820"/>
          </a:xfrm>
          <a:prstGeom prst="rect">
            <a:avLst/>
          </a:prstGeom>
        </p:spPr>
        <p:txBody>
          <a:bodyPr vert="horz" lIns="91440" tIns="45720" rIns="91440" bIns="45720" rtlCol="0">
            <a:norm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chemeClr val="bg1">
                    <a:lumMod val="50000"/>
                  </a:schemeClr>
                </a:solidFill>
              </a:rPr>
              <a:t>“</a:t>
            </a:r>
            <a:r>
              <a:rPr lang="en-US" sz="1000" i="1" dirty="0">
                <a:solidFill>
                  <a:schemeClr val="bg1">
                    <a:lumMod val="50000"/>
                  </a:schemeClr>
                </a:solidFill>
                <a:hlinkClick r:id="rId3"/>
              </a:rPr>
              <a:t>AARP Financial Security Trends Survey</a:t>
            </a:r>
            <a:r>
              <a:rPr lang="en-US" sz="1000" i="1" dirty="0">
                <a:solidFill>
                  <a:schemeClr val="bg1">
                    <a:lumMod val="50000"/>
                  </a:schemeClr>
                </a:solidFill>
              </a:rPr>
              <a:t>,” AARP Research, (July 2023). </a:t>
            </a:r>
          </a:p>
        </p:txBody>
      </p:sp>
      <p:sp>
        <p:nvSpPr>
          <p:cNvPr id="3" name="Parallelogram 14">
            <a:extLst>
              <a:ext uri="{FF2B5EF4-FFF2-40B4-BE49-F238E27FC236}">
                <a16:creationId xmlns:a16="http://schemas.microsoft.com/office/drawing/2014/main" id="{69E17D6C-1683-DB97-AB61-03E44D41171D}"/>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A8822A18-2C7C-C676-E0A2-D7A867A48EAC}"/>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13" name="Chart 12">
            <a:extLst>
              <a:ext uri="{FF2B5EF4-FFF2-40B4-BE49-F238E27FC236}">
                <a16:creationId xmlns:a16="http://schemas.microsoft.com/office/drawing/2014/main" id="{3EDD6717-E500-4071-8127-8EE5B3795978}"/>
              </a:ext>
            </a:extLst>
          </p:cNvPr>
          <p:cNvGraphicFramePr>
            <a:graphicFrameLocks/>
          </p:cNvGraphicFramePr>
          <p:nvPr>
            <p:extLst>
              <p:ext uri="{D42A27DB-BD31-4B8C-83A1-F6EECF244321}">
                <p14:modId xmlns:p14="http://schemas.microsoft.com/office/powerpoint/2010/main" val="762624998"/>
              </p:ext>
            </p:extLst>
          </p:nvPr>
        </p:nvGraphicFramePr>
        <p:xfrm>
          <a:off x="533400" y="2056164"/>
          <a:ext cx="10881292" cy="36588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3502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49237" y="397100"/>
            <a:ext cx="10955103" cy="826435"/>
          </a:xfrm>
        </p:spPr>
        <p:txBody>
          <a:bodyPr>
            <a:normAutofit fontScale="90000"/>
          </a:bodyPr>
          <a:lstStyle/>
          <a:p>
            <a:r>
              <a:rPr lang="en-US" dirty="0"/>
              <a:t>One in five non-retired adults age 50-plus have no retirement savings.</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 name="Content Placeholder 4">
            <a:extLst>
              <a:ext uri="{FF2B5EF4-FFF2-40B4-BE49-F238E27FC236}">
                <a16:creationId xmlns:a16="http://schemas.microsoft.com/office/drawing/2014/main" id="{D8EEAA69-76A1-B999-3DB3-770934DD3F92}"/>
              </a:ext>
            </a:extLst>
          </p:cNvPr>
          <p:cNvSpPr txBox="1">
            <a:spLocks/>
          </p:cNvSpPr>
          <p:nvPr/>
        </p:nvSpPr>
        <p:spPr>
          <a:xfrm>
            <a:off x="455753" y="5845122"/>
            <a:ext cx="10955104" cy="281820"/>
          </a:xfrm>
          <a:prstGeom prst="rect">
            <a:avLst/>
          </a:prstGeom>
        </p:spPr>
        <p:txBody>
          <a:bodyPr vert="horz" lIns="91440" tIns="45720" rIns="91440" bIns="45720" rtlCol="0">
            <a:norm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chemeClr val="bg1">
                    <a:lumMod val="50000"/>
                  </a:schemeClr>
                </a:solidFill>
                <a:hlinkClick r:id="rId3"/>
              </a:rPr>
              <a:t>“AARP Financial Security Trends Survey,”</a:t>
            </a:r>
            <a:r>
              <a:rPr lang="en-US" sz="1000" i="1" dirty="0">
                <a:solidFill>
                  <a:schemeClr val="bg1">
                    <a:lumMod val="50000"/>
                  </a:schemeClr>
                </a:solidFill>
              </a:rPr>
              <a:t> AARP Research, (July 2023).</a:t>
            </a:r>
          </a:p>
        </p:txBody>
      </p:sp>
      <p:sp>
        <p:nvSpPr>
          <p:cNvPr id="3" name="Parallelogram 14">
            <a:extLst>
              <a:ext uri="{FF2B5EF4-FFF2-40B4-BE49-F238E27FC236}">
                <a16:creationId xmlns:a16="http://schemas.microsoft.com/office/drawing/2014/main" id="{775A41D0-856A-24AC-1955-1802A61BB364}"/>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6" name="Line">
            <a:extLst>
              <a:ext uri="{FF2B5EF4-FFF2-40B4-BE49-F238E27FC236}">
                <a16:creationId xmlns:a16="http://schemas.microsoft.com/office/drawing/2014/main" id="{95D3213E-FC41-50A2-77F8-21A9CDDA6E3C}"/>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11" name="Chart 10">
            <a:extLst>
              <a:ext uri="{FF2B5EF4-FFF2-40B4-BE49-F238E27FC236}">
                <a16:creationId xmlns:a16="http://schemas.microsoft.com/office/drawing/2014/main" id="{0F30A27E-0A15-4791-9BFB-7F09311A9E46}"/>
              </a:ext>
            </a:extLst>
          </p:cNvPr>
          <p:cNvGraphicFramePr>
            <a:graphicFrameLocks/>
          </p:cNvGraphicFramePr>
          <p:nvPr>
            <p:extLst>
              <p:ext uri="{D42A27DB-BD31-4B8C-83A1-F6EECF244321}">
                <p14:modId xmlns:p14="http://schemas.microsoft.com/office/powerpoint/2010/main" val="3079772380"/>
              </p:ext>
            </p:extLst>
          </p:nvPr>
        </p:nvGraphicFramePr>
        <p:xfrm>
          <a:off x="549537" y="1371600"/>
          <a:ext cx="7019663" cy="4343400"/>
        </p:xfrm>
        <a:graphic>
          <a:graphicData uri="http://schemas.openxmlformats.org/drawingml/2006/chart">
            <c:chart xmlns:c="http://schemas.openxmlformats.org/drawingml/2006/chart" xmlns:r="http://schemas.openxmlformats.org/officeDocument/2006/relationships" r:id="rId4"/>
          </a:graphicData>
        </a:graphic>
      </p:graphicFrame>
      <p:pic>
        <p:nvPicPr>
          <p:cNvPr id="15" name="Picture 14">
            <a:extLst>
              <a:ext uri="{FF2B5EF4-FFF2-40B4-BE49-F238E27FC236}">
                <a16:creationId xmlns:a16="http://schemas.microsoft.com/office/drawing/2014/main" id="{A5A5DD1F-0A7F-650B-497E-97A567F0D6A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7135318" y="1630429"/>
            <a:ext cx="5084400" cy="4084571"/>
          </a:xfrm>
          <a:prstGeom prst="rect">
            <a:avLst/>
          </a:prstGeom>
        </p:spPr>
      </p:pic>
    </p:spTree>
    <p:extLst>
      <p:ext uri="{BB962C8B-B14F-4D97-AF65-F5344CB8AC3E}">
        <p14:creationId xmlns:p14="http://schemas.microsoft.com/office/powerpoint/2010/main" val="1025680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50162" y="388374"/>
            <a:ext cx="10955103" cy="826435"/>
          </a:xfrm>
        </p:spPr>
        <p:txBody>
          <a:bodyPr>
            <a:normAutofit fontScale="90000"/>
          </a:bodyPr>
          <a:lstStyle/>
          <a:p>
            <a:r>
              <a:rPr lang="en-US" sz="3600" dirty="0">
                <a:effectLst/>
                <a:ea typeface="Calibri" panose="020F0502020204030204" pitchFamily="34" charset="0"/>
                <a:cs typeface="Times New Roman" panose="02020603050405020304" pitchFamily="18" charset="0"/>
              </a:rPr>
              <a:t>Adults are working longer than they have in the past driven by changes in society, culture, and health and longevity. </a:t>
            </a:r>
            <a:endParaRPr lang="en-US" dirty="0"/>
          </a:p>
        </p:txBody>
      </p:sp>
      <p:sp>
        <p:nvSpPr>
          <p:cNvPr id="7" name="Content Placeholder 4">
            <a:extLst>
              <a:ext uri="{FF2B5EF4-FFF2-40B4-BE49-F238E27FC236}">
                <a16:creationId xmlns:a16="http://schemas.microsoft.com/office/drawing/2014/main" id="{8A89CA2B-042E-DD4D-974C-26EE78C4A338}"/>
              </a:ext>
            </a:extLst>
          </p:cNvPr>
          <p:cNvSpPr>
            <a:spLocks noGrp="1"/>
          </p:cNvSpPr>
          <p:nvPr>
            <p:ph idx="1"/>
          </p:nvPr>
        </p:nvSpPr>
        <p:spPr>
          <a:xfrm>
            <a:off x="459588" y="5847041"/>
            <a:ext cx="10955104" cy="1104743"/>
          </a:xfrm>
        </p:spPr>
        <p:txBody>
          <a:bodyPr>
            <a:normAutofit/>
          </a:bodyPr>
          <a:lstStyle/>
          <a:p>
            <a:pPr marL="0" indent="0">
              <a:buNone/>
            </a:pPr>
            <a:r>
              <a:rPr lang="en-US" sz="1000" i="1" dirty="0">
                <a:solidFill>
                  <a:schemeClr val="bg1">
                    <a:lumMod val="50000"/>
                  </a:schemeClr>
                </a:solidFill>
                <a:hlinkClick r:id="rId3"/>
              </a:rPr>
              <a:t>Pew Research Center </a:t>
            </a:r>
            <a:r>
              <a:rPr lang="en-US" sz="1000" i="1" dirty="0">
                <a:solidFill>
                  <a:schemeClr val="bg1">
                    <a:lumMod val="50000"/>
                  </a:schemeClr>
                </a:solidFill>
              </a:rPr>
              <a:t>analysis of Current Population Survey Annual Social and Economic Supplement (IPUMS). Data accessed at </a:t>
            </a:r>
            <a:r>
              <a:rPr lang="en-US" sz="1000" i="1" dirty="0">
                <a:solidFill>
                  <a:schemeClr val="bg1">
                    <a:lumMod val="50000"/>
                  </a:schemeClr>
                </a:solidFill>
                <a:hlinkClick r:id="rId4"/>
              </a:rPr>
              <a:t>Washington Post.</a:t>
            </a:r>
            <a:endParaRPr lang="en-US" sz="1000" i="1" dirty="0">
              <a:solidFill>
                <a:schemeClr val="bg1">
                  <a:lumMod val="50000"/>
                </a:schemeClr>
              </a:solidFill>
            </a:endParaRP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fld id="{1192A142-7054-431A-A71A-F024B58D1027}" type="slidenum">
              <a:rPr lang="en-US" smtClean="0"/>
              <a:pPr/>
              <a:t>29</a:t>
            </a:fld>
            <a:endParaRPr lang="en-US"/>
          </a:p>
        </p:txBody>
      </p:sp>
      <p:sp>
        <p:nvSpPr>
          <p:cNvPr id="5" name="Rectangle 4">
            <a:extLst>
              <a:ext uri="{FF2B5EF4-FFF2-40B4-BE49-F238E27FC236}">
                <a16:creationId xmlns:a16="http://schemas.microsoft.com/office/drawing/2014/main" id="{EE64983E-EEDC-FADC-EBA7-CEC25B2B98F8}"/>
              </a:ext>
            </a:extLst>
          </p:cNvPr>
          <p:cNvSpPr/>
          <p:nvPr/>
        </p:nvSpPr>
        <p:spPr>
          <a:xfrm>
            <a:off x="1412044" y="1914385"/>
            <a:ext cx="3343875" cy="662634"/>
          </a:xfrm>
          <a:prstGeom prst="rect">
            <a:avLst/>
          </a:prstGeom>
        </p:spPr>
        <p:txBody>
          <a:bodyPr wrap="square" anchor="ctr">
            <a:spAutoFit/>
          </a:bodyPr>
          <a:lstStyle/>
          <a:p>
            <a:r>
              <a:rPr lang="en-US" dirty="0"/>
              <a:t>Increases in Social Security full retirement age</a:t>
            </a:r>
          </a:p>
        </p:txBody>
      </p:sp>
      <p:sp>
        <p:nvSpPr>
          <p:cNvPr id="10" name="Rectangle 9">
            <a:extLst>
              <a:ext uri="{FF2B5EF4-FFF2-40B4-BE49-F238E27FC236}">
                <a16:creationId xmlns:a16="http://schemas.microsoft.com/office/drawing/2014/main" id="{4B55329E-960E-99B8-5E39-AA2A301154AC}"/>
              </a:ext>
            </a:extLst>
          </p:cNvPr>
          <p:cNvSpPr/>
          <p:nvPr/>
        </p:nvSpPr>
        <p:spPr>
          <a:xfrm>
            <a:off x="1448619" y="2756244"/>
            <a:ext cx="3343875" cy="662634"/>
          </a:xfrm>
          <a:prstGeom prst="rect">
            <a:avLst/>
          </a:prstGeom>
        </p:spPr>
        <p:txBody>
          <a:bodyPr wrap="square" anchor="ctr">
            <a:spAutoFit/>
          </a:bodyPr>
          <a:lstStyle/>
          <a:p>
            <a:r>
              <a:rPr lang="en-US"/>
              <a:t>Defined benefit </a:t>
            </a:r>
            <a:r>
              <a:rPr lang="en-US">
                <a:sym typeface="Wingdings" panose="05000000000000000000" pitchFamily="2" charset="2"/>
              </a:rPr>
              <a:t> defined contribution plans</a:t>
            </a:r>
            <a:endParaRPr lang="en-US"/>
          </a:p>
        </p:txBody>
      </p:sp>
      <p:sp>
        <p:nvSpPr>
          <p:cNvPr id="12" name="Rectangle 11">
            <a:extLst>
              <a:ext uri="{FF2B5EF4-FFF2-40B4-BE49-F238E27FC236}">
                <a16:creationId xmlns:a16="http://schemas.microsoft.com/office/drawing/2014/main" id="{96799DA2-648E-974F-8C7E-14972C0B39D9}"/>
              </a:ext>
            </a:extLst>
          </p:cNvPr>
          <p:cNvSpPr/>
          <p:nvPr/>
        </p:nvSpPr>
        <p:spPr>
          <a:xfrm>
            <a:off x="1496349" y="3525638"/>
            <a:ext cx="2589120" cy="646331"/>
          </a:xfrm>
          <a:prstGeom prst="rect">
            <a:avLst/>
          </a:prstGeom>
        </p:spPr>
        <p:txBody>
          <a:bodyPr wrap="square" anchor="ctr">
            <a:spAutoFit/>
          </a:bodyPr>
          <a:lstStyle/>
          <a:p>
            <a:r>
              <a:rPr lang="en-US"/>
              <a:t>More highly educated workforce</a:t>
            </a:r>
          </a:p>
        </p:txBody>
      </p:sp>
      <p:sp>
        <p:nvSpPr>
          <p:cNvPr id="14" name="Rectangle 13">
            <a:extLst>
              <a:ext uri="{FF2B5EF4-FFF2-40B4-BE49-F238E27FC236}">
                <a16:creationId xmlns:a16="http://schemas.microsoft.com/office/drawing/2014/main" id="{AA37431B-2D92-DA6C-C621-D39DFD315220}"/>
              </a:ext>
            </a:extLst>
          </p:cNvPr>
          <p:cNvSpPr/>
          <p:nvPr/>
        </p:nvSpPr>
        <p:spPr>
          <a:xfrm>
            <a:off x="1496349" y="4337898"/>
            <a:ext cx="2468613" cy="646331"/>
          </a:xfrm>
          <a:prstGeom prst="rect">
            <a:avLst/>
          </a:prstGeom>
        </p:spPr>
        <p:txBody>
          <a:bodyPr wrap="square" anchor="ctr">
            <a:spAutoFit/>
          </a:bodyPr>
          <a:lstStyle/>
          <a:p>
            <a:r>
              <a:rPr lang="en-US"/>
              <a:t>Increased health and longevity</a:t>
            </a:r>
          </a:p>
        </p:txBody>
      </p:sp>
      <p:sp>
        <p:nvSpPr>
          <p:cNvPr id="15" name="Rectangle 14">
            <a:extLst>
              <a:ext uri="{FF2B5EF4-FFF2-40B4-BE49-F238E27FC236}">
                <a16:creationId xmlns:a16="http://schemas.microsoft.com/office/drawing/2014/main" id="{39100667-68BB-0F33-26D1-F1524C9A33E2}"/>
              </a:ext>
            </a:extLst>
          </p:cNvPr>
          <p:cNvSpPr/>
          <p:nvPr/>
        </p:nvSpPr>
        <p:spPr>
          <a:xfrm>
            <a:off x="618084" y="1373656"/>
            <a:ext cx="3343875" cy="378648"/>
          </a:xfrm>
          <a:prstGeom prst="rect">
            <a:avLst/>
          </a:prstGeom>
        </p:spPr>
        <p:txBody>
          <a:bodyPr wrap="square" anchor="ctr">
            <a:spAutoFit/>
          </a:bodyPr>
          <a:lstStyle/>
          <a:p>
            <a:r>
              <a:rPr lang="en-US" dirty="0"/>
              <a:t>Reasons include…</a:t>
            </a:r>
          </a:p>
        </p:txBody>
      </p:sp>
      <p:sp>
        <p:nvSpPr>
          <p:cNvPr id="6" name="Rectangle 5">
            <a:extLst>
              <a:ext uri="{FF2B5EF4-FFF2-40B4-BE49-F238E27FC236}">
                <a16:creationId xmlns:a16="http://schemas.microsoft.com/office/drawing/2014/main" id="{A7E27810-7077-594A-DCC3-6B0FAB7F0966}"/>
              </a:ext>
            </a:extLst>
          </p:cNvPr>
          <p:cNvSpPr/>
          <p:nvPr/>
        </p:nvSpPr>
        <p:spPr>
          <a:xfrm>
            <a:off x="1496349" y="5102757"/>
            <a:ext cx="2965923" cy="646331"/>
          </a:xfrm>
          <a:prstGeom prst="rect">
            <a:avLst/>
          </a:prstGeom>
        </p:spPr>
        <p:txBody>
          <a:bodyPr wrap="square" anchor="ctr">
            <a:spAutoFit/>
          </a:bodyPr>
          <a:lstStyle/>
          <a:p>
            <a:r>
              <a:rPr lang="en-US"/>
              <a:t>Purpose, engagement, identity</a:t>
            </a:r>
          </a:p>
        </p:txBody>
      </p:sp>
      <p:sp>
        <p:nvSpPr>
          <p:cNvPr id="16" name="Parallelogram 14">
            <a:extLst>
              <a:ext uri="{FF2B5EF4-FFF2-40B4-BE49-F238E27FC236}">
                <a16:creationId xmlns:a16="http://schemas.microsoft.com/office/drawing/2014/main" id="{C744DDD8-92FC-E443-0B34-791F0F5053EB}"/>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17" name="Line">
            <a:extLst>
              <a:ext uri="{FF2B5EF4-FFF2-40B4-BE49-F238E27FC236}">
                <a16:creationId xmlns:a16="http://schemas.microsoft.com/office/drawing/2014/main" id="{365D976C-9D81-88D6-92A2-FB3680091139}"/>
              </a:ext>
            </a:extLst>
          </p:cNvPr>
          <p:cNvSpPr/>
          <p:nvPr/>
        </p:nvSpPr>
        <p:spPr>
          <a:xfrm>
            <a:off x="-56428" y="177800"/>
            <a:ext cx="12247435" cy="0"/>
          </a:xfrm>
          <a:prstGeom prst="line">
            <a:avLst/>
          </a:prstGeom>
          <a:ln w="6350">
            <a:solidFill>
              <a:srgbClr val="EC1300"/>
            </a:solidFill>
          </a:ln>
        </p:spPr>
        <p:txBody>
          <a:bodyPr lIns="45719" rIns="45719"/>
          <a:lstStyle/>
          <a:p>
            <a:endParaRPr/>
          </a:p>
        </p:txBody>
      </p:sp>
      <p:sp>
        <p:nvSpPr>
          <p:cNvPr id="19" name="TextBox 18">
            <a:extLst>
              <a:ext uri="{FF2B5EF4-FFF2-40B4-BE49-F238E27FC236}">
                <a16:creationId xmlns:a16="http://schemas.microsoft.com/office/drawing/2014/main" id="{6896B482-14EC-9D1C-CD61-E95A44963E7F}"/>
              </a:ext>
            </a:extLst>
          </p:cNvPr>
          <p:cNvSpPr txBox="1"/>
          <p:nvPr/>
        </p:nvSpPr>
        <p:spPr>
          <a:xfrm>
            <a:off x="618084" y="1879003"/>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0" name="TextBox 19">
            <a:extLst>
              <a:ext uri="{FF2B5EF4-FFF2-40B4-BE49-F238E27FC236}">
                <a16:creationId xmlns:a16="http://schemas.microsoft.com/office/drawing/2014/main" id="{62350C1B-C702-528D-7A55-EB4538A08533}"/>
              </a:ext>
            </a:extLst>
          </p:cNvPr>
          <p:cNvSpPr txBox="1"/>
          <p:nvPr/>
        </p:nvSpPr>
        <p:spPr>
          <a:xfrm>
            <a:off x="618084" y="3448773"/>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1" name="TextBox 20">
            <a:extLst>
              <a:ext uri="{FF2B5EF4-FFF2-40B4-BE49-F238E27FC236}">
                <a16:creationId xmlns:a16="http://schemas.microsoft.com/office/drawing/2014/main" id="{8725F29E-296A-742B-7593-762C80D62BDB}"/>
              </a:ext>
            </a:extLst>
          </p:cNvPr>
          <p:cNvSpPr txBox="1"/>
          <p:nvPr/>
        </p:nvSpPr>
        <p:spPr>
          <a:xfrm>
            <a:off x="675093" y="4279770"/>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2" name="TextBox 21">
            <a:extLst>
              <a:ext uri="{FF2B5EF4-FFF2-40B4-BE49-F238E27FC236}">
                <a16:creationId xmlns:a16="http://schemas.microsoft.com/office/drawing/2014/main" id="{81157D8D-5D8E-9500-DDEC-DD828C342341}"/>
              </a:ext>
            </a:extLst>
          </p:cNvPr>
          <p:cNvSpPr txBox="1"/>
          <p:nvPr/>
        </p:nvSpPr>
        <p:spPr>
          <a:xfrm>
            <a:off x="637291" y="2710000"/>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3" name="TextBox 22">
            <a:extLst>
              <a:ext uri="{FF2B5EF4-FFF2-40B4-BE49-F238E27FC236}">
                <a16:creationId xmlns:a16="http://schemas.microsoft.com/office/drawing/2014/main" id="{989A32FD-49C7-A082-1531-8A43F9C22F8B}"/>
              </a:ext>
            </a:extLst>
          </p:cNvPr>
          <p:cNvSpPr txBox="1"/>
          <p:nvPr/>
        </p:nvSpPr>
        <p:spPr>
          <a:xfrm>
            <a:off x="675093" y="5019346"/>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graphicFrame>
        <p:nvGraphicFramePr>
          <p:cNvPr id="27" name="Chart 26">
            <a:extLst>
              <a:ext uri="{FF2B5EF4-FFF2-40B4-BE49-F238E27FC236}">
                <a16:creationId xmlns:a16="http://schemas.microsoft.com/office/drawing/2014/main" id="{ABAC8652-C540-4572-82B4-2D23173DD348}"/>
              </a:ext>
            </a:extLst>
          </p:cNvPr>
          <p:cNvGraphicFramePr>
            <a:graphicFrameLocks/>
          </p:cNvGraphicFramePr>
          <p:nvPr>
            <p:extLst>
              <p:ext uri="{D42A27DB-BD31-4B8C-83A1-F6EECF244321}">
                <p14:modId xmlns:p14="http://schemas.microsoft.com/office/powerpoint/2010/main" val="2074765612"/>
              </p:ext>
            </p:extLst>
          </p:nvPr>
        </p:nvGraphicFramePr>
        <p:xfrm>
          <a:off x="4944977" y="1371601"/>
          <a:ext cx="6628939" cy="4377486"/>
        </p:xfrm>
        <a:graphic>
          <a:graphicData uri="http://schemas.openxmlformats.org/drawingml/2006/chart">
            <c:chart xmlns:c="http://schemas.openxmlformats.org/drawingml/2006/chart" xmlns:r="http://schemas.openxmlformats.org/officeDocument/2006/relationships" r:id="rId5"/>
          </a:graphicData>
        </a:graphic>
      </p:graphicFrame>
      <p:sp>
        <p:nvSpPr>
          <p:cNvPr id="28" name="Rectangle 27">
            <a:extLst>
              <a:ext uri="{FF2B5EF4-FFF2-40B4-BE49-F238E27FC236}">
                <a16:creationId xmlns:a16="http://schemas.microsoft.com/office/drawing/2014/main" id="{6E8D26AA-C11F-B8E5-8DD1-0BFC4B9BBFC7}"/>
              </a:ext>
            </a:extLst>
          </p:cNvPr>
          <p:cNvSpPr/>
          <p:nvPr/>
        </p:nvSpPr>
        <p:spPr>
          <a:xfrm>
            <a:off x="1" y="1371600"/>
            <a:ext cx="4792494" cy="4475440"/>
          </a:xfrm>
          <a:prstGeom prst="rect">
            <a:avLst/>
          </a:prstGeom>
          <a:solidFill>
            <a:srgbClr val="FFC2BE">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2359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D94EDEB-024D-938D-CDE2-9E8CBD04EBA0}"/>
              </a:ext>
            </a:extLst>
          </p:cNvPr>
          <p:cNvSpPr/>
          <p:nvPr/>
        </p:nvSpPr>
        <p:spPr>
          <a:xfrm>
            <a:off x="0" y="1371600"/>
            <a:ext cx="8873765" cy="4934512"/>
          </a:xfrm>
          <a:prstGeom prst="rect">
            <a:avLst/>
          </a:prstGeom>
          <a:solidFill>
            <a:srgbClr val="FFC2BE">
              <a:alpha val="304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000C538F-250E-0CC5-9EE0-DDF358FD4914}"/>
              </a:ext>
            </a:extLst>
          </p:cNvPr>
          <p:cNvSpPr>
            <a:spLocks noGrp="1"/>
          </p:cNvSpPr>
          <p:nvPr>
            <p:ph type="sldNum" sz="quarter" idx="4"/>
          </p:nvPr>
        </p:nvSpPr>
        <p:spPr/>
        <p:txBody>
          <a:bodyPr/>
          <a:lstStyle/>
          <a:p>
            <a:fld id="{1192A142-7054-431A-A71A-F024B58D1027}" type="slidenum">
              <a:rPr lang="en-US" smtClean="0"/>
              <a:pPr/>
              <a:t>3</a:t>
            </a:fld>
            <a:endParaRPr lang="en-US"/>
          </a:p>
        </p:txBody>
      </p:sp>
      <p:sp>
        <p:nvSpPr>
          <p:cNvPr id="3" name="Title 1">
            <a:extLst>
              <a:ext uri="{FF2B5EF4-FFF2-40B4-BE49-F238E27FC236}">
                <a16:creationId xmlns:a16="http://schemas.microsoft.com/office/drawing/2014/main" id="{1F620A7D-E1A9-F310-6961-6EA911E71052}"/>
              </a:ext>
            </a:extLst>
          </p:cNvPr>
          <p:cNvSpPr txBox="1">
            <a:spLocks/>
          </p:cNvSpPr>
          <p:nvPr/>
        </p:nvSpPr>
        <p:spPr>
          <a:xfrm>
            <a:off x="430490" y="260291"/>
            <a:ext cx="4011084" cy="1162050"/>
          </a:xfrm>
          <a:prstGeom prst="rect">
            <a:avLst/>
          </a:prstGeom>
        </p:spPr>
        <p:txBody>
          <a:bodyPr/>
          <a:lstStyle>
            <a:lvl1pPr algn="l" defTabSz="914400" rtl="0" eaLnBrk="1" latinLnBrk="0" hangingPunct="1">
              <a:spcBef>
                <a:spcPct val="0"/>
              </a:spcBef>
              <a:buNone/>
              <a:defRPr sz="3600" b="1" kern="1200" baseline="0">
                <a:solidFill>
                  <a:schemeClr val="tx1"/>
                </a:solidFill>
                <a:latin typeface="Arial Narrow" panose="020B0606020202030204" pitchFamily="34" charset="0"/>
                <a:ea typeface="+mj-ea"/>
                <a:cs typeface="Arial" pitchFamily="34" charset="0"/>
              </a:defRPr>
            </a:lvl1pPr>
          </a:lstStyle>
          <a:p>
            <a:r>
              <a:rPr lang="en-US" dirty="0"/>
              <a:t>Presentation Goals</a:t>
            </a:r>
          </a:p>
        </p:txBody>
      </p:sp>
      <p:sp>
        <p:nvSpPr>
          <p:cNvPr id="4" name="Text Placeholder 3">
            <a:extLst>
              <a:ext uri="{FF2B5EF4-FFF2-40B4-BE49-F238E27FC236}">
                <a16:creationId xmlns:a16="http://schemas.microsoft.com/office/drawing/2014/main" id="{61696317-D96E-A20B-83D6-8FF005BCE49A}"/>
              </a:ext>
            </a:extLst>
          </p:cNvPr>
          <p:cNvSpPr txBox="1">
            <a:spLocks/>
          </p:cNvSpPr>
          <p:nvPr/>
        </p:nvSpPr>
        <p:spPr>
          <a:xfrm>
            <a:off x="619028" y="1772239"/>
            <a:ext cx="4011084" cy="3938285"/>
          </a:xfrm>
          <a:prstGeom prst="rect">
            <a:avLst/>
          </a:prstGeom>
        </p:spPr>
        <p:txBody>
          <a:bodyPr/>
          <a:lstStyle>
            <a:lvl1pPr marL="231775" indent="-231775" algn="l" defTabSz="914400" rtl="0" eaLnBrk="1" latinLnBrk="0" hangingPunct="1">
              <a:spcBef>
                <a:spcPct val="20000"/>
              </a:spcBef>
              <a:buClr>
                <a:schemeClr val="tx1"/>
              </a:buClr>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Take away at least ONE insight to: </a:t>
            </a:r>
          </a:p>
        </p:txBody>
      </p:sp>
      <p:sp>
        <p:nvSpPr>
          <p:cNvPr id="7" name="Rectangle 6">
            <a:extLst>
              <a:ext uri="{FF2B5EF4-FFF2-40B4-BE49-F238E27FC236}">
                <a16:creationId xmlns:a16="http://schemas.microsoft.com/office/drawing/2014/main" id="{704FEF31-92A0-7EB2-529E-AA14BF3CEA21}"/>
              </a:ext>
            </a:extLst>
          </p:cNvPr>
          <p:cNvSpPr/>
          <p:nvPr/>
        </p:nvSpPr>
        <p:spPr>
          <a:xfrm>
            <a:off x="1894383" y="2441152"/>
            <a:ext cx="3961071" cy="138499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atin typeface="Arial"/>
              </a:rPr>
              <a:t>R</a:t>
            </a:r>
            <a:r>
              <a:rPr kumimoji="0" lang="en-US" sz="2800" b="1" i="0" u="none" strike="noStrike" kern="1200" cap="none" spc="0" normalizeH="0" baseline="0" noProof="0" dirty="0" err="1">
                <a:ln>
                  <a:noFill/>
                </a:ln>
                <a:effectLst/>
                <a:uLnTx/>
                <a:uFillTx/>
                <a:latin typeface="Arial"/>
                <a:ea typeface="+mn-ea"/>
                <a:cs typeface="+mn-cs"/>
              </a:rPr>
              <a:t>esonate</a:t>
            </a:r>
            <a:r>
              <a:rPr kumimoji="0" lang="en-US" sz="2800" b="1" i="0" u="none" strike="noStrike" kern="1200" cap="none" spc="0" normalizeH="0" baseline="0" noProof="0" dirty="0">
                <a:ln>
                  <a:noFill/>
                </a:ln>
                <a:effectLst/>
                <a:uLnTx/>
                <a:uFillTx/>
                <a:latin typeface="Arial"/>
                <a:ea typeface="+mn-ea"/>
                <a:cs typeface="+mn-cs"/>
              </a:rPr>
              <a:t> with your audience members age 50 and older </a:t>
            </a:r>
          </a:p>
        </p:txBody>
      </p:sp>
      <p:sp>
        <p:nvSpPr>
          <p:cNvPr id="10" name="Rectangle 9">
            <a:extLst>
              <a:ext uri="{FF2B5EF4-FFF2-40B4-BE49-F238E27FC236}">
                <a16:creationId xmlns:a16="http://schemas.microsoft.com/office/drawing/2014/main" id="{19A44B4F-9EA0-1042-F727-EBF8ACE612E3}"/>
              </a:ext>
            </a:extLst>
          </p:cNvPr>
          <p:cNvSpPr/>
          <p:nvPr/>
        </p:nvSpPr>
        <p:spPr>
          <a:xfrm>
            <a:off x="1992760" y="4244958"/>
            <a:ext cx="4103240" cy="138499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
                <a:ea typeface="+mn-ea"/>
                <a:cs typeface="+mn-cs"/>
              </a:rPr>
              <a:t>Educate </a:t>
            </a:r>
            <a:r>
              <a:rPr lang="en-US" sz="2800" b="1" dirty="0">
                <a:latin typeface="Arial"/>
              </a:rPr>
              <a:t>or engage </a:t>
            </a:r>
            <a:r>
              <a:rPr kumimoji="0" lang="en-US" sz="2800" b="1" i="0" u="none" strike="noStrike" kern="1200" cap="none" spc="0" normalizeH="0" baseline="0" noProof="0" dirty="0">
                <a:ln>
                  <a:noFill/>
                </a:ln>
                <a:effectLst/>
                <a:uLnTx/>
                <a:uFillTx/>
                <a:latin typeface="Arial"/>
                <a:ea typeface="+mn-ea"/>
                <a:cs typeface="+mn-cs"/>
              </a:rPr>
              <a:t>your audience about the aging experience</a:t>
            </a:r>
          </a:p>
        </p:txBody>
      </p:sp>
      <p:pic>
        <p:nvPicPr>
          <p:cNvPr id="14" name="Picture 13">
            <a:extLst>
              <a:ext uri="{FF2B5EF4-FFF2-40B4-BE49-F238E27FC236}">
                <a16:creationId xmlns:a16="http://schemas.microsoft.com/office/drawing/2014/main" id="{7647F9D9-B027-348C-20D1-60D5824A534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915583" y="1369796"/>
            <a:ext cx="5276417" cy="4934512"/>
          </a:xfrm>
          <a:prstGeom prst="rect">
            <a:avLst/>
          </a:prstGeom>
        </p:spPr>
      </p:pic>
      <p:sp>
        <p:nvSpPr>
          <p:cNvPr id="16" name="Parallelogram 14">
            <a:extLst>
              <a:ext uri="{FF2B5EF4-FFF2-40B4-BE49-F238E27FC236}">
                <a16:creationId xmlns:a16="http://schemas.microsoft.com/office/drawing/2014/main" id="{C7E8B95A-6322-7EEF-8068-D4E99DE19031}"/>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17" name="Line">
            <a:extLst>
              <a:ext uri="{FF2B5EF4-FFF2-40B4-BE49-F238E27FC236}">
                <a16:creationId xmlns:a16="http://schemas.microsoft.com/office/drawing/2014/main" id="{A3428B08-A3B0-27EE-48ED-B727AA69A7C9}"/>
              </a:ext>
            </a:extLst>
          </p:cNvPr>
          <p:cNvSpPr/>
          <p:nvPr/>
        </p:nvSpPr>
        <p:spPr>
          <a:xfrm>
            <a:off x="-56428" y="177800"/>
            <a:ext cx="12247435" cy="0"/>
          </a:xfrm>
          <a:prstGeom prst="line">
            <a:avLst/>
          </a:prstGeom>
          <a:ln w="6350">
            <a:solidFill>
              <a:srgbClr val="EC1300"/>
            </a:solidFill>
          </a:ln>
        </p:spPr>
        <p:txBody>
          <a:bodyPr lIns="45719" rIns="45719"/>
          <a:lstStyle/>
          <a:p>
            <a:endParaRPr/>
          </a:p>
        </p:txBody>
      </p:sp>
      <p:sp>
        <p:nvSpPr>
          <p:cNvPr id="11" name="TextBox 10">
            <a:extLst>
              <a:ext uri="{FF2B5EF4-FFF2-40B4-BE49-F238E27FC236}">
                <a16:creationId xmlns:a16="http://schemas.microsoft.com/office/drawing/2014/main" id="{770D7394-CFA8-C5B9-6F89-1477A7D86165}"/>
              </a:ext>
            </a:extLst>
          </p:cNvPr>
          <p:cNvSpPr txBox="1"/>
          <p:nvPr/>
        </p:nvSpPr>
        <p:spPr>
          <a:xfrm>
            <a:off x="912849" y="4429624"/>
            <a:ext cx="788999" cy="1015663"/>
          </a:xfrm>
          <a:prstGeom prst="rect">
            <a:avLst/>
          </a:prstGeom>
          <a:noFill/>
        </p:spPr>
        <p:txBody>
          <a:bodyPr wrap="none" rtlCol="0">
            <a:spAutoFit/>
          </a:bodyPr>
          <a:lstStyle/>
          <a:p>
            <a:r>
              <a:rPr kumimoji="0" lang="en-US" sz="60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6000" dirty="0">
              <a:solidFill>
                <a:srgbClr val="FF0000"/>
              </a:solidFill>
            </a:endParaRPr>
          </a:p>
        </p:txBody>
      </p:sp>
      <p:sp>
        <p:nvSpPr>
          <p:cNvPr id="12" name="TextBox 11">
            <a:extLst>
              <a:ext uri="{FF2B5EF4-FFF2-40B4-BE49-F238E27FC236}">
                <a16:creationId xmlns:a16="http://schemas.microsoft.com/office/drawing/2014/main" id="{AA296E3F-D3D4-3D2C-BB9A-7A88D682A62D}"/>
              </a:ext>
            </a:extLst>
          </p:cNvPr>
          <p:cNvSpPr txBox="1"/>
          <p:nvPr/>
        </p:nvSpPr>
        <p:spPr>
          <a:xfrm>
            <a:off x="795871" y="2781318"/>
            <a:ext cx="788999" cy="1015663"/>
          </a:xfrm>
          <a:prstGeom prst="rect">
            <a:avLst/>
          </a:prstGeom>
          <a:noFill/>
        </p:spPr>
        <p:txBody>
          <a:bodyPr wrap="none" rtlCol="0">
            <a:spAutoFit/>
          </a:bodyPr>
          <a:lstStyle/>
          <a:p>
            <a:r>
              <a:rPr kumimoji="0" lang="en-US" sz="60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6000" dirty="0">
              <a:solidFill>
                <a:srgbClr val="FF0000"/>
              </a:solidFill>
            </a:endParaRPr>
          </a:p>
        </p:txBody>
      </p:sp>
    </p:spTree>
    <p:extLst>
      <p:ext uri="{BB962C8B-B14F-4D97-AF65-F5344CB8AC3E}">
        <p14:creationId xmlns:p14="http://schemas.microsoft.com/office/powerpoint/2010/main" val="2661149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7D317-2C38-28FC-943F-CFFB1B8A41BD}"/>
              </a:ext>
            </a:extLst>
          </p:cNvPr>
          <p:cNvSpPr/>
          <p:nvPr/>
        </p:nvSpPr>
        <p:spPr>
          <a:xfrm flipH="1">
            <a:off x="-2" y="4407832"/>
            <a:ext cx="12183765" cy="1766723"/>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3" name="Title 2">
            <a:extLst>
              <a:ext uri="{FF2B5EF4-FFF2-40B4-BE49-F238E27FC236}">
                <a16:creationId xmlns:a16="http://schemas.microsoft.com/office/drawing/2014/main" id="{C8E388B2-B3CD-2147-A9A9-8CE8F89DB5EE}"/>
              </a:ext>
            </a:extLst>
          </p:cNvPr>
          <p:cNvSpPr>
            <a:spLocks noGrp="1"/>
          </p:cNvSpPr>
          <p:nvPr>
            <p:ph type="title"/>
          </p:nvPr>
        </p:nvSpPr>
        <p:spPr>
          <a:xfrm>
            <a:off x="427512" y="4407832"/>
            <a:ext cx="11272924" cy="1848424"/>
          </a:xfrm>
        </p:spPr>
        <p:txBody>
          <a:bodyPr>
            <a:noAutofit/>
          </a:bodyPr>
          <a:lstStyle/>
          <a:p>
            <a:r>
              <a:rPr lang="en-US" sz="2000" i="1" dirty="0"/>
              <a:t>“Spending more time with my wife. Enjoying life outdoors. Participating in community events. Visiting with our daughter.”</a:t>
            </a:r>
            <a:br>
              <a:rPr lang="en-US" sz="2000" i="1" dirty="0"/>
            </a:br>
            <a:r>
              <a:rPr lang="en-US" sz="1800" b="0" i="1" cap="none" dirty="0"/>
              <a:t>-Father and husband, in his 60s in response to what he looks forward to</a:t>
            </a:r>
            <a:endParaRPr lang="en-US" sz="2000" b="0" i="1" dirty="0"/>
          </a:p>
        </p:txBody>
      </p:sp>
      <p:sp>
        <p:nvSpPr>
          <p:cNvPr id="2" name="Slide Number Placeholder 1">
            <a:extLst>
              <a:ext uri="{FF2B5EF4-FFF2-40B4-BE49-F238E27FC236}">
                <a16:creationId xmlns:a16="http://schemas.microsoft.com/office/drawing/2014/main" id="{8EC96965-A5D6-6940-8B51-752AAE8EB9C0}"/>
              </a:ext>
            </a:extLst>
          </p:cNvPr>
          <p:cNvSpPr>
            <a:spLocks noGrp="1"/>
          </p:cNvSpPr>
          <p:nvPr>
            <p:ph type="sldNum" sz="quarter" idx="4"/>
          </p:nvPr>
        </p:nvSpPr>
        <p:spPr/>
        <p:txBody>
          <a:bodyPr/>
          <a:lstStyle/>
          <a:p>
            <a:fld id="{1192A142-7054-431A-A71A-F024B58D1027}" type="slidenum">
              <a:rPr lang="en-US" smtClean="0"/>
              <a:pPr/>
              <a:t>30</a:t>
            </a:fld>
            <a:endParaRPr lang="en-US"/>
          </a:p>
        </p:txBody>
      </p:sp>
    </p:spTree>
    <p:extLst>
      <p:ext uri="{BB962C8B-B14F-4D97-AF65-F5344CB8AC3E}">
        <p14:creationId xmlns:p14="http://schemas.microsoft.com/office/powerpoint/2010/main" val="470153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10A300-0F7F-1A77-D11E-8D3803E17B98}"/>
              </a:ext>
            </a:extLst>
          </p:cNvPr>
          <p:cNvSpPr/>
          <p:nvPr/>
        </p:nvSpPr>
        <p:spPr>
          <a:xfrm>
            <a:off x="3278039" y="2602713"/>
            <a:ext cx="8581293" cy="164592"/>
          </a:xfrm>
          <a:prstGeom prst="rect">
            <a:avLst/>
          </a:prstGeom>
          <a:solidFill>
            <a:srgbClr val="FFC2B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a:extLst>
              <a:ext uri="{FF2B5EF4-FFF2-40B4-BE49-F238E27FC236}">
                <a16:creationId xmlns:a16="http://schemas.microsoft.com/office/drawing/2014/main" id="{4DE44588-F329-4748-8186-87E7AC43D6B1}"/>
              </a:ext>
            </a:extLst>
          </p:cNvPr>
          <p:cNvGraphicFramePr>
            <a:graphicFrameLocks/>
          </p:cNvGraphicFramePr>
          <p:nvPr>
            <p:extLst>
              <p:ext uri="{D42A27DB-BD31-4B8C-83A1-F6EECF244321}">
                <p14:modId xmlns:p14="http://schemas.microsoft.com/office/powerpoint/2010/main" val="3536208793"/>
              </p:ext>
            </p:extLst>
          </p:nvPr>
        </p:nvGraphicFramePr>
        <p:xfrm>
          <a:off x="618448" y="1371601"/>
          <a:ext cx="11249502"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31308" y="146144"/>
            <a:ext cx="11436642" cy="826435"/>
          </a:xfrm>
        </p:spPr>
        <p:txBody>
          <a:bodyPr>
            <a:normAutofit/>
          </a:bodyPr>
          <a:lstStyle/>
          <a:p>
            <a:r>
              <a:rPr lang="en-US" sz="3200" b="1" i="0" dirty="0">
                <a:solidFill>
                  <a:srgbClr val="121212"/>
                </a:solidFill>
                <a:effectLst/>
              </a:rPr>
              <a:t>Purpose is strongly associated with well-being.</a:t>
            </a:r>
            <a:endParaRPr lang="en-US" sz="3200" dirty="0"/>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7" name="Content Placeholder 4">
            <a:extLst>
              <a:ext uri="{FF2B5EF4-FFF2-40B4-BE49-F238E27FC236}">
                <a16:creationId xmlns:a16="http://schemas.microsoft.com/office/drawing/2014/main" id="{FF165EE6-D7A5-E6C5-0AFD-49B02243B546}"/>
              </a:ext>
            </a:extLst>
          </p:cNvPr>
          <p:cNvSpPr txBox="1">
            <a:spLocks/>
          </p:cNvSpPr>
          <p:nvPr/>
        </p:nvSpPr>
        <p:spPr>
          <a:xfrm>
            <a:off x="459589" y="5837791"/>
            <a:ext cx="11436642" cy="307299"/>
          </a:xfrm>
          <a:prstGeom prst="rect">
            <a:avLst/>
          </a:prstGeom>
        </p:spPr>
        <p:txBody>
          <a:bodyPr vert="horz" lIns="91440" tIns="45720" rIns="91440" bIns="45720" rtlCol="0">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chemeClr val="bg1">
                    <a:lumMod val="50000"/>
                  </a:schemeClr>
                </a:solidFill>
                <a:hlinkClick r:id="rId4"/>
              </a:rPr>
              <a:t>McKinsey Global Healthy Aging Survey</a:t>
            </a:r>
            <a:r>
              <a:rPr lang="en-US" sz="1000" i="1" dirty="0">
                <a:solidFill>
                  <a:schemeClr val="bg1">
                    <a:lumMod val="50000"/>
                  </a:schemeClr>
                </a:solidFill>
              </a:rPr>
              <a:t>, 2023. </a:t>
            </a:r>
          </a:p>
        </p:txBody>
      </p:sp>
      <p:sp>
        <p:nvSpPr>
          <p:cNvPr id="3" name="Parallelogram 14">
            <a:extLst>
              <a:ext uri="{FF2B5EF4-FFF2-40B4-BE49-F238E27FC236}">
                <a16:creationId xmlns:a16="http://schemas.microsoft.com/office/drawing/2014/main" id="{4F910539-E4C1-4685-2547-6C4C6002880B}"/>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6" name="Line">
            <a:extLst>
              <a:ext uri="{FF2B5EF4-FFF2-40B4-BE49-F238E27FC236}">
                <a16:creationId xmlns:a16="http://schemas.microsoft.com/office/drawing/2014/main" id="{BAE680E0-5A8D-F8CD-5109-590154C0A7D1}"/>
              </a:ext>
            </a:extLst>
          </p:cNvPr>
          <p:cNvSpPr/>
          <p:nvPr/>
        </p:nvSpPr>
        <p:spPr>
          <a:xfrm>
            <a:off x="-56428" y="177800"/>
            <a:ext cx="12247435" cy="0"/>
          </a:xfrm>
          <a:prstGeom prst="line">
            <a:avLst/>
          </a:prstGeom>
          <a:ln w="6350">
            <a:solidFill>
              <a:srgbClr val="EC1300"/>
            </a:solidFill>
          </a:ln>
        </p:spPr>
        <p:txBody>
          <a:bodyPr lIns="45719" rIns="45719"/>
          <a:lstStyle/>
          <a:p>
            <a:endParaRPr/>
          </a:p>
        </p:txBody>
      </p:sp>
    </p:spTree>
    <p:extLst>
      <p:ext uri="{BB962C8B-B14F-4D97-AF65-F5344CB8AC3E}">
        <p14:creationId xmlns:p14="http://schemas.microsoft.com/office/powerpoint/2010/main" val="2364796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31308" y="146146"/>
            <a:ext cx="11436642" cy="826435"/>
          </a:xfrm>
        </p:spPr>
        <p:txBody>
          <a:bodyPr>
            <a:normAutofit/>
          </a:bodyPr>
          <a:lstStyle/>
          <a:p>
            <a:r>
              <a:rPr lang="en-US" sz="3200" b="1" i="0" dirty="0">
                <a:solidFill>
                  <a:srgbClr val="121212"/>
                </a:solidFill>
                <a:effectLst/>
              </a:rPr>
              <a:t>Interests continue to be a primary feature of identity.</a:t>
            </a:r>
            <a:endParaRPr lang="en-US" sz="3200" dirty="0"/>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1299EE66-A036-ABE6-ADC8-FF73C6C623DC}"/>
              </a:ext>
            </a:extLst>
          </p:cNvPr>
          <p:cNvSpPr/>
          <p:nvPr/>
        </p:nvSpPr>
        <p:spPr>
          <a:xfrm>
            <a:off x="533400" y="1285403"/>
            <a:ext cx="10784120" cy="646331"/>
          </a:xfrm>
          <a:prstGeom prst="rect">
            <a:avLst/>
          </a:prstGeom>
        </p:spPr>
        <p:txBody>
          <a:bodyPr wrap="square">
            <a:spAutoFit/>
          </a:bodyPr>
          <a:lstStyle/>
          <a:p>
            <a:r>
              <a:rPr lang="en-US" dirty="0">
                <a:solidFill>
                  <a:schemeClr val="tx1">
                    <a:lumMod val="75000"/>
                    <a:lumOff val="25000"/>
                  </a:schemeClr>
                </a:solidFill>
              </a:rPr>
              <a:t>When asked how they would describe themselves to someone new, hobbies and interests are the most commonly selected response, across ages.</a:t>
            </a:r>
          </a:p>
        </p:txBody>
      </p:sp>
      <p:sp>
        <p:nvSpPr>
          <p:cNvPr id="7" name="Content Placeholder 4">
            <a:extLst>
              <a:ext uri="{FF2B5EF4-FFF2-40B4-BE49-F238E27FC236}">
                <a16:creationId xmlns:a16="http://schemas.microsoft.com/office/drawing/2014/main" id="{FF165EE6-D7A5-E6C5-0AFD-49B02243B546}"/>
              </a:ext>
            </a:extLst>
          </p:cNvPr>
          <p:cNvSpPr txBox="1">
            <a:spLocks/>
          </p:cNvSpPr>
          <p:nvPr/>
        </p:nvSpPr>
        <p:spPr>
          <a:xfrm>
            <a:off x="459589" y="5837791"/>
            <a:ext cx="11436642" cy="307299"/>
          </a:xfrm>
          <a:prstGeom prst="rect">
            <a:avLst/>
          </a:prstGeom>
        </p:spPr>
        <p:txBody>
          <a:bodyPr vert="horz" lIns="91440" tIns="45720" rIns="91440" bIns="45720" rtlCol="0">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chemeClr val="bg1">
                    <a:lumMod val="50000"/>
                  </a:schemeClr>
                </a:solidFill>
              </a:rPr>
              <a:t>AARP – Heart and Mind Study.</a:t>
            </a:r>
          </a:p>
        </p:txBody>
      </p:sp>
      <p:sp>
        <p:nvSpPr>
          <p:cNvPr id="3" name="Parallelogram 14">
            <a:extLst>
              <a:ext uri="{FF2B5EF4-FFF2-40B4-BE49-F238E27FC236}">
                <a16:creationId xmlns:a16="http://schemas.microsoft.com/office/drawing/2014/main" id="{0BDC723E-5E59-A85C-816F-F6CD1B6151DC}"/>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F7987A5D-DD27-EEAF-C96F-90E40362F116}"/>
              </a:ext>
            </a:extLst>
          </p:cNvPr>
          <p:cNvSpPr/>
          <p:nvPr/>
        </p:nvSpPr>
        <p:spPr>
          <a:xfrm>
            <a:off x="-56428" y="177800"/>
            <a:ext cx="12247435" cy="0"/>
          </a:xfrm>
          <a:prstGeom prst="line">
            <a:avLst/>
          </a:prstGeom>
          <a:ln w="6350">
            <a:solidFill>
              <a:srgbClr val="EC1300"/>
            </a:solidFill>
          </a:ln>
        </p:spPr>
        <p:txBody>
          <a:bodyPr lIns="45719" rIns="45719"/>
          <a:lstStyle/>
          <a:p>
            <a:endParaRPr/>
          </a:p>
        </p:txBody>
      </p:sp>
      <p:pic>
        <p:nvPicPr>
          <p:cNvPr id="8" name="Picture 7" descr="A group of people dancing in a room&#10;&#10;Description automatically generated">
            <a:extLst>
              <a:ext uri="{FF2B5EF4-FFF2-40B4-BE49-F238E27FC236}">
                <a16:creationId xmlns:a16="http://schemas.microsoft.com/office/drawing/2014/main" id="{B7E7738F-4A26-4C24-0151-3EA160EF499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6943265" y="1967095"/>
            <a:ext cx="5247741" cy="3747905"/>
          </a:xfrm>
          <a:prstGeom prst="rect">
            <a:avLst/>
          </a:prstGeom>
        </p:spPr>
      </p:pic>
      <p:graphicFrame>
        <p:nvGraphicFramePr>
          <p:cNvPr id="11" name="Chart 10">
            <a:extLst>
              <a:ext uri="{FF2B5EF4-FFF2-40B4-BE49-F238E27FC236}">
                <a16:creationId xmlns:a16="http://schemas.microsoft.com/office/drawing/2014/main" id="{CC61DAE2-CB70-4B96-B3D6-C2288CCED88C}"/>
              </a:ext>
            </a:extLst>
          </p:cNvPr>
          <p:cNvGraphicFramePr>
            <a:graphicFrameLocks/>
          </p:cNvGraphicFramePr>
          <p:nvPr>
            <p:extLst>
              <p:ext uri="{D42A27DB-BD31-4B8C-83A1-F6EECF244321}">
                <p14:modId xmlns:p14="http://schemas.microsoft.com/office/powerpoint/2010/main" val="3346817912"/>
              </p:ext>
            </p:extLst>
          </p:nvPr>
        </p:nvGraphicFramePr>
        <p:xfrm>
          <a:off x="644769" y="2051538"/>
          <a:ext cx="6963508" cy="37862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88400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40735" y="155575"/>
            <a:ext cx="11436642" cy="826435"/>
          </a:xfrm>
        </p:spPr>
        <p:txBody>
          <a:bodyPr>
            <a:normAutofit/>
          </a:bodyPr>
          <a:lstStyle/>
          <a:p>
            <a:r>
              <a:rPr lang="en-US" sz="3200" b="1" i="0" dirty="0">
                <a:solidFill>
                  <a:srgbClr val="121212"/>
                </a:solidFill>
                <a:effectLst/>
              </a:rPr>
              <a:t>Giving back is a source of purpose for many.</a:t>
            </a:r>
            <a:endParaRPr lang="en-US" sz="3200" dirty="0"/>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1299EE66-A036-ABE6-ADC8-FF73C6C623DC}"/>
              </a:ext>
            </a:extLst>
          </p:cNvPr>
          <p:cNvSpPr/>
          <p:nvPr/>
        </p:nvSpPr>
        <p:spPr>
          <a:xfrm>
            <a:off x="459589" y="1269769"/>
            <a:ext cx="11272822" cy="923330"/>
          </a:xfrm>
          <a:prstGeom prst="rect">
            <a:avLst/>
          </a:prstGeom>
        </p:spPr>
        <p:txBody>
          <a:bodyPr wrap="square">
            <a:spAutoFit/>
          </a:bodyPr>
          <a:lstStyle/>
          <a:p>
            <a:r>
              <a:rPr lang="en-US">
                <a:solidFill>
                  <a:schemeClr val="tx1">
                    <a:lumMod val="75000"/>
                    <a:lumOff val="25000"/>
                  </a:schemeClr>
                </a:solidFill>
              </a:rPr>
              <a:t>Half are volunteering, either formally (i.e. with a non-profit organization, school, religious organization, club, or any other group) or informally (i.e. providing unpaid help that was not coordinated by an organization, such as cooking a meal or cleaning for someone).</a:t>
            </a:r>
          </a:p>
        </p:txBody>
      </p:sp>
      <p:sp>
        <p:nvSpPr>
          <p:cNvPr id="7" name="Content Placeholder 4">
            <a:extLst>
              <a:ext uri="{FF2B5EF4-FFF2-40B4-BE49-F238E27FC236}">
                <a16:creationId xmlns:a16="http://schemas.microsoft.com/office/drawing/2014/main" id="{FF165EE6-D7A5-E6C5-0AFD-49B02243B546}"/>
              </a:ext>
            </a:extLst>
          </p:cNvPr>
          <p:cNvSpPr txBox="1">
            <a:spLocks/>
          </p:cNvSpPr>
          <p:nvPr/>
        </p:nvSpPr>
        <p:spPr>
          <a:xfrm>
            <a:off x="459589" y="5837791"/>
            <a:ext cx="11436642" cy="307299"/>
          </a:xfrm>
          <a:prstGeom prst="rect">
            <a:avLst/>
          </a:prstGeom>
        </p:spPr>
        <p:txBody>
          <a:bodyPr vert="horz" lIns="91440" tIns="45720" rIns="91440" bIns="45720" rtlCol="0">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chemeClr val="bg1">
                    <a:lumMod val="50000"/>
                  </a:schemeClr>
                </a:solidFill>
                <a:hlinkClick r:id="rId3"/>
              </a:rPr>
              <a:t>Giving Back: Attitudes and Behaviors Across the Lifespan</a:t>
            </a:r>
            <a:r>
              <a:rPr lang="en-US" sz="1000" i="1" dirty="0">
                <a:solidFill>
                  <a:schemeClr val="bg1">
                    <a:lumMod val="50000"/>
                  </a:schemeClr>
                </a:solidFill>
              </a:rPr>
              <a:t>. AARP Research, July 2019.</a:t>
            </a:r>
          </a:p>
        </p:txBody>
      </p:sp>
      <p:sp>
        <p:nvSpPr>
          <p:cNvPr id="3" name="Parallelogram 14">
            <a:extLst>
              <a:ext uri="{FF2B5EF4-FFF2-40B4-BE49-F238E27FC236}">
                <a16:creationId xmlns:a16="http://schemas.microsoft.com/office/drawing/2014/main" id="{26EE72C5-089B-9B8E-DAE3-5DA5C082CBD8}"/>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E1D52255-8D42-3918-8FFA-2E732183F17F}"/>
              </a:ext>
            </a:extLst>
          </p:cNvPr>
          <p:cNvSpPr/>
          <p:nvPr/>
        </p:nvSpPr>
        <p:spPr>
          <a:xfrm>
            <a:off x="-56428" y="177800"/>
            <a:ext cx="12247435" cy="0"/>
          </a:xfrm>
          <a:prstGeom prst="line">
            <a:avLst/>
          </a:prstGeom>
          <a:ln w="6350">
            <a:solidFill>
              <a:srgbClr val="EC1300"/>
            </a:solidFill>
          </a:ln>
        </p:spPr>
        <p:txBody>
          <a:bodyPr lIns="45719" rIns="45719"/>
          <a:lstStyle/>
          <a:p>
            <a:endParaRPr/>
          </a:p>
        </p:txBody>
      </p:sp>
      <p:grpSp>
        <p:nvGrpSpPr>
          <p:cNvPr id="15" name="Group 14">
            <a:extLst>
              <a:ext uri="{FF2B5EF4-FFF2-40B4-BE49-F238E27FC236}">
                <a16:creationId xmlns:a16="http://schemas.microsoft.com/office/drawing/2014/main" id="{62F0649E-DA1D-B2FA-0EFF-60E679183747}"/>
              </a:ext>
            </a:extLst>
          </p:cNvPr>
          <p:cNvGrpSpPr/>
          <p:nvPr/>
        </p:nvGrpSpPr>
        <p:grpSpPr>
          <a:xfrm>
            <a:off x="533400" y="2344615"/>
            <a:ext cx="5422900" cy="3370385"/>
            <a:chOff x="0" y="0"/>
            <a:chExt cx="9753600" cy="3314700"/>
          </a:xfrm>
        </p:grpSpPr>
        <p:graphicFrame>
          <p:nvGraphicFramePr>
            <p:cNvPr id="16" name="Chart 15">
              <a:extLst>
                <a:ext uri="{FF2B5EF4-FFF2-40B4-BE49-F238E27FC236}">
                  <a16:creationId xmlns:a16="http://schemas.microsoft.com/office/drawing/2014/main" id="{B7CE630C-2DAD-41E3-B5B8-E042F90758CC}"/>
                </a:ext>
              </a:extLst>
            </p:cNvPr>
            <p:cNvGraphicFramePr>
              <a:graphicFrameLocks/>
            </p:cNvGraphicFramePr>
            <p:nvPr>
              <p:extLst>
                <p:ext uri="{D42A27DB-BD31-4B8C-83A1-F6EECF244321}">
                  <p14:modId xmlns:p14="http://schemas.microsoft.com/office/powerpoint/2010/main" val="3448440643"/>
                </p:ext>
              </p:extLst>
            </p:nvPr>
          </p:nvGraphicFramePr>
          <p:xfrm>
            <a:off x="0" y="517922"/>
            <a:ext cx="4876800" cy="27967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22193984-54CF-434A-9593-C1196F5B6E9C}"/>
                </a:ext>
              </a:extLst>
            </p:cNvPr>
            <p:cNvGraphicFramePr>
              <a:graphicFrameLocks/>
            </p:cNvGraphicFramePr>
            <p:nvPr>
              <p:extLst>
                <p:ext uri="{D42A27DB-BD31-4B8C-83A1-F6EECF244321}">
                  <p14:modId xmlns:p14="http://schemas.microsoft.com/office/powerpoint/2010/main" val="2773232928"/>
                </p:ext>
              </p:extLst>
            </p:nvPr>
          </p:nvGraphicFramePr>
          <p:xfrm>
            <a:off x="4876800" y="517922"/>
            <a:ext cx="4876800" cy="2796778"/>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6">
              <a:extLst>
                <a:ext uri="{FF2B5EF4-FFF2-40B4-BE49-F238E27FC236}">
                  <a16:creationId xmlns:a16="http://schemas.microsoft.com/office/drawing/2014/main" id="{4E7FC91D-F8C9-037E-500E-2927829EE2A4}"/>
                </a:ext>
              </a:extLst>
            </p:cNvPr>
            <p:cNvSpPr txBox="1"/>
            <p:nvPr/>
          </p:nvSpPr>
          <p:spPr>
            <a:xfrm>
              <a:off x="0" y="0"/>
              <a:ext cx="9753600" cy="517922"/>
            </a:xfrm>
            <a:prstGeom prst="rect">
              <a:avLst/>
            </a:prstGeom>
            <a:solidFill>
              <a:sysClr val="window" lastClr="FFFFFF"/>
            </a:solidFill>
            <a:ln w="9525" cmpd="sng">
              <a:noFill/>
            </a:ln>
            <a:effectLst/>
          </p:spPr>
          <p:txBody>
            <a:bodyPr wrap="square" lIns="45720" tIns="27432" r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Percent who volunteer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Among adults ages 50+, by age range</a:t>
              </a:r>
            </a:p>
          </p:txBody>
        </p:sp>
      </p:grpSp>
      <p:pic>
        <p:nvPicPr>
          <p:cNvPr id="22" name="Picture 21">
            <a:extLst>
              <a:ext uri="{FF2B5EF4-FFF2-40B4-BE49-F238E27FC236}">
                <a16:creationId xmlns:a16="http://schemas.microsoft.com/office/drawing/2014/main" id="{DE6C6CFF-C616-6F19-CBD8-453CDA493A4C}"/>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681555" y="2118405"/>
            <a:ext cx="5400517" cy="3600345"/>
          </a:xfrm>
          <a:prstGeom prst="rect">
            <a:avLst/>
          </a:prstGeom>
        </p:spPr>
      </p:pic>
      <p:sp>
        <p:nvSpPr>
          <p:cNvPr id="25" name="TextBox 24">
            <a:extLst>
              <a:ext uri="{FF2B5EF4-FFF2-40B4-BE49-F238E27FC236}">
                <a16:creationId xmlns:a16="http://schemas.microsoft.com/office/drawing/2014/main" id="{2E373A6B-E0D8-7C50-86A3-624000BDC541}"/>
              </a:ext>
            </a:extLst>
          </p:cNvPr>
          <p:cNvSpPr txBox="1"/>
          <p:nvPr/>
        </p:nvSpPr>
        <p:spPr>
          <a:xfrm>
            <a:off x="7285247" y="4386004"/>
            <a:ext cx="449772" cy="184666"/>
          </a:xfrm>
          <a:prstGeom prst="rect">
            <a:avLst/>
          </a:prstGeom>
          <a:noFill/>
        </p:spPr>
        <p:txBody>
          <a:bodyPr wrap="square" rtlCol="0">
            <a:spAutoFit/>
          </a:bodyPr>
          <a:lstStyle/>
          <a:p>
            <a:pPr algn="ctr"/>
            <a:r>
              <a:rPr lang="en-US" sz="600" b="1" dirty="0">
                <a:solidFill>
                  <a:schemeClr val="bg1"/>
                </a:solidFill>
              </a:rPr>
              <a:t>AARP</a:t>
            </a:r>
            <a:endParaRPr lang="en-US" sz="1200" b="1" dirty="0">
              <a:solidFill>
                <a:schemeClr val="bg1"/>
              </a:solidFill>
            </a:endParaRPr>
          </a:p>
        </p:txBody>
      </p:sp>
      <p:sp>
        <p:nvSpPr>
          <p:cNvPr id="26" name="TextBox 25">
            <a:extLst>
              <a:ext uri="{FF2B5EF4-FFF2-40B4-BE49-F238E27FC236}">
                <a16:creationId xmlns:a16="http://schemas.microsoft.com/office/drawing/2014/main" id="{A5FCDC48-12C8-9A77-0543-50934D8748EB}"/>
              </a:ext>
            </a:extLst>
          </p:cNvPr>
          <p:cNvSpPr txBox="1"/>
          <p:nvPr/>
        </p:nvSpPr>
        <p:spPr>
          <a:xfrm>
            <a:off x="9587782" y="4501341"/>
            <a:ext cx="449772" cy="200055"/>
          </a:xfrm>
          <a:prstGeom prst="rect">
            <a:avLst/>
          </a:prstGeom>
          <a:noFill/>
        </p:spPr>
        <p:txBody>
          <a:bodyPr wrap="square" rtlCol="0">
            <a:spAutoFit/>
          </a:bodyPr>
          <a:lstStyle/>
          <a:p>
            <a:pPr algn="ctr"/>
            <a:r>
              <a:rPr lang="en-US" sz="700" b="1" dirty="0">
                <a:solidFill>
                  <a:srgbClr val="FF0000"/>
                </a:solidFill>
              </a:rPr>
              <a:t>AARP</a:t>
            </a:r>
          </a:p>
        </p:txBody>
      </p:sp>
    </p:spTree>
    <p:extLst>
      <p:ext uri="{BB962C8B-B14F-4D97-AF65-F5344CB8AC3E}">
        <p14:creationId xmlns:p14="http://schemas.microsoft.com/office/powerpoint/2010/main" val="3926672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87562F-C9DC-FEAC-333D-1CABB9CF2D0F}"/>
              </a:ext>
            </a:extLst>
          </p:cNvPr>
          <p:cNvSpPr/>
          <p:nvPr/>
        </p:nvSpPr>
        <p:spPr>
          <a:xfrm flipH="1">
            <a:off x="0" y="3853385"/>
            <a:ext cx="12192000" cy="240037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3" name="Title 2">
            <a:extLst>
              <a:ext uri="{FF2B5EF4-FFF2-40B4-BE49-F238E27FC236}">
                <a16:creationId xmlns:a16="http://schemas.microsoft.com/office/drawing/2014/main" id="{C8E388B2-B3CD-2147-A9A9-8CE8F89DB5EE}"/>
              </a:ext>
            </a:extLst>
          </p:cNvPr>
          <p:cNvSpPr>
            <a:spLocks noGrp="1"/>
          </p:cNvSpPr>
          <p:nvPr>
            <p:ph type="title"/>
          </p:nvPr>
        </p:nvSpPr>
        <p:spPr>
          <a:xfrm>
            <a:off x="452487" y="3894345"/>
            <a:ext cx="11080435" cy="2400372"/>
          </a:xfrm>
        </p:spPr>
        <p:txBody>
          <a:bodyPr>
            <a:noAutofit/>
          </a:bodyPr>
          <a:lstStyle/>
          <a:p>
            <a:pPr algn="l"/>
            <a:r>
              <a:rPr lang="en-US" sz="2000" i="1" dirty="0"/>
              <a:t>“… A lot of people regret  growing older… I don't. I just see it as part  of a natural process…So I am at peace with my age group at this time… I love doing the things  that I do…I love living in my  house. I love being with my cats…that I live in a beautiful  city in California,  and  I'm surrounded  by  a lot of culture  and a lot of heritage here. </a:t>
            </a:r>
            <a:br>
              <a:rPr lang="en-US" sz="1600" i="1" dirty="0"/>
            </a:br>
            <a:r>
              <a:rPr lang="en-US" sz="1800" b="0" i="1" cap="none" dirty="0"/>
              <a:t>-Man who self describes as having many interests, hobbies and passions, former photographer, in his 70s</a:t>
            </a:r>
            <a:endParaRPr lang="en-US" sz="1600" b="0" i="1" dirty="0"/>
          </a:p>
        </p:txBody>
      </p:sp>
      <p:sp>
        <p:nvSpPr>
          <p:cNvPr id="2" name="Slide Number Placeholder 1">
            <a:extLst>
              <a:ext uri="{FF2B5EF4-FFF2-40B4-BE49-F238E27FC236}">
                <a16:creationId xmlns:a16="http://schemas.microsoft.com/office/drawing/2014/main" id="{8EC96965-A5D6-6940-8B51-752AAE8EB9C0}"/>
              </a:ext>
            </a:extLst>
          </p:cNvPr>
          <p:cNvSpPr>
            <a:spLocks noGrp="1"/>
          </p:cNvSpPr>
          <p:nvPr>
            <p:ph type="sldNum" sz="quarter" idx="4"/>
          </p:nvPr>
        </p:nvSpPr>
        <p:spPr/>
        <p:txBody>
          <a:bodyPr/>
          <a:lstStyle/>
          <a:p>
            <a:fld id="{1192A142-7054-431A-A71A-F024B58D1027}" type="slidenum">
              <a:rPr lang="en-US" smtClean="0"/>
              <a:pPr/>
              <a:t>34</a:t>
            </a:fld>
            <a:endParaRPr lang="en-US"/>
          </a:p>
        </p:txBody>
      </p:sp>
    </p:spTree>
    <p:extLst>
      <p:ext uri="{BB962C8B-B14F-4D97-AF65-F5344CB8AC3E}">
        <p14:creationId xmlns:p14="http://schemas.microsoft.com/office/powerpoint/2010/main" val="3555501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59589" y="146147"/>
            <a:ext cx="11436642" cy="826435"/>
          </a:xfrm>
        </p:spPr>
        <p:txBody>
          <a:bodyPr>
            <a:normAutofit/>
          </a:bodyPr>
          <a:lstStyle/>
          <a:p>
            <a:r>
              <a:rPr lang="en-US" sz="3200" b="1" i="0" dirty="0">
                <a:solidFill>
                  <a:srgbClr val="121212"/>
                </a:solidFill>
                <a:effectLst/>
              </a:rPr>
              <a:t>Adults age 50-plus highlight positive associations with aging.</a:t>
            </a:r>
            <a:endParaRPr lang="en-US" sz="3200" dirty="0"/>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1299EE66-A036-ABE6-ADC8-FF73C6C623DC}"/>
              </a:ext>
            </a:extLst>
          </p:cNvPr>
          <p:cNvSpPr/>
          <p:nvPr/>
        </p:nvSpPr>
        <p:spPr>
          <a:xfrm>
            <a:off x="533400" y="1285403"/>
            <a:ext cx="10784120" cy="646331"/>
          </a:xfrm>
          <a:prstGeom prst="rect">
            <a:avLst/>
          </a:prstGeom>
        </p:spPr>
        <p:txBody>
          <a:bodyPr wrap="square">
            <a:spAutoFit/>
          </a:bodyPr>
          <a:lstStyle/>
          <a:p>
            <a:r>
              <a:rPr lang="en-US" dirty="0">
                <a:solidFill>
                  <a:schemeClr val="tx1">
                    <a:lumMod val="75000"/>
                    <a:lumOff val="25000"/>
                  </a:schemeClr>
                </a:solidFill>
              </a:rPr>
              <a:t>Adults age 50-plus say they grow more comfortable being themselves, that they have a lot to look forward to, and they feel optimistic about the aging journey. </a:t>
            </a:r>
          </a:p>
        </p:txBody>
      </p:sp>
      <p:sp>
        <p:nvSpPr>
          <p:cNvPr id="7" name="Content Placeholder 4">
            <a:extLst>
              <a:ext uri="{FF2B5EF4-FFF2-40B4-BE49-F238E27FC236}">
                <a16:creationId xmlns:a16="http://schemas.microsoft.com/office/drawing/2014/main" id="{FF165EE6-D7A5-E6C5-0AFD-49B02243B546}"/>
              </a:ext>
            </a:extLst>
          </p:cNvPr>
          <p:cNvSpPr txBox="1">
            <a:spLocks/>
          </p:cNvSpPr>
          <p:nvPr/>
        </p:nvSpPr>
        <p:spPr>
          <a:xfrm>
            <a:off x="459589" y="5837791"/>
            <a:ext cx="11436642" cy="307299"/>
          </a:xfrm>
          <a:prstGeom prst="rect">
            <a:avLst/>
          </a:prstGeom>
        </p:spPr>
        <p:txBody>
          <a:bodyPr vert="horz" lIns="91440" tIns="45720" rIns="91440" bIns="45720" rtlCol="0">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i="1" dirty="0">
                <a:solidFill>
                  <a:schemeClr val="bg1">
                    <a:lumMod val="50000"/>
                  </a:schemeClr>
                </a:solidFill>
              </a:rPr>
              <a:t>First two items: </a:t>
            </a:r>
            <a:r>
              <a:rPr lang="en-US" sz="1000" i="1" dirty="0">
                <a:solidFill>
                  <a:schemeClr val="bg1">
                    <a:lumMod val="50000"/>
                  </a:schemeClr>
                </a:solidFill>
                <a:hlinkClick r:id="rId3"/>
              </a:rPr>
              <a:t>University of Michigan National Poll on Healthy Aging, “Everyday Ageism and Health</a:t>
            </a:r>
            <a:r>
              <a:rPr lang="en-US" sz="1000" i="1" dirty="0">
                <a:solidFill>
                  <a:schemeClr val="bg1">
                    <a:lumMod val="50000"/>
                  </a:schemeClr>
                </a:solidFill>
              </a:rPr>
              <a:t>” among adults ages 50-80 (July 2020); Last two items: AARP Research, “</a:t>
            </a:r>
            <a:r>
              <a:rPr lang="en-US" sz="1000" i="1" dirty="0">
                <a:solidFill>
                  <a:schemeClr val="bg1">
                    <a:lumMod val="50000"/>
                  </a:schemeClr>
                </a:solidFill>
                <a:hlinkClick r:id="rId4"/>
              </a:rPr>
              <a:t>Healthy Living: A look at how older adults’ resiliency is related to healthy aging</a:t>
            </a:r>
            <a:r>
              <a:rPr lang="en-US" sz="1000" i="1" dirty="0">
                <a:solidFill>
                  <a:schemeClr val="bg1">
                    <a:lumMod val="50000"/>
                  </a:schemeClr>
                </a:solidFill>
              </a:rPr>
              <a:t>” (May 2022).</a:t>
            </a:r>
          </a:p>
        </p:txBody>
      </p:sp>
      <p:sp>
        <p:nvSpPr>
          <p:cNvPr id="3" name="Parallelogram 14">
            <a:extLst>
              <a:ext uri="{FF2B5EF4-FFF2-40B4-BE49-F238E27FC236}">
                <a16:creationId xmlns:a16="http://schemas.microsoft.com/office/drawing/2014/main" id="{591D8ABB-3A87-42E0-9C5F-FA7B7EF43439}"/>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5A4BEB13-47A3-CBE5-62C0-E33CF80FD182}"/>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9" name="Chart 8">
            <a:extLst>
              <a:ext uri="{FF2B5EF4-FFF2-40B4-BE49-F238E27FC236}">
                <a16:creationId xmlns:a16="http://schemas.microsoft.com/office/drawing/2014/main" id="{9ACF4FD3-CF46-464F-9E24-20682AC0023F}"/>
              </a:ext>
            </a:extLst>
          </p:cNvPr>
          <p:cNvGraphicFramePr>
            <a:graphicFrameLocks/>
          </p:cNvGraphicFramePr>
          <p:nvPr>
            <p:extLst>
              <p:ext uri="{D42A27DB-BD31-4B8C-83A1-F6EECF244321}">
                <p14:modId xmlns:p14="http://schemas.microsoft.com/office/powerpoint/2010/main" val="850938193"/>
              </p:ext>
            </p:extLst>
          </p:nvPr>
        </p:nvGraphicFramePr>
        <p:xfrm>
          <a:off x="533399" y="2124600"/>
          <a:ext cx="10971241" cy="35903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40198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59589" y="146148"/>
            <a:ext cx="11436642" cy="826435"/>
          </a:xfrm>
        </p:spPr>
        <p:txBody>
          <a:bodyPr>
            <a:normAutofit/>
          </a:bodyPr>
          <a:lstStyle/>
          <a:p>
            <a:r>
              <a:rPr lang="en-US" sz="3200" b="1" i="0" dirty="0">
                <a:solidFill>
                  <a:srgbClr val="121212"/>
                </a:solidFill>
                <a:effectLst/>
              </a:rPr>
              <a:t>Yet, ageism is pervasive.</a:t>
            </a:r>
            <a:endParaRPr lang="en-US" sz="3200" dirty="0"/>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1299EE66-A036-ABE6-ADC8-FF73C6C623DC}"/>
              </a:ext>
            </a:extLst>
          </p:cNvPr>
          <p:cNvSpPr/>
          <p:nvPr/>
        </p:nvSpPr>
        <p:spPr>
          <a:xfrm>
            <a:off x="459589" y="991571"/>
            <a:ext cx="10955103" cy="646331"/>
          </a:xfrm>
          <a:prstGeom prst="rect">
            <a:avLst/>
          </a:prstGeom>
        </p:spPr>
        <p:txBody>
          <a:bodyPr wrap="square">
            <a:spAutoFit/>
          </a:bodyPr>
          <a:lstStyle/>
          <a:p>
            <a:r>
              <a:rPr lang="en-US" dirty="0">
                <a:solidFill>
                  <a:schemeClr val="tx1">
                    <a:lumMod val="75000"/>
                    <a:lumOff val="25000"/>
                  </a:schemeClr>
                </a:solidFill>
              </a:rPr>
              <a:t>Ageism refers to the stereotypes (how we think), prejudice (how we feel) and discrimination (how we act) towards others or oneself based on age. </a:t>
            </a:r>
          </a:p>
        </p:txBody>
      </p:sp>
      <p:sp>
        <p:nvSpPr>
          <p:cNvPr id="7" name="Content Placeholder 4">
            <a:extLst>
              <a:ext uri="{FF2B5EF4-FFF2-40B4-BE49-F238E27FC236}">
                <a16:creationId xmlns:a16="http://schemas.microsoft.com/office/drawing/2014/main" id="{FF165EE6-D7A5-E6C5-0AFD-49B02243B546}"/>
              </a:ext>
            </a:extLst>
          </p:cNvPr>
          <p:cNvSpPr txBox="1">
            <a:spLocks/>
          </p:cNvSpPr>
          <p:nvPr/>
        </p:nvSpPr>
        <p:spPr>
          <a:xfrm>
            <a:off x="459589" y="5837791"/>
            <a:ext cx="11436642" cy="307299"/>
          </a:xfrm>
          <a:prstGeom prst="rect">
            <a:avLst/>
          </a:prstGeom>
        </p:spPr>
        <p:txBody>
          <a:bodyPr vert="horz" lIns="91440" tIns="45720" rIns="91440" bIns="45720" rtlCol="0">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i="1" dirty="0">
                <a:solidFill>
                  <a:schemeClr val="bg1">
                    <a:lumMod val="50000"/>
                  </a:schemeClr>
                </a:solidFill>
                <a:latin typeface="+mn-lt"/>
              </a:rPr>
              <a:t>World Health Organization. 2021. “</a:t>
            </a:r>
            <a:r>
              <a:rPr lang="en-US" sz="1000" i="1" dirty="0">
                <a:solidFill>
                  <a:schemeClr val="bg1">
                    <a:lumMod val="50000"/>
                  </a:schemeClr>
                </a:solidFill>
                <a:latin typeface="+mn-lt"/>
                <a:hlinkClick r:id="rId3"/>
              </a:rPr>
              <a:t>Ageing: Ageism.”</a:t>
            </a:r>
            <a:r>
              <a:rPr lang="en-US" sz="1000" i="1" dirty="0">
                <a:solidFill>
                  <a:schemeClr val="bg1">
                    <a:lumMod val="50000"/>
                  </a:schemeClr>
                </a:solidFill>
                <a:latin typeface="+mn-lt"/>
              </a:rPr>
              <a:t>; University of Michigan National Poll on Healthy Aging, </a:t>
            </a:r>
            <a:r>
              <a:rPr lang="en-US" sz="1000" i="1" dirty="0">
                <a:solidFill>
                  <a:schemeClr val="bg1">
                    <a:lumMod val="50000"/>
                  </a:schemeClr>
                </a:solidFill>
                <a:latin typeface="+mn-lt"/>
                <a:hlinkClick r:id="rId4"/>
              </a:rPr>
              <a:t>“Everyday Ageism and Health</a:t>
            </a:r>
            <a:r>
              <a:rPr lang="en-US" sz="1000" i="1" dirty="0">
                <a:solidFill>
                  <a:schemeClr val="bg1">
                    <a:lumMod val="50000"/>
                  </a:schemeClr>
                </a:solidFill>
                <a:latin typeface="+mn-lt"/>
              </a:rPr>
              <a:t>,” (July 2020); </a:t>
            </a:r>
            <a:r>
              <a:rPr lang="en-US" sz="1000" b="0" i="1" u="none" strike="noStrike" dirty="0">
                <a:solidFill>
                  <a:schemeClr val="bg1">
                    <a:lumMod val="50000"/>
                  </a:schemeClr>
                </a:solidFill>
                <a:effectLst/>
                <a:latin typeface="+mn-lt"/>
              </a:rPr>
              <a:t>“</a:t>
            </a:r>
            <a:r>
              <a:rPr lang="en-US" sz="1000" b="0" i="1" u="sng" dirty="0">
                <a:solidFill>
                  <a:srgbClr val="0078D7"/>
                </a:solidFill>
                <a:effectLst/>
                <a:latin typeface="+mn-lt"/>
                <a:hlinkClick r:id="rId5" tooltip="Original URL:&#10;https://www.nytimes.com/2022/04/23/health/ageism-levy-elderly.html&#10;&#10;Click to follow link."/>
              </a:rPr>
              <a:t>Exploring the Health Effects of Ageism</a:t>
            </a:r>
            <a:r>
              <a:rPr lang="en-US" sz="1000" b="0" i="1" u="none" strike="noStrike" dirty="0">
                <a:solidFill>
                  <a:schemeClr val="bg1">
                    <a:lumMod val="50000"/>
                  </a:schemeClr>
                </a:solidFill>
                <a:effectLst/>
                <a:latin typeface="+mn-lt"/>
              </a:rPr>
              <a:t>.” The New York Times, 2022.</a:t>
            </a:r>
            <a:r>
              <a:rPr lang="en-US" sz="1000" i="1" dirty="0">
                <a:solidFill>
                  <a:schemeClr val="bg1">
                    <a:lumMod val="50000"/>
                  </a:schemeClr>
                </a:solidFill>
                <a:latin typeface="+mn-lt"/>
              </a:rPr>
              <a:t> </a:t>
            </a:r>
          </a:p>
        </p:txBody>
      </p:sp>
      <p:sp>
        <p:nvSpPr>
          <p:cNvPr id="3" name="Rectangle 2">
            <a:extLst>
              <a:ext uri="{FF2B5EF4-FFF2-40B4-BE49-F238E27FC236}">
                <a16:creationId xmlns:a16="http://schemas.microsoft.com/office/drawing/2014/main" id="{36683F6E-A454-4335-BE0C-CB86EA99553B}"/>
              </a:ext>
            </a:extLst>
          </p:cNvPr>
          <p:cNvSpPr/>
          <p:nvPr/>
        </p:nvSpPr>
        <p:spPr>
          <a:xfrm>
            <a:off x="545857" y="1818342"/>
            <a:ext cx="660444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a:ea typeface="+mn-ea"/>
                <a:cs typeface="+mn-cs"/>
              </a:rPr>
              <a:t>8 in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Arial"/>
                <a:ea typeface="+mn-ea"/>
                <a:cs typeface="+mn-cs"/>
              </a:rPr>
              <a:t>adults ages 50-80 regularly experience everyday ageism.</a:t>
            </a:r>
          </a:p>
        </p:txBody>
      </p:sp>
      <p:sp>
        <p:nvSpPr>
          <p:cNvPr id="5" name="Rectangle 4">
            <a:extLst>
              <a:ext uri="{FF2B5EF4-FFF2-40B4-BE49-F238E27FC236}">
                <a16:creationId xmlns:a16="http://schemas.microsoft.com/office/drawing/2014/main" id="{64AB0DD2-664E-B8EC-A762-2AE3E3C98D13}"/>
              </a:ext>
            </a:extLst>
          </p:cNvPr>
          <p:cNvSpPr/>
          <p:nvPr/>
        </p:nvSpPr>
        <p:spPr>
          <a:xfrm>
            <a:off x="537535" y="3660002"/>
            <a:ext cx="660444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a:ea typeface="+mn-ea"/>
                <a:cs typeface="+mn-cs"/>
              </a:rPr>
              <a:t>7.5 years</a:t>
            </a:r>
            <a:r>
              <a:rPr lang="en-US" sz="2400" dirty="0">
                <a:solidFill>
                  <a:srgbClr val="FF0000"/>
                </a:solidFill>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Arial"/>
                <a:ea typeface="+mn-ea"/>
                <a:cs typeface="+mn-cs"/>
              </a:rPr>
              <a:t>Difference in median survival for those with the most positive beliefs about aging vs. those with the most negative beliefs</a:t>
            </a:r>
          </a:p>
        </p:txBody>
      </p:sp>
      <p:sp>
        <p:nvSpPr>
          <p:cNvPr id="9" name="Rectangle 8">
            <a:extLst>
              <a:ext uri="{FF2B5EF4-FFF2-40B4-BE49-F238E27FC236}">
                <a16:creationId xmlns:a16="http://schemas.microsoft.com/office/drawing/2014/main" id="{0A1951E8-3B30-8F45-C923-D8A6A38C1CE2}"/>
              </a:ext>
            </a:extLst>
          </p:cNvPr>
          <p:cNvSpPr/>
          <p:nvPr/>
        </p:nvSpPr>
        <p:spPr>
          <a:xfrm>
            <a:off x="8924802" y="2673127"/>
            <a:ext cx="3343875" cy="369332"/>
          </a:xfrm>
          <a:prstGeom prst="rect">
            <a:avLst/>
          </a:prstGeom>
        </p:spPr>
        <p:txBody>
          <a:bodyPr wrap="square" anchor="ctr">
            <a:spAutoFit/>
          </a:bodyPr>
          <a:lstStyle/>
          <a:p>
            <a:r>
              <a:rPr lang="en-US" dirty="0"/>
              <a:t>Messages we see</a:t>
            </a:r>
          </a:p>
        </p:txBody>
      </p:sp>
      <p:sp>
        <p:nvSpPr>
          <p:cNvPr id="11" name="Rectangle 10">
            <a:extLst>
              <a:ext uri="{FF2B5EF4-FFF2-40B4-BE49-F238E27FC236}">
                <a16:creationId xmlns:a16="http://schemas.microsoft.com/office/drawing/2014/main" id="{C8F040D8-F421-E4BD-5240-44FB65FC7E3E}"/>
              </a:ext>
            </a:extLst>
          </p:cNvPr>
          <p:cNvSpPr/>
          <p:nvPr/>
        </p:nvSpPr>
        <p:spPr>
          <a:xfrm>
            <a:off x="8931535" y="3403338"/>
            <a:ext cx="2898047" cy="369332"/>
          </a:xfrm>
          <a:prstGeom prst="rect">
            <a:avLst/>
          </a:prstGeom>
        </p:spPr>
        <p:txBody>
          <a:bodyPr wrap="square" anchor="ctr">
            <a:spAutoFit/>
          </a:bodyPr>
          <a:lstStyle/>
          <a:p>
            <a:r>
              <a:rPr lang="en-US" dirty="0"/>
              <a:t>Interpersonal interactions</a:t>
            </a:r>
          </a:p>
        </p:txBody>
      </p:sp>
      <p:sp>
        <p:nvSpPr>
          <p:cNvPr id="13" name="Rectangle 12">
            <a:extLst>
              <a:ext uri="{FF2B5EF4-FFF2-40B4-BE49-F238E27FC236}">
                <a16:creationId xmlns:a16="http://schemas.microsoft.com/office/drawing/2014/main" id="{FECA7583-9528-9191-9372-5310214CC2A7}"/>
              </a:ext>
            </a:extLst>
          </p:cNvPr>
          <p:cNvSpPr/>
          <p:nvPr/>
        </p:nvSpPr>
        <p:spPr>
          <a:xfrm>
            <a:off x="9002095" y="4159869"/>
            <a:ext cx="2589120" cy="369332"/>
          </a:xfrm>
          <a:prstGeom prst="rect">
            <a:avLst/>
          </a:prstGeom>
        </p:spPr>
        <p:txBody>
          <a:bodyPr wrap="square" anchor="ctr">
            <a:spAutoFit/>
          </a:bodyPr>
          <a:lstStyle/>
          <a:p>
            <a:r>
              <a:rPr lang="en-US" dirty="0"/>
              <a:t>Institutions</a:t>
            </a:r>
          </a:p>
        </p:txBody>
      </p:sp>
      <p:sp>
        <p:nvSpPr>
          <p:cNvPr id="15" name="Rectangle 14">
            <a:extLst>
              <a:ext uri="{FF2B5EF4-FFF2-40B4-BE49-F238E27FC236}">
                <a16:creationId xmlns:a16="http://schemas.microsoft.com/office/drawing/2014/main" id="{5EC2A6FA-51FE-754F-9EA7-E3F66B4466FB}"/>
              </a:ext>
            </a:extLst>
          </p:cNvPr>
          <p:cNvSpPr/>
          <p:nvPr/>
        </p:nvSpPr>
        <p:spPr>
          <a:xfrm>
            <a:off x="8998184" y="4721831"/>
            <a:ext cx="2468613" cy="923330"/>
          </a:xfrm>
          <a:prstGeom prst="rect">
            <a:avLst/>
          </a:prstGeom>
        </p:spPr>
        <p:txBody>
          <a:bodyPr wrap="square" anchor="ctr">
            <a:spAutoFit/>
          </a:bodyPr>
          <a:lstStyle/>
          <a:p>
            <a:r>
              <a:rPr lang="en-US" dirty="0"/>
              <a:t>Our own minds (internalized ageist beliefs)</a:t>
            </a:r>
          </a:p>
        </p:txBody>
      </p:sp>
      <p:sp>
        <p:nvSpPr>
          <p:cNvPr id="18" name="Rectangle 17">
            <a:extLst>
              <a:ext uri="{FF2B5EF4-FFF2-40B4-BE49-F238E27FC236}">
                <a16:creationId xmlns:a16="http://schemas.microsoft.com/office/drawing/2014/main" id="{33279179-ED20-C4DC-8562-8E6CD94847AC}"/>
              </a:ext>
            </a:extLst>
          </p:cNvPr>
          <p:cNvSpPr/>
          <p:nvPr/>
        </p:nvSpPr>
        <p:spPr>
          <a:xfrm>
            <a:off x="8026400" y="1818342"/>
            <a:ext cx="3085240" cy="646331"/>
          </a:xfrm>
          <a:prstGeom prst="rect">
            <a:avLst/>
          </a:prstGeom>
        </p:spPr>
        <p:txBody>
          <a:bodyPr wrap="square" anchor="ctr">
            <a:spAutoFit/>
          </a:bodyPr>
          <a:lstStyle/>
          <a:p>
            <a:r>
              <a:rPr lang="en-US" dirty="0"/>
              <a:t>Ageism manifests in and is perpetuated by…</a:t>
            </a:r>
          </a:p>
        </p:txBody>
      </p:sp>
      <p:sp>
        <p:nvSpPr>
          <p:cNvPr id="16" name="Parallelogram 14">
            <a:extLst>
              <a:ext uri="{FF2B5EF4-FFF2-40B4-BE49-F238E27FC236}">
                <a16:creationId xmlns:a16="http://schemas.microsoft.com/office/drawing/2014/main" id="{D45DA42D-D35C-C8B2-E239-CC0E8504321B}"/>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17" name="Line">
            <a:extLst>
              <a:ext uri="{FF2B5EF4-FFF2-40B4-BE49-F238E27FC236}">
                <a16:creationId xmlns:a16="http://schemas.microsoft.com/office/drawing/2014/main" id="{4578CD82-3765-EF52-D53C-B7F909BD2CC4}"/>
              </a:ext>
            </a:extLst>
          </p:cNvPr>
          <p:cNvSpPr/>
          <p:nvPr/>
        </p:nvSpPr>
        <p:spPr>
          <a:xfrm>
            <a:off x="-56428" y="177800"/>
            <a:ext cx="12247435" cy="0"/>
          </a:xfrm>
          <a:prstGeom prst="line">
            <a:avLst/>
          </a:prstGeom>
          <a:ln w="6350">
            <a:solidFill>
              <a:srgbClr val="EC1300"/>
            </a:solidFill>
          </a:ln>
        </p:spPr>
        <p:txBody>
          <a:bodyPr lIns="45719" rIns="45719"/>
          <a:lstStyle/>
          <a:p>
            <a:endParaRPr/>
          </a:p>
        </p:txBody>
      </p:sp>
      <p:sp>
        <p:nvSpPr>
          <p:cNvPr id="19" name="TextBox 18">
            <a:extLst>
              <a:ext uri="{FF2B5EF4-FFF2-40B4-BE49-F238E27FC236}">
                <a16:creationId xmlns:a16="http://schemas.microsoft.com/office/drawing/2014/main" id="{C89E62AE-EA38-E6EF-C85B-6A02F5B320A7}"/>
              </a:ext>
            </a:extLst>
          </p:cNvPr>
          <p:cNvSpPr txBox="1"/>
          <p:nvPr/>
        </p:nvSpPr>
        <p:spPr>
          <a:xfrm>
            <a:off x="8026400" y="2502003"/>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0" name="TextBox 19">
            <a:extLst>
              <a:ext uri="{FF2B5EF4-FFF2-40B4-BE49-F238E27FC236}">
                <a16:creationId xmlns:a16="http://schemas.microsoft.com/office/drawing/2014/main" id="{2DA6F5E8-B4BB-5569-454D-C35F42632B6C}"/>
              </a:ext>
            </a:extLst>
          </p:cNvPr>
          <p:cNvSpPr txBox="1"/>
          <p:nvPr/>
        </p:nvSpPr>
        <p:spPr>
          <a:xfrm>
            <a:off x="8045253" y="3965582"/>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1" name="TextBox 20">
            <a:extLst>
              <a:ext uri="{FF2B5EF4-FFF2-40B4-BE49-F238E27FC236}">
                <a16:creationId xmlns:a16="http://schemas.microsoft.com/office/drawing/2014/main" id="{04A3FFDA-D145-27A3-38A7-F7F967E34B88}"/>
              </a:ext>
            </a:extLst>
          </p:cNvPr>
          <p:cNvSpPr txBox="1"/>
          <p:nvPr/>
        </p:nvSpPr>
        <p:spPr>
          <a:xfrm>
            <a:off x="8056018" y="4767997"/>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2" name="TextBox 21">
            <a:extLst>
              <a:ext uri="{FF2B5EF4-FFF2-40B4-BE49-F238E27FC236}">
                <a16:creationId xmlns:a16="http://schemas.microsoft.com/office/drawing/2014/main" id="{4839FD1D-15B4-786B-CF78-1B7699892735}"/>
              </a:ext>
            </a:extLst>
          </p:cNvPr>
          <p:cNvSpPr txBox="1"/>
          <p:nvPr/>
        </p:nvSpPr>
        <p:spPr>
          <a:xfrm>
            <a:off x="8045253" y="3203458"/>
            <a:ext cx="668773" cy="830997"/>
          </a:xfrm>
          <a:prstGeom prst="rect">
            <a:avLst/>
          </a:prstGeom>
          <a:noFill/>
        </p:spPr>
        <p:txBody>
          <a:bodyPr wrap="none" rtlCol="0">
            <a:spAutoFit/>
          </a:bodyPr>
          <a:lstStyle/>
          <a:p>
            <a:r>
              <a:rPr kumimoji="0" lang="en-US" sz="4800" b="0" i="0" u="none" strike="noStrike" kern="1200" cap="none" spc="0" normalizeH="0" baseline="0" noProof="0" dirty="0">
                <a:ln>
                  <a:noFill/>
                </a:ln>
                <a:solidFill>
                  <a:srgbClr val="FF0000"/>
                </a:solidFill>
                <a:effectLst/>
                <a:uLnTx/>
                <a:uFillTx/>
                <a:latin typeface="Arial"/>
                <a:ea typeface="+mn-ea"/>
                <a:cs typeface="+mn-cs"/>
                <a:sym typeface="Wingdings"/>
              </a:rPr>
              <a:t></a:t>
            </a:r>
            <a:endParaRPr lang="en-US" sz="4800" dirty="0">
              <a:solidFill>
                <a:srgbClr val="FF0000"/>
              </a:solidFill>
            </a:endParaRPr>
          </a:p>
        </p:txBody>
      </p:sp>
      <p:sp>
        <p:nvSpPr>
          <p:cNvPr id="25" name="Rectangle 24">
            <a:extLst>
              <a:ext uri="{FF2B5EF4-FFF2-40B4-BE49-F238E27FC236}">
                <a16:creationId xmlns:a16="http://schemas.microsoft.com/office/drawing/2014/main" id="{57C8E4FF-1F06-F289-CFDE-3E841380FC35}"/>
              </a:ext>
            </a:extLst>
          </p:cNvPr>
          <p:cNvSpPr/>
          <p:nvPr/>
        </p:nvSpPr>
        <p:spPr>
          <a:xfrm>
            <a:off x="7639291" y="1656890"/>
            <a:ext cx="4551716" cy="4058110"/>
          </a:xfrm>
          <a:prstGeom prst="rect">
            <a:avLst/>
          </a:prstGeom>
          <a:solidFill>
            <a:srgbClr val="FFC2BE">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90385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E4DA4F-5108-CD04-3AD5-8EBD200CA15D}"/>
              </a:ext>
            </a:extLst>
          </p:cNvPr>
          <p:cNvSpPr/>
          <p:nvPr/>
        </p:nvSpPr>
        <p:spPr>
          <a:xfrm>
            <a:off x="533399" y="2154828"/>
            <a:ext cx="3153230" cy="35638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59589" y="391244"/>
            <a:ext cx="11436642" cy="826435"/>
          </a:xfrm>
        </p:spPr>
        <p:txBody>
          <a:bodyPr>
            <a:normAutofit fontScale="90000"/>
          </a:bodyPr>
          <a:lstStyle/>
          <a:p>
            <a:r>
              <a:rPr lang="en-US" b="1" i="0" dirty="0">
                <a:solidFill>
                  <a:srgbClr val="121212"/>
                </a:solidFill>
                <a:effectLst/>
              </a:rPr>
              <a:t>As disability rates rise with age, the potential for intersectional discrimination increases.</a:t>
            </a:r>
            <a:endParaRPr lang="en-US" dirty="0"/>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1299EE66-A036-ABE6-ADC8-FF73C6C623DC}"/>
              </a:ext>
            </a:extLst>
          </p:cNvPr>
          <p:cNvSpPr/>
          <p:nvPr/>
        </p:nvSpPr>
        <p:spPr>
          <a:xfrm>
            <a:off x="549538" y="1395080"/>
            <a:ext cx="10955103" cy="646331"/>
          </a:xfrm>
          <a:prstGeom prst="rect">
            <a:avLst/>
          </a:prstGeom>
        </p:spPr>
        <p:txBody>
          <a:bodyPr wrap="square">
            <a:spAutoFit/>
          </a:bodyPr>
          <a:lstStyle/>
          <a:p>
            <a:r>
              <a:rPr lang="en-US" dirty="0">
                <a:solidFill>
                  <a:schemeClr val="tx1">
                    <a:lumMod val="75000"/>
                    <a:lumOff val="25000"/>
                  </a:schemeClr>
                </a:solidFill>
              </a:rPr>
              <a:t>Ableism is a set of beliefs or practices that devalue and discriminate against people with physical, intellectual, or psychiatric disabilities. </a:t>
            </a:r>
          </a:p>
        </p:txBody>
      </p:sp>
      <p:sp>
        <p:nvSpPr>
          <p:cNvPr id="7" name="Content Placeholder 4">
            <a:extLst>
              <a:ext uri="{FF2B5EF4-FFF2-40B4-BE49-F238E27FC236}">
                <a16:creationId xmlns:a16="http://schemas.microsoft.com/office/drawing/2014/main" id="{FF165EE6-D7A5-E6C5-0AFD-49B02243B546}"/>
              </a:ext>
            </a:extLst>
          </p:cNvPr>
          <p:cNvSpPr txBox="1">
            <a:spLocks/>
          </p:cNvSpPr>
          <p:nvPr/>
        </p:nvSpPr>
        <p:spPr>
          <a:xfrm>
            <a:off x="466615" y="5985175"/>
            <a:ext cx="11436642" cy="307299"/>
          </a:xfrm>
          <a:prstGeom prst="rect">
            <a:avLst/>
          </a:prstGeom>
        </p:spPr>
        <p:txBody>
          <a:bodyPr vert="horz" lIns="91440" tIns="45720" rIns="91440" bIns="45720" rtlCol="0">
            <a:no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chemeClr val="bg1">
                    <a:lumMod val="50000"/>
                  </a:schemeClr>
                </a:solidFill>
              </a:rPr>
              <a:t>Smith, Leah. 2023. “#</a:t>
            </a:r>
            <a:r>
              <a:rPr lang="en-US" sz="1000" i="1" dirty="0">
                <a:solidFill>
                  <a:schemeClr val="bg1">
                    <a:lumMod val="50000"/>
                  </a:schemeClr>
                </a:solidFill>
                <a:hlinkClick r:id="rId3"/>
              </a:rPr>
              <a:t>Ableism</a:t>
            </a:r>
            <a:r>
              <a:rPr lang="en-US" sz="1000" i="1" dirty="0">
                <a:solidFill>
                  <a:schemeClr val="bg1">
                    <a:lumMod val="50000"/>
                  </a:schemeClr>
                </a:solidFill>
              </a:rPr>
              <a:t> – Center for Disability Rights.”; AARP Research analysis of 2022 American Community Survey (ACS PUMS).</a:t>
            </a:r>
          </a:p>
        </p:txBody>
      </p:sp>
      <p:sp>
        <p:nvSpPr>
          <p:cNvPr id="5" name="Parallelogram 14">
            <a:extLst>
              <a:ext uri="{FF2B5EF4-FFF2-40B4-BE49-F238E27FC236}">
                <a16:creationId xmlns:a16="http://schemas.microsoft.com/office/drawing/2014/main" id="{5B5F0875-5FB0-8907-B011-A9B0EB3C98EA}"/>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8" name="Line">
            <a:extLst>
              <a:ext uri="{FF2B5EF4-FFF2-40B4-BE49-F238E27FC236}">
                <a16:creationId xmlns:a16="http://schemas.microsoft.com/office/drawing/2014/main" id="{2381F352-E49A-E9AD-E69F-8800EE1D2D2C}"/>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10" name="Chart 9">
            <a:extLst>
              <a:ext uri="{FF2B5EF4-FFF2-40B4-BE49-F238E27FC236}">
                <a16:creationId xmlns:a16="http://schemas.microsoft.com/office/drawing/2014/main" id="{EA565E79-C4FC-49FA-A216-60B8A724FBB1}"/>
              </a:ext>
            </a:extLst>
          </p:cNvPr>
          <p:cNvGraphicFramePr>
            <a:graphicFrameLocks/>
          </p:cNvGraphicFramePr>
          <p:nvPr>
            <p:extLst>
              <p:ext uri="{D42A27DB-BD31-4B8C-83A1-F6EECF244321}">
                <p14:modId xmlns:p14="http://schemas.microsoft.com/office/powerpoint/2010/main" val="3864661440"/>
              </p:ext>
            </p:extLst>
          </p:nvPr>
        </p:nvGraphicFramePr>
        <p:xfrm>
          <a:off x="3875313" y="2130111"/>
          <a:ext cx="8020917" cy="371693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C64F680F-AECB-F4F0-FD14-8ADB4FD14D65}"/>
              </a:ext>
            </a:extLst>
          </p:cNvPr>
          <p:cNvSpPr txBox="1"/>
          <p:nvPr/>
        </p:nvSpPr>
        <p:spPr>
          <a:xfrm>
            <a:off x="656731" y="2386076"/>
            <a:ext cx="3029898" cy="3108543"/>
          </a:xfrm>
          <a:prstGeom prst="rect">
            <a:avLst/>
          </a:prstGeom>
          <a:noFill/>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 a woman over 55+, I noticed it diminished my ability to find jobs as a free lancer or contractor. Aging discrimination is more prevalent especially if you have a disability such as Deaf. It’s like having a triple standard and it’s not obvious but it’s hidden.”</a:t>
            </a:r>
          </a:p>
          <a:p>
            <a:r>
              <a:rPr lang="en-US" sz="1600" dirty="0">
                <a:solidFill>
                  <a:prstClr val="black"/>
                </a:solidFill>
                <a:latin typeface="Calibri" panose="020F0502020204030204" pitchFamily="34" charset="0"/>
                <a:cs typeface="Times New Roman" panose="02020603050405020304" pitchFamily="18" charset="0"/>
              </a:rPr>
              <a:t>-woman who does freelance work</a:t>
            </a:r>
            <a:endParaRPr lang="en-US" sz="1600" dirty="0"/>
          </a:p>
        </p:txBody>
      </p:sp>
    </p:spTree>
    <p:extLst>
      <p:ext uri="{BB962C8B-B14F-4D97-AF65-F5344CB8AC3E}">
        <p14:creationId xmlns:p14="http://schemas.microsoft.com/office/powerpoint/2010/main" val="235660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82" y="390258"/>
            <a:ext cx="10955103" cy="826435"/>
          </a:xfrm>
        </p:spPr>
        <p:txBody>
          <a:bodyPr>
            <a:normAutofit fontScale="90000"/>
          </a:bodyPr>
          <a:lstStyle/>
          <a:p>
            <a:r>
              <a:rPr lang="en-US" dirty="0"/>
              <a:t>To resonate, educate and engage, reframe aging as a continual progression, an accumulation of LIVED EXPERIENCE.</a:t>
            </a:r>
          </a:p>
        </p:txBody>
      </p:sp>
      <p:sp>
        <p:nvSpPr>
          <p:cNvPr id="9" name="Slide Number Placeholder 3">
            <a:extLst>
              <a:ext uri="{FF2B5EF4-FFF2-40B4-BE49-F238E27FC236}">
                <a16:creationId xmlns:a16="http://schemas.microsoft.com/office/drawing/2014/main" id="{3FB59371-25B2-674B-A550-DBEC62EAE62B}"/>
              </a:ext>
            </a:extLst>
          </p:cNvPr>
          <p:cNvSpPr>
            <a:spLocks noGrp="1"/>
          </p:cNvSpPr>
          <p:nvPr>
            <p:ph type="sldNum" sz="quarter" idx="4"/>
          </p:nvPr>
        </p:nvSpPr>
        <p:spPr/>
        <p:txBody>
          <a:bodyPr/>
          <a:lstStyle/>
          <a:p>
            <a:fld id="{1192A142-7054-431A-A71A-F024B58D1027}" type="slidenum">
              <a:rPr lang="en-US" smtClean="0"/>
              <a:pPr/>
              <a:t>38</a:t>
            </a:fld>
            <a:endParaRPr lang="en-US" dirty="0"/>
          </a:p>
        </p:txBody>
      </p:sp>
      <p:sp>
        <p:nvSpPr>
          <p:cNvPr id="3" name="Parallelogram 14">
            <a:extLst>
              <a:ext uri="{FF2B5EF4-FFF2-40B4-BE49-F238E27FC236}">
                <a16:creationId xmlns:a16="http://schemas.microsoft.com/office/drawing/2014/main" id="{478657DE-C785-F3E5-A8BA-4E59E4C5304C}"/>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4" name="Line">
            <a:extLst>
              <a:ext uri="{FF2B5EF4-FFF2-40B4-BE49-F238E27FC236}">
                <a16:creationId xmlns:a16="http://schemas.microsoft.com/office/drawing/2014/main" id="{D3CA18F7-DD6C-C066-347C-DBD92E5E4A2A}"/>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20" name="Table 23">
            <a:extLst>
              <a:ext uri="{FF2B5EF4-FFF2-40B4-BE49-F238E27FC236}">
                <a16:creationId xmlns:a16="http://schemas.microsoft.com/office/drawing/2014/main" id="{71340ECE-1D14-F712-B030-21B5A188FE54}"/>
              </a:ext>
            </a:extLst>
          </p:cNvPr>
          <p:cNvGraphicFramePr>
            <a:graphicFrameLocks noGrp="1"/>
          </p:cNvGraphicFramePr>
          <p:nvPr>
            <p:extLst>
              <p:ext uri="{D42A27DB-BD31-4B8C-83A1-F6EECF244321}">
                <p14:modId xmlns:p14="http://schemas.microsoft.com/office/powerpoint/2010/main" val="14852234"/>
              </p:ext>
            </p:extLst>
          </p:nvPr>
        </p:nvGraphicFramePr>
        <p:xfrm>
          <a:off x="569025" y="1429153"/>
          <a:ext cx="10868685" cy="4661484"/>
        </p:xfrm>
        <a:graphic>
          <a:graphicData uri="http://schemas.openxmlformats.org/drawingml/2006/table">
            <a:tbl>
              <a:tblPr firstRow="1" bandRow="1">
                <a:tableStyleId>{5940675A-B579-460E-94D1-54222C63F5DA}</a:tableStyleId>
              </a:tblPr>
              <a:tblGrid>
                <a:gridCol w="5463639">
                  <a:extLst>
                    <a:ext uri="{9D8B030D-6E8A-4147-A177-3AD203B41FA5}">
                      <a16:colId xmlns:a16="http://schemas.microsoft.com/office/drawing/2014/main" val="1635809117"/>
                    </a:ext>
                  </a:extLst>
                </a:gridCol>
                <a:gridCol w="1033371">
                  <a:extLst>
                    <a:ext uri="{9D8B030D-6E8A-4147-A177-3AD203B41FA5}">
                      <a16:colId xmlns:a16="http://schemas.microsoft.com/office/drawing/2014/main" val="3628651695"/>
                    </a:ext>
                  </a:extLst>
                </a:gridCol>
                <a:gridCol w="4371675">
                  <a:extLst>
                    <a:ext uri="{9D8B030D-6E8A-4147-A177-3AD203B41FA5}">
                      <a16:colId xmlns:a16="http://schemas.microsoft.com/office/drawing/2014/main" val="1326312856"/>
                    </a:ext>
                  </a:extLst>
                </a:gridCol>
              </a:tblGrid>
              <a:tr h="433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Today we learned…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How to resonate, educate or engage…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995147901"/>
                  </a:ext>
                </a:extLst>
              </a:tr>
              <a:tr h="65453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latin typeface="Arial" panose="020B0604020202020204" pitchFamily="34" charset="0"/>
                        </a:rPr>
                        <a:t>C</a:t>
                      </a:r>
                      <a:r>
                        <a:rPr lang="en-US" sz="1600" b="0" i="0" u="none" strike="noStrike" kern="1200" dirty="0">
                          <a:effectLst/>
                          <a:latin typeface="Arial" panose="020B0604020202020204" pitchFamily="34" charset="0"/>
                        </a:rPr>
                        <a:t>onnections are increasingly seen as a source of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u="none" strike="noStrike" kern="1200" dirty="0">
                          <a:effectLst/>
                          <a:latin typeface="Arial" panose="020B0604020202020204" pitchFamily="34" charset="0"/>
                        </a:rPr>
                        <a:t>joy, purpose.</a:t>
                      </a:r>
                      <a:endParaRPr lang="en-US" sz="1600" b="0" i="0" u="none" strike="noStrike" dirty="0">
                        <a:effectLst/>
                        <a:latin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i="0" u="none" strike="noStrike" dirty="0">
                        <a:effectLst/>
                        <a:latin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600" dirty="0"/>
                        <a:t>Focus on what adults age 50 and older </a:t>
                      </a:r>
                    </a:p>
                    <a:p>
                      <a:pPr marL="0" indent="0">
                        <a:buFont typeface="Arial" panose="020B0604020202020204" pitchFamily="34" charset="0"/>
                        <a:buNone/>
                      </a:pPr>
                      <a:r>
                        <a:rPr lang="en-US" sz="1600" dirty="0"/>
                        <a:t>value most– relationships.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23619299"/>
                  </a:ext>
                </a:extLst>
              </a:tr>
              <a:tr h="68770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Life lessons help build resilience.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1600" dirty="0"/>
                        <a:t>Discuss aging as growth.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773535"/>
                  </a:ext>
                </a:extLst>
              </a:tr>
              <a:tr h="68770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While challenges in health increasingly occur, they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do not define </a:t>
                      </a:r>
                      <a:r>
                        <a:rPr lang="en-US" sz="1600"/>
                        <a:t>adults age </a:t>
                      </a:r>
                      <a:r>
                        <a:rPr lang="en-US" sz="1600" dirty="0"/>
                        <a:t>50 and older.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600" dirty="0"/>
                        <a:t>Acknowledge and build for challenges with aging.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0089001"/>
                  </a:ext>
                </a:extLst>
              </a:tr>
              <a:tr h="68770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Disparities in health and wealth lead to accumulated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stressors and inequitable outcomes.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1600" dirty="0"/>
                        <a:t>Embed equity in discussions on aging.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0809374"/>
                  </a:ext>
                </a:extLst>
              </a:tr>
              <a:tr h="80730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Contributions to society are numerous—working,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giving back, caregiving, parenting, grandparenting,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etc. Purpose is a mainstay.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600" dirty="0"/>
                        <a:t>Recognize societal contributions and the </a:t>
                      </a:r>
                    </a:p>
                    <a:p>
                      <a:pPr marL="0" indent="0">
                        <a:buFont typeface="Arial" panose="020B0604020202020204" pitchFamily="34" charset="0"/>
                        <a:buNone/>
                      </a:pPr>
                      <a:r>
                        <a:rPr lang="en-US" sz="1600" dirty="0"/>
                        <a:t>value of their lived experience.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06214240"/>
                  </a:ext>
                </a:extLst>
              </a:tr>
              <a:tr h="687702">
                <a:tc>
                  <a:txBody>
                    <a:bodyPr/>
                    <a:lstStyle/>
                    <a:p>
                      <a:pPr marL="0" indent="0">
                        <a:buFont typeface="Arial" panose="020B0604020202020204" pitchFamily="34" charset="0"/>
                        <a:buNone/>
                      </a:pPr>
                      <a:r>
                        <a:rPr lang="en-US" sz="1600" dirty="0"/>
                        <a:t>Attitudes about age and aging impact well-being.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endParaRPr lang="en-US" sz="2000" b="1"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1600" dirty="0"/>
                        <a:t>Re-frame aging as a multidimensional journey—that all people are 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89957923"/>
                  </a:ext>
                </a:extLst>
              </a:tr>
            </a:tbl>
          </a:graphicData>
        </a:graphic>
      </p:graphicFrame>
      <p:sp>
        <p:nvSpPr>
          <p:cNvPr id="21" name="Half Frame 20">
            <a:extLst>
              <a:ext uri="{FF2B5EF4-FFF2-40B4-BE49-F238E27FC236}">
                <a16:creationId xmlns:a16="http://schemas.microsoft.com/office/drawing/2014/main" id="{3B987FA1-0A94-E146-C339-73425FC2CA05}"/>
              </a:ext>
            </a:extLst>
          </p:cNvPr>
          <p:cNvSpPr/>
          <p:nvPr/>
        </p:nvSpPr>
        <p:spPr>
          <a:xfrm rot="8159839">
            <a:off x="6028111" y="2068972"/>
            <a:ext cx="300683" cy="300683"/>
          </a:xfrm>
          <a:prstGeom prst="halfFram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Half Frame 21">
            <a:extLst>
              <a:ext uri="{FF2B5EF4-FFF2-40B4-BE49-F238E27FC236}">
                <a16:creationId xmlns:a16="http://schemas.microsoft.com/office/drawing/2014/main" id="{E27E3899-2103-797D-27C0-2F530B05BA3E}"/>
              </a:ext>
            </a:extLst>
          </p:cNvPr>
          <p:cNvSpPr/>
          <p:nvPr/>
        </p:nvSpPr>
        <p:spPr>
          <a:xfrm rot="8159839">
            <a:off x="6028110" y="2754147"/>
            <a:ext cx="300683" cy="300683"/>
          </a:xfrm>
          <a:prstGeom prst="halfFram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Half Frame 23">
            <a:extLst>
              <a:ext uri="{FF2B5EF4-FFF2-40B4-BE49-F238E27FC236}">
                <a16:creationId xmlns:a16="http://schemas.microsoft.com/office/drawing/2014/main" id="{8A56FBF1-3E85-DDFA-056C-2769E9A7D88A}"/>
              </a:ext>
            </a:extLst>
          </p:cNvPr>
          <p:cNvSpPr/>
          <p:nvPr/>
        </p:nvSpPr>
        <p:spPr>
          <a:xfrm rot="8159839">
            <a:off x="6028108" y="3439322"/>
            <a:ext cx="300683" cy="300683"/>
          </a:xfrm>
          <a:prstGeom prst="halfFram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a:extLst>
              <a:ext uri="{FF2B5EF4-FFF2-40B4-BE49-F238E27FC236}">
                <a16:creationId xmlns:a16="http://schemas.microsoft.com/office/drawing/2014/main" id="{4007C6A2-5259-6C63-FD33-84417E92E0C8}"/>
              </a:ext>
            </a:extLst>
          </p:cNvPr>
          <p:cNvSpPr/>
          <p:nvPr/>
        </p:nvSpPr>
        <p:spPr>
          <a:xfrm rot="8159839">
            <a:off x="6028109" y="4121474"/>
            <a:ext cx="300683" cy="300683"/>
          </a:xfrm>
          <a:prstGeom prst="halfFram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a:extLst>
              <a:ext uri="{FF2B5EF4-FFF2-40B4-BE49-F238E27FC236}">
                <a16:creationId xmlns:a16="http://schemas.microsoft.com/office/drawing/2014/main" id="{D61F14F0-DB80-2B87-EEDE-208C0C45906B}"/>
              </a:ext>
            </a:extLst>
          </p:cNvPr>
          <p:cNvSpPr/>
          <p:nvPr/>
        </p:nvSpPr>
        <p:spPr>
          <a:xfrm rot="8159839">
            <a:off x="6028109" y="4871319"/>
            <a:ext cx="300683" cy="300683"/>
          </a:xfrm>
          <a:prstGeom prst="halfFram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85100FEB-1963-28C1-AF25-1E2ECFFB9FDE}"/>
              </a:ext>
            </a:extLst>
          </p:cNvPr>
          <p:cNvSpPr/>
          <p:nvPr/>
        </p:nvSpPr>
        <p:spPr>
          <a:xfrm rot="8159839">
            <a:off x="6028109" y="5622178"/>
            <a:ext cx="300683" cy="300683"/>
          </a:xfrm>
          <a:prstGeom prst="halfFram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1244FB15-956E-A519-CF5B-0D3A95D8F521}"/>
              </a:ext>
            </a:extLst>
          </p:cNvPr>
          <p:cNvSpPr txBox="1"/>
          <p:nvPr/>
        </p:nvSpPr>
        <p:spPr>
          <a:xfrm>
            <a:off x="478512" y="6106383"/>
            <a:ext cx="9590688" cy="246221"/>
          </a:xfrm>
          <a:prstGeom prst="rect">
            <a:avLst/>
          </a:prstGeom>
          <a:noFill/>
        </p:spPr>
        <p:txBody>
          <a:bodyPr wrap="square">
            <a:spAutoFit/>
          </a:bodyPr>
          <a:lstStyle/>
          <a:p>
            <a:r>
              <a:rPr lang="en-US" sz="1000" i="1" dirty="0">
                <a:solidFill>
                  <a:schemeClr val="bg1">
                    <a:lumMod val="50000"/>
                  </a:schemeClr>
                </a:solidFill>
                <a:effectLst/>
                <a:hlinkClick r:id="rId3"/>
              </a:rPr>
              <a:t>Is Your Brand Missing Out on the 50+ Market?</a:t>
            </a:r>
            <a:r>
              <a:rPr lang="en-US" sz="1000" i="1" dirty="0">
                <a:solidFill>
                  <a:schemeClr val="bg1">
                    <a:lumMod val="50000"/>
                  </a:schemeClr>
                </a:solidFill>
                <a:effectLst/>
              </a:rPr>
              <a:t>, AARP</a:t>
            </a:r>
          </a:p>
        </p:txBody>
      </p:sp>
    </p:spTree>
    <p:extLst>
      <p:ext uri="{BB962C8B-B14F-4D97-AF65-F5344CB8AC3E}">
        <p14:creationId xmlns:p14="http://schemas.microsoft.com/office/powerpoint/2010/main" val="3297585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97BE6D-8763-0E49-BFA4-A67E5735BA8A}"/>
              </a:ext>
            </a:extLst>
          </p:cNvPr>
          <p:cNvSpPr>
            <a:spLocks noGrp="1"/>
          </p:cNvSpPr>
          <p:nvPr>
            <p:ph type="title"/>
          </p:nvPr>
        </p:nvSpPr>
        <p:spPr/>
        <p:txBody>
          <a:bodyPr>
            <a:normAutofit fontScale="90000"/>
          </a:bodyPr>
          <a:lstStyle/>
          <a:p>
            <a:r>
              <a:rPr lang="en-US"/>
              <a:t>Sarah Kerman, </a:t>
            </a:r>
            <a:br>
              <a:rPr lang="en-US"/>
            </a:br>
            <a:r>
              <a:rPr lang="en-US"/>
              <a:t>AARP Research</a:t>
            </a:r>
          </a:p>
        </p:txBody>
      </p:sp>
      <p:sp>
        <p:nvSpPr>
          <p:cNvPr id="4" name="Text Placeholder 3">
            <a:extLst>
              <a:ext uri="{FF2B5EF4-FFF2-40B4-BE49-F238E27FC236}">
                <a16:creationId xmlns:a16="http://schemas.microsoft.com/office/drawing/2014/main" id="{04B9B205-F065-6344-BF76-EC088DAC71A0}"/>
              </a:ext>
            </a:extLst>
          </p:cNvPr>
          <p:cNvSpPr>
            <a:spLocks noGrp="1"/>
          </p:cNvSpPr>
          <p:nvPr>
            <p:ph type="body" sz="half" idx="2"/>
          </p:nvPr>
        </p:nvSpPr>
        <p:spPr/>
        <p:txBody>
          <a:bodyPr/>
          <a:lstStyle/>
          <a:p>
            <a:r>
              <a:rPr lang="en-US"/>
              <a:t>This report was designed and executed by AARP Research.</a:t>
            </a:r>
          </a:p>
        </p:txBody>
      </p:sp>
      <p:sp>
        <p:nvSpPr>
          <p:cNvPr id="2" name="Slide Number Placeholder 1">
            <a:extLst>
              <a:ext uri="{FF2B5EF4-FFF2-40B4-BE49-F238E27FC236}">
                <a16:creationId xmlns:a16="http://schemas.microsoft.com/office/drawing/2014/main" id="{F4D8EC14-2630-CC44-A10D-78F6747DF3A1}"/>
              </a:ext>
            </a:extLst>
          </p:cNvPr>
          <p:cNvSpPr>
            <a:spLocks noGrp="1"/>
          </p:cNvSpPr>
          <p:nvPr>
            <p:ph type="sldNum" sz="quarter" idx="4"/>
          </p:nvPr>
        </p:nvSpPr>
        <p:spPr/>
        <p:txBody>
          <a:bodyPr/>
          <a:lstStyle/>
          <a:p>
            <a:fld id="{1192A142-7054-431A-A71A-F024B58D1027}" type="slidenum">
              <a:rPr lang="en-US" smtClean="0"/>
              <a:pPr/>
              <a:t>39</a:t>
            </a:fld>
            <a:endParaRPr lang="en-US"/>
          </a:p>
        </p:txBody>
      </p:sp>
      <p:pic>
        <p:nvPicPr>
          <p:cNvPr id="7" name="Picture 6" descr="A close up of a sign&#10;&#10;Description automatically generated">
            <a:extLst>
              <a:ext uri="{FF2B5EF4-FFF2-40B4-BE49-F238E27FC236}">
                <a16:creationId xmlns:a16="http://schemas.microsoft.com/office/drawing/2014/main" id="{859759F4-B6A4-294B-A5D9-8667A2C444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8643" y="2583104"/>
            <a:ext cx="6095998" cy="1691792"/>
          </a:xfrm>
          <a:prstGeom prst="rect">
            <a:avLst/>
          </a:prstGeom>
        </p:spPr>
      </p:pic>
      <p:sp>
        <p:nvSpPr>
          <p:cNvPr id="5" name="Parallelogram 14">
            <a:extLst>
              <a:ext uri="{FF2B5EF4-FFF2-40B4-BE49-F238E27FC236}">
                <a16:creationId xmlns:a16="http://schemas.microsoft.com/office/drawing/2014/main" id="{11215FE2-EBCF-49B8-C7CD-0DE6BF514C1B}"/>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6" name="Line">
            <a:extLst>
              <a:ext uri="{FF2B5EF4-FFF2-40B4-BE49-F238E27FC236}">
                <a16:creationId xmlns:a16="http://schemas.microsoft.com/office/drawing/2014/main" id="{47F13DCC-7AB2-FF4E-D79D-14886666C540}"/>
              </a:ext>
            </a:extLst>
          </p:cNvPr>
          <p:cNvSpPr/>
          <p:nvPr/>
        </p:nvSpPr>
        <p:spPr>
          <a:xfrm>
            <a:off x="-56428" y="177800"/>
            <a:ext cx="12247435" cy="0"/>
          </a:xfrm>
          <a:prstGeom prst="line">
            <a:avLst/>
          </a:prstGeom>
          <a:ln w="6350">
            <a:solidFill>
              <a:srgbClr val="EC1300"/>
            </a:solidFill>
          </a:ln>
        </p:spPr>
        <p:txBody>
          <a:bodyPr lIns="45719" rIns="45719"/>
          <a:lstStyle/>
          <a:p>
            <a:endParaRPr/>
          </a:p>
        </p:txBody>
      </p:sp>
      <p:pic>
        <p:nvPicPr>
          <p:cNvPr id="8" name="Picture 7" descr="A close up of a sign&#10;&#10;Description automatically generated">
            <a:extLst>
              <a:ext uri="{FF2B5EF4-FFF2-40B4-BE49-F238E27FC236}">
                <a16:creationId xmlns:a16="http://schemas.microsoft.com/office/drawing/2014/main" id="{34255538-1EE9-8885-80C6-7A6BB8F495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6941" y="2371238"/>
            <a:ext cx="6859410" cy="1903658"/>
          </a:xfrm>
          <a:prstGeom prst="rect">
            <a:avLst/>
          </a:prstGeom>
        </p:spPr>
      </p:pic>
    </p:spTree>
    <p:extLst>
      <p:ext uri="{BB962C8B-B14F-4D97-AF65-F5344CB8AC3E}">
        <p14:creationId xmlns:p14="http://schemas.microsoft.com/office/powerpoint/2010/main" val="425693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50162" y="388375"/>
            <a:ext cx="10955103" cy="826435"/>
          </a:xfrm>
        </p:spPr>
        <p:txBody>
          <a:bodyPr>
            <a:normAutofit fontScale="90000"/>
          </a:bodyPr>
          <a:lstStyle/>
          <a:p>
            <a:r>
              <a:rPr lang="en-US" dirty="0"/>
              <a:t>There are 122 MILLION adults age 50 and older in the United States, and this population segment is growing.</a:t>
            </a:r>
          </a:p>
        </p:txBody>
      </p:sp>
      <p:sp>
        <p:nvSpPr>
          <p:cNvPr id="8" name="Content Placeholder 4">
            <a:extLst>
              <a:ext uri="{FF2B5EF4-FFF2-40B4-BE49-F238E27FC236}">
                <a16:creationId xmlns:a16="http://schemas.microsoft.com/office/drawing/2014/main" id="{A70B38BB-AB12-D34A-94A3-B0D5BA449621}"/>
              </a:ext>
            </a:extLst>
          </p:cNvPr>
          <p:cNvSpPr>
            <a:spLocks noGrp="1"/>
          </p:cNvSpPr>
          <p:nvPr>
            <p:ph idx="1"/>
          </p:nvPr>
        </p:nvSpPr>
        <p:spPr>
          <a:xfrm>
            <a:off x="459588" y="5835319"/>
            <a:ext cx="10955104" cy="281820"/>
          </a:xfrm>
        </p:spPr>
        <p:txBody>
          <a:bodyPr>
            <a:normAutofit/>
          </a:bodyPr>
          <a:lstStyle/>
          <a:p>
            <a:pPr marL="0" indent="0">
              <a:buNone/>
            </a:pPr>
            <a:r>
              <a:rPr lang="en-US" sz="1000" i="1" dirty="0">
                <a:solidFill>
                  <a:schemeClr val="bg1">
                    <a:lumMod val="50000"/>
                  </a:schemeClr>
                </a:solidFill>
              </a:rPr>
              <a:t>U.S. Census Bureau, November 2023.</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 name="Parallelogram 14">
            <a:extLst>
              <a:ext uri="{FF2B5EF4-FFF2-40B4-BE49-F238E27FC236}">
                <a16:creationId xmlns:a16="http://schemas.microsoft.com/office/drawing/2014/main" id="{82A0C09D-026A-D730-FB70-B8CA18680F9C}"/>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50D97B9F-288C-0D37-2713-A226F6BCADD0}"/>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9" name="Chart 8">
            <a:extLst>
              <a:ext uri="{FF2B5EF4-FFF2-40B4-BE49-F238E27FC236}">
                <a16:creationId xmlns:a16="http://schemas.microsoft.com/office/drawing/2014/main" id="{C592E8F4-4405-479D-B373-6BCA88CBADC1}"/>
              </a:ext>
            </a:extLst>
          </p:cNvPr>
          <p:cNvGraphicFramePr>
            <a:graphicFrameLocks/>
          </p:cNvGraphicFramePr>
          <p:nvPr>
            <p:extLst>
              <p:ext uri="{D42A27DB-BD31-4B8C-83A1-F6EECF244321}">
                <p14:modId xmlns:p14="http://schemas.microsoft.com/office/powerpoint/2010/main" val="2738525745"/>
              </p:ext>
            </p:extLst>
          </p:nvPr>
        </p:nvGraphicFramePr>
        <p:xfrm>
          <a:off x="533400" y="1371600"/>
          <a:ext cx="10881292"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descr="A group of people posing for a photo&#10;&#10;Description automatically generated">
            <a:extLst>
              <a:ext uri="{FF2B5EF4-FFF2-40B4-BE49-F238E27FC236}">
                <a16:creationId xmlns:a16="http://schemas.microsoft.com/office/drawing/2014/main" id="{CF986595-CCDB-D302-F890-A25CF538E0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213" y="3817581"/>
            <a:ext cx="8335060" cy="1548453"/>
          </a:xfrm>
          <a:prstGeom prst="rect">
            <a:avLst/>
          </a:prstGeom>
        </p:spPr>
      </p:pic>
    </p:spTree>
    <p:extLst>
      <p:ext uri="{BB962C8B-B14F-4D97-AF65-F5344CB8AC3E}">
        <p14:creationId xmlns:p14="http://schemas.microsoft.com/office/powerpoint/2010/main" val="1796276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a:extLst>
              <a:ext uri="{FF2B5EF4-FFF2-40B4-BE49-F238E27FC236}">
                <a16:creationId xmlns:a16="http://schemas.microsoft.com/office/drawing/2014/main" id="{507BFAF0-8EBA-6ACA-F5D4-D921688D6C9F}"/>
              </a:ext>
            </a:extLst>
          </p:cNvPr>
          <p:cNvSpPr/>
          <p:nvPr/>
        </p:nvSpPr>
        <p:spPr>
          <a:xfrm rot="5400000" flipH="1">
            <a:off x="8514436" y="2101071"/>
            <a:ext cx="4001981" cy="2926078"/>
          </a:xfrm>
          <a:custGeom>
            <a:avLst/>
            <a:gdLst/>
            <a:ahLst/>
            <a:cxnLst>
              <a:cxn ang="0">
                <a:pos x="wd2" y="hd2"/>
              </a:cxn>
              <a:cxn ang="5400000">
                <a:pos x="wd2" y="hd2"/>
              </a:cxn>
              <a:cxn ang="10800000">
                <a:pos x="wd2" y="hd2"/>
              </a:cxn>
              <a:cxn ang="16200000">
                <a:pos x="wd2" y="hd2"/>
              </a:cxn>
            </a:cxnLst>
            <a:rect l="0" t="0" r="r" b="b"/>
            <a:pathLst>
              <a:path w="21600" h="21600" extrusionOk="0">
                <a:moveTo>
                  <a:pt x="832" y="0"/>
                </a:moveTo>
                <a:cubicBezTo>
                  <a:pt x="603" y="0"/>
                  <a:pt x="395" y="204"/>
                  <a:pt x="244" y="532"/>
                </a:cubicBezTo>
                <a:cubicBezTo>
                  <a:pt x="93" y="859"/>
                  <a:pt x="0" y="1312"/>
                  <a:pt x="0" y="1810"/>
                </a:cubicBezTo>
                <a:lnTo>
                  <a:pt x="0" y="5065"/>
                </a:lnTo>
                <a:lnTo>
                  <a:pt x="0" y="8417"/>
                </a:lnTo>
                <a:lnTo>
                  <a:pt x="0" y="19791"/>
                </a:lnTo>
                <a:cubicBezTo>
                  <a:pt x="0" y="20289"/>
                  <a:pt x="93" y="20741"/>
                  <a:pt x="244" y="21069"/>
                </a:cubicBezTo>
                <a:cubicBezTo>
                  <a:pt x="395" y="21397"/>
                  <a:pt x="603" y="21600"/>
                  <a:pt x="832" y="21600"/>
                </a:cubicBezTo>
                <a:lnTo>
                  <a:pt x="20768" y="21600"/>
                </a:lnTo>
                <a:cubicBezTo>
                  <a:pt x="20883" y="21600"/>
                  <a:pt x="20992" y="21549"/>
                  <a:pt x="21092" y="21457"/>
                </a:cubicBezTo>
                <a:cubicBezTo>
                  <a:pt x="21190" y="21366"/>
                  <a:pt x="21281" y="21232"/>
                  <a:pt x="21356" y="21069"/>
                </a:cubicBezTo>
                <a:cubicBezTo>
                  <a:pt x="21507" y="20741"/>
                  <a:pt x="21600" y="20288"/>
                  <a:pt x="21600" y="19790"/>
                </a:cubicBezTo>
                <a:lnTo>
                  <a:pt x="21600" y="1809"/>
                </a:lnTo>
                <a:cubicBezTo>
                  <a:pt x="21600" y="1311"/>
                  <a:pt x="21507" y="859"/>
                  <a:pt x="21356" y="531"/>
                </a:cubicBezTo>
                <a:cubicBezTo>
                  <a:pt x="21205" y="203"/>
                  <a:pt x="20997" y="0"/>
                  <a:pt x="20768" y="0"/>
                </a:cubicBezTo>
                <a:lnTo>
                  <a:pt x="832" y="0"/>
                </a:lnTo>
                <a:close/>
              </a:path>
            </a:pathLst>
          </a:custGeom>
          <a:solidFill>
            <a:srgbClr val="FFC2BE"/>
          </a:solidFill>
          <a:ln w="12700" cap="flat">
            <a:noFill/>
            <a:miter lim="400000"/>
          </a:ln>
          <a:effectLst/>
        </p:spPr>
        <p:txBody>
          <a:bodyPr wrap="square" lIns="45718" tIns="45718" rIns="45718" bIns="45718" numCol="1" anchor="ctr">
            <a:noAutofit/>
          </a:bodyPr>
          <a:lstStyle/>
          <a:p>
            <a:pPr algn="ctr" defTabSz="825481">
              <a:defRPr sz="2000" b="1">
                <a:solidFill>
                  <a:srgbClr val="566275"/>
                </a:solidFill>
                <a:latin typeface="+mj-lt"/>
                <a:ea typeface="+mj-ea"/>
                <a:cs typeface="+mj-cs"/>
                <a:sym typeface="Helvetica"/>
              </a:defRPr>
            </a:pPr>
            <a:endParaRPr dirty="0"/>
          </a:p>
        </p:txBody>
      </p:sp>
      <p:sp>
        <p:nvSpPr>
          <p:cNvPr id="43" name="Shape">
            <a:extLst>
              <a:ext uri="{FF2B5EF4-FFF2-40B4-BE49-F238E27FC236}">
                <a16:creationId xmlns:a16="http://schemas.microsoft.com/office/drawing/2014/main" id="{BB7937AE-FAFD-55C7-5EE7-B9CFF9B5B533}"/>
              </a:ext>
            </a:extLst>
          </p:cNvPr>
          <p:cNvSpPr/>
          <p:nvPr/>
        </p:nvSpPr>
        <p:spPr>
          <a:xfrm rot="5400000" flipH="1">
            <a:off x="10173331" y="101705"/>
            <a:ext cx="686091" cy="2926081"/>
          </a:xfrm>
          <a:custGeom>
            <a:avLst/>
            <a:gdLst/>
            <a:ahLst/>
            <a:cxnLst>
              <a:cxn ang="0">
                <a:pos x="wd2" y="hd2"/>
              </a:cxn>
              <a:cxn ang="5400000">
                <a:pos x="wd2" y="hd2"/>
              </a:cxn>
              <a:cxn ang="10800000">
                <a:pos x="wd2" y="hd2"/>
              </a:cxn>
              <a:cxn ang="16200000">
                <a:pos x="wd2" y="hd2"/>
              </a:cxn>
            </a:cxnLst>
            <a:rect l="0" t="0" r="r" b="b"/>
            <a:pathLst>
              <a:path w="21600" h="21600" extrusionOk="0">
                <a:moveTo>
                  <a:pt x="6935" y="0"/>
                </a:moveTo>
                <a:lnTo>
                  <a:pt x="0" y="13"/>
                </a:lnTo>
                <a:lnTo>
                  <a:pt x="0" y="5061"/>
                </a:lnTo>
                <a:lnTo>
                  <a:pt x="0" y="8411"/>
                </a:lnTo>
                <a:lnTo>
                  <a:pt x="0" y="21600"/>
                </a:lnTo>
                <a:lnTo>
                  <a:pt x="6935" y="21585"/>
                </a:lnTo>
                <a:lnTo>
                  <a:pt x="14665" y="21585"/>
                </a:lnTo>
                <a:cubicBezTo>
                  <a:pt x="15620" y="21585"/>
                  <a:pt x="16530" y="21534"/>
                  <a:pt x="17360" y="21442"/>
                </a:cubicBezTo>
                <a:cubicBezTo>
                  <a:pt x="18184" y="21351"/>
                  <a:pt x="18937" y="21218"/>
                  <a:pt x="19565" y="21054"/>
                </a:cubicBezTo>
                <a:cubicBezTo>
                  <a:pt x="20821" y="20727"/>
                  <a:pt x="21600" y="20275"/>
                  <a:pt x="21600" y="19777"/>
                </a:cubicBezTo>
                <a:lnTo>
                  <a:pt x="21600" y="1808"/>
                </a:lnTo>
                <a:cubicBezTo>
                  <a:pt x="21600" y="1310"/>
                  <a:pt x="20821" y="858"/>
                  <a:pt x="19565" y="531"/>
                </a:cubicBezTo>
                <a:cubicBezTo>
                  <a:pt x="18308" y="203"/>
                  <a:pt x="16575" y="0"/>
                  <a:pt x="14665" y="0"/>
                </a:cubicBezTo>
                <a:lnTo>
                  <a:pt x="6935" y="0"/>
                </a:lnTo>
                <a:close/>
              </a:path>
            </a:pathLst>
          </a:custGeom>
          <a:solidFill>
            <a:srgbClr val="EC1300"/>
          </a:solidFill>
          <a:ln w="12700" cap="flat">
            <a:noFill/>
            <a:miter lim="400000"/>
          </a:ln>
          <a:effectLst/>
        </p:spPr>
        <p:txBody>
          <a:bodyPr wrap="square" lIns="45718" tIns="45718" rIns="45718" bIns="45718" numCol="1" anchor="ctr">
            <a:noAutofit/>
          </a:bodyPr>
          <a:lstStyle/>
          <a:p>
            <a:pPr algn="ctr" defTabSz="825481">
              <a:defRPr sz="2000" b="1">
                <a:solidFill>
                  <a:srgbClr val="566275"/>
                </a:solidFill>
                <a:latin typeface="+mj-lt"/>
                <a:ea typeface="+mj-ea"/>
                <a:cs typeface="+mj-cs"/>
                <a:sym typeface="Helvetica"/>
              </a:defRPr>
            </a:pPr>
            <a:endParaRPr dirty="0"/>
          </a:p>
        </p:txBody>
      </p:sp>
      <p:sp>
        <p:nvSpPr>
          <p:cNvPr id="41" name="Shape">
            <a:extLst>
              <a:ext uri="{FF2B5EF4-FFF2-40B4-BE49-F238E27FC236}">
                <a16:creationId xmlns:a16="http://schemas.microsoft.com/office/drawing/2014/main" id="{EFA7EDDB-B978-5833-B283-484320314D3A}"/>
              </a:ext>
            </a:extLst>
          </p:cNvPr>
          <p:cNvSpPr/>
          <p:nvPr/>
        </p:nvSpPr>
        <p:spPr>
          <a:xfrm rot="5400000" flipH="1">
            <a:off x="2706194" y="2100033"/>
            <a:ext cx="4004056" cy="2926078"/>
          </a:xfrm>
          <a:custGeom>
            <a:avLst/>
            <a:gdLst/>
            <a:ahLst/>
            <a:cxnLst>
              <a:cxn ang="0">
                <a:pos x="wd2" y="hd2"/>
              </a:cxn>
              <a:cxn ang="5400000">
                <a:pos x="wd2" y="hd2"/>
              </a:cxn>
              <a:cxn ang="10800000">
                <a:pos x="wd2" y="hd2"/>
              </a:cxn>
              <a:cxn ang="16200000">
                <a:pos x="wd2" y="hd2"/>
              </a:cxn>
            </a:cxnLst>
            <a:rect l="0" t="0" r="r" b="b"/>
            <a:pathLst>
              <a:path w="21600" h="21600" extrusionOk="0">
                <a:moveTo>
                  <a:pt x="832" y="0"/>
                </a:moveTo>
                <a:cubicBezTo>
                  <a:pt x="603" y="0"/>
                  <a:pt x="395" y="204"/>
                  <a:pt x="244" y="532"/>
                </a:cubicBezTo>
                <a:cubicBezTo>
                  <a:pt x="93" y="859"/>
                  <a:pt x="0" y="1312"/>
                  <a:pt x="0" y="1810"/>
                </a:cubicBezTo>
                <a:lnTo>
                  <a:pt x="0" y="5065"/>
                </a:lnTo>
                <a:lnTo>
                  <a:pt x="0" y="8417"/>
                </a:lnTo>
                <a:lnTo>
                  <a:pt x="0" y="19791"/>
                </a:lnTo>
                <a:cubicBezTo>
                  <a:pt x="0" y="20289"/>
                  <a:pt x="93" y="20741"/>
                  <a:pt x="244" y="21069"/>
                </a:cubicBezTo>
                <a:cubicBezTo>
                  <a:pt x="395" y="21397"/>
                  <a:pt x="603" y="21600"/>
                  <a:pt x="832" y="21600"/>
                </a:cubicBezTo>
                <a:lnTo>
                  <a:pt x="20768" y="21600"/>
                </a:lnTo>
                <a:cubicBezTo>
                  <a:pt x="20883" y="21600"/>
                  <a:pt x="20992" y="21549"/>
                  <a:pt x="21092" y="21457"/>
                </a:cubicBezTo>
                <a:cubicBezTo>
                  <a:pt x="21190" y="21366"/>
                  <a:pt x="21281" y="21232"/>
                  <a:pt x="21356" y="21069"/>
                </a:cubicBezTo>
                <a:cubicBezTo>
                  <a:pt x="21507" y="20741"/>
                  <a:pt x="21600" y="20288"/>
                  <a:pt x="21600" y="19790"/>
                </a:cubicBezTo>
                <a:lnTo>
                  <a:pt x="21600" y="1809"/>
                </a:lnTo>
                <a:cubicBezTo>
                  <a:pt x="21600" y="1311"/>
                  <a:pt x="21507" y="859"/>
                  <a:pt x="21356" y="531"/>
                </a:cubicBezTo>
                <a:cubicBezTo>
                  <a:pt x="21205" y="203"/>
                  <a:pt x="20997" y="0"/>
                  <a:pt x="20768" y="0"/>
                </a:cubicBezTo>
                <a:lnTo>
                  <a:pt x="832" y="0"/>
                </a:lnTo>
                <a:close/>
              </a:path>
            </a:pathLst>
          </a:custGeom>
          <a:solidFill>
            <a:srgbClr val="FFC2BE"/>
          </a:solidFill>
          <a:ln w="12700" cap="flat">
            <a:noFill/>
            <a:miter lim="400000"/>
          </a:ln>
          <a:effectLst/>
        </p:spPr>
        <p:txBody>
          <a:bodyPr wrap="square" lIns="45718" tIns="45718" rIns="45718" bIns="45718" numCol="1" anchor="ctr">
            <a:noAutofit/>
          </a:bodyPr>
          <a:lstStyle/>
          <a:p>
            <a:pPr algn="ctr" defTabSz="825481">
              <a:defRPr sz="2000" b="1">
                <a:solidFill>
                  <a:srgbClr val="566275"/>
                </a:solidFill>
                <a:latin typeface="+mj-lt"/>
                <a:ea typeface="+mj-ea"/>
                <a:cs typeface="+mj-cs"/>
                <a:sym typeface="Helvetica"/>
              </a:defRPr>
            </a:pPr>
            <a:endParaRPr dirty="0"/>
          </a:p>
        </p:txBody>
      </p:sp>
      <p:sp>
        <p:nvSpPr>
          <p:cNvPr id="39" name="Shape">
            <a:extLst>
              <a:ext uri="{FF2B5EF4-FFF2-40B4-BE49-F238E27FC236}">
                <a16:creationId xmlns:a16="http://schemas.microsoft.com/office/drawing/2014/main" id="{DB300A82-9B6A-1AB4-8CD3-D77DD0A16FC7}"/>
              </a:ext>
            </a:extLst>
          </p:cNvPr>
          <p:cNvSpPr/>
          <p:nvPr/>
        </p:nvSpPr>
        <p:spPr>
          <a:xfrm rot="5400000" flipH="1">
            <a:off x="5566431" y="2260470"/>
            <a:ext cx="4082490" cy="2526769"/>
          </a:xfrm>
          <a:custGeom>
            <a:avLst/>
            <a:gdLst/>
            <a:ahLst/>
            <a:cxnLst>
              <a:cxn ang="0">
                <a:pos x="wd2" y="hd2"/>
              </a:cxn>
              <a:cxn ang="5400000">
                <a:pos x="wd2" y="hd2"/>
              </a:cxn>
              <a:cxn ang="10800000">
                <a:pos x="wd2" y="hd2"/>
              </a:cxn>
              <a:cxn ang="16200000">
                <a:pos x="wd2" y="hd2"/>
              </a:cxn>
            </a:cxnLst>
            <a:rect l="0" t="0" r="r" b="b"/>
            <a:pathLst>
              <a:path w="21600" h="21600" extrusionOk="0">
                <a:moveTo>
                  <a:pt x="832" y="0"/>
                </a:moveTo>
                <a:cubicBezTo>
                  <a:pt x="603" y="0"/>
                  <a:pt x="395" y="204"/>
                  <a:pt x="244" y="532"/>
                </a:cubicBezTo>
                <a:cubicBezTo>
                  <a:pt x="93" y="859"/>
                  <a:pt x="0" y="1312"/>
                  <a:pt x="0" y="1810"/>
                </a:cubicBezTo>
                <a:lnTo>
                  <a:pt x="0" y="5065"/>
                </a:lnTo>
                <a:lnTo>
                  <a:pt x="0" y="8417"/>
                </a:lnTo>
                <a:lnTo>
                  <a:pt x="0" y="19791"/>
                </a:lnTo>
                <a:cubicBezTo>
                  <a:pt x="0" y="20289"/>
                  <a:pt x="93" y="20741"/>
                  <a:pt x="244" y="21069"/>
                </a:cubicBezTo>
                <a:cubicBezTo>
                  <a:pt x="395" y="21397"/>
                  <a:pt x="603" y="21600"/>
                  <a:pt x="832" y="21600"/>
                </a:cubicBezTo>
                <a:lnTo>
                  <a:pt x="20768" y="21600"/>
                </a:lnTo>
                <a:cubicBezTo>
                  <a:pt x="20883" y="21600"/>
                  <a:pt x="20992" y="21549"/>
                  <a:pt x="21092" y="21457"/>
                </a:cubicBezTo>
                <a:cubicBezTo>
                  <a:pt x="21190" y="21366"/>
                  <a:pt x="21281" y="21232"/>
                  <a:pt x="21356" y="21069"/>
                </a:cubicBezTo>
                <a:cubicBezTo>
                  <a:pt x="21507" y="20741"/>
                  <a:pt x="21600" y="20288"/>
                  <a:pt x="21600" y="19790"/>
                </a:cubicBezTo>
                <a:lnTo>
                  <a:pt x="21600" y="1809"/>
                </a:lnTo>
                <a:cubicBezTo>
                  <a:pt x="21600" y="1311"/>
                  <a:pt x="21507" y="859"/>
                  <a:pt x="21356" y="531"/>
                </a:cubicBezTo>
                <a:cubicBezTo>
                  <a:pt x="21205" y="203"/>
                  <a:pt x="20997" y="0"/>
                  <a:pt x="20768" y="0"/>
                </a:cubicBezTo>
                <a:lnTo>
                  <a:pt x="832" y="0"/>
                </a:lnTo>
                <a:close/>
              </a:path>
            </a:pathLst>
          </a:custGeom>
          <a:solidFill>
            <a:srgbClr val="FFC2BE"/>
          </a:solidFill>
          <a:ln w="12700" cap="flat">
            <a:noFill/>
            <a:miter lim="400000"/>
          </a:ln>
          <a:effectLst/>
        </p:spPr>
        <p:txBody>
          <a:bodyPr wrap="square" lIns="45718" tIns="45718" rIns="45718" bIns="45718" numCol="1" anchor="ctr">
            <a:noAutofit/>
          </a:bodyPr>
          <a:lstStyle/>
          <a:p>
            <a:pPr algn="ctr" defTabSz="825481">
              <a:defRPr sz="2000" b="1">
                <a:solidFill>
                  <a:srgbClr val="566275"/>
                </a:solidFill>
                <a:latin typeface="+mj-lt"/>
                <a:ea typeface="+mj-ea"/>
                <a:cs typeface="+mj-cs"/>
                <a:sym typeface="Helvetica"/>
              </a:defRPr>
            </a:pPr>
            <a:endParaRPr dirty="0"/>
          </a:p>
        </p:txBody>
      </p:sp>
      <p:sp>
        <p:nvSpPr>
          <p:cNvPr id="36" name="Shape">
            <a:extLst>
              <a:ext uri="{FF2B5EF4-FFF2-40B4-BE49-F238E27FC236}">
                <a16:creationId xmlns:a16="http://schemas.microsoft.com/office/drawing/2014/main" id="{91C5EABB-ABB5-ADE0-4B3D-A0D76AAA14FC}"/>
              </a:ext>
            </a:extLst>
          </p:cNvPr>
          <p:cNvSpPr/>
          <p:nvPr/>
        </p:nvSpPr>
        <p:spPr>
          <a:xfrm rot="5400000" flipH="1">
            <a:off x="-218373" y="2272676"/>
            <a:ext cx="4058082" cy="2526769"/>
          </a:xfrm>
          <a:custGeom>
            <a:avLst/>
            <a:gdLst/>
            <a:ahLst/>
            <a:cxnLst>
              <a:cxn ang="0">
                <a:pos x="wd2" y="hd2"/>
              </a:cxn>
              <a:cxn ang="5400000">
                <a:pos x="wd2" y="hd2"/>
              </a:cxn>
              <a:cxn ang="10800000">
                <a:pos x="wd2" y="hd2"/>
              </a:cxn>
              <a:cxn ang="16200000">
                <a:pos x="wd2" y="hd2"/>
              </a:cxn>
            </a:cxnLst>
            <a:rect l="0" t="0" r="r" b="b"/>
            <a:pathLst>
              <a:path w="21600" h="21600" extrusionOk="0">
                <a:moveTo>
                  <a:pt x="832" y="0"/>
                </a:moveTo>
                <a:cubicBezTo>
                  <a:pt x="603" y="0"/>
                  <a:pt x="395" y="204"/>
                  <a:pt x="244" y="532"/>
                </a:cubicBezTo>
                <a:cubicBezTo>
                  <a:pt x="93" y="859"/>
                  <a:pt x="0" y="1312"/>
                  <a:pt x="0" y="1810"/>
                </a:cubicBezTo>
                <a:lnTo>
                  <a:pt x="0" y="5065"/>
                </a:lnTo>
                <a:lnTo>
                  <a:pt x="0" y="8417"/>
                </a:lnTo>
                <a:lnTo>
                  <a:pt x="0" y="19791"/>
                </a:lnTo>
                <a:cubicBezTo>
                  <a:pt x="0" y="20289"/>
                  <a:pt x="93" y="20741"/>
                  <a:pt x="244" y="21069"/>
                </a:cubicBezTo>
                <a:cubicBezTo>
                  <a:pt x="395" y="21397"/>
                  <a:pt x="603" y="21600"/>
                  <a:pt x="832" y="21600"/>
                </a:cubicBezTo>
                <a:lnTo>
                  <a:pt x="20768" y="21600"/>
                </a:lnTo>
                <a:cubicBezTo>
                  <a:pt x="20883" y="21600"/>
                  <a:pt x="20992" y="21549"/>
                  <a:pt x="21092" y="21457"/>
                </a:cubicBezTo>
                <a:cubicBezTo>
                  <a:pt x="21190" y="21366"/>
                  <a:pt x="21281" y="21232"/>
                  <a:pt x="21356" y="21069"/>
                </a:cubicBezTo>
                <a:cubicBezTo>
                  <a:pt x="21507" y="20741"/>
                  <a:pt x="21600" y="20288"/>
                  <a:pt x="21600" y="19790"/>
                </a:cubicBezTo>
                <a:lnTo>
                  <a:pt x="21600" y="1809"/>
                </a:lnTo>
                <a:cubicBezTo>
                  <a:pt x="21600" y="1311"/>
                  <a:pt x="21507" y="859"/>
                  <a:pt x="21356" y="531"/>
                </a:cubicBezTo>
                <a:cubicBezTo>
                  <a:pt x="21205" y="203"/>
                  <a:pt x="20997" y="0"/>
                  <a:pt x="20768" y="0"/>
                </a:cubicBezTo>
                <a:lnTo>
                  <a:pt x="832" y="0"/>
                </a:lnTo>
                <a:close/>
              </a:path>
            </a:pathLst>
          </a:custGeom>
          <a:solidFill>
            <a:srgbClr val="FFC2BE"/>
          </a:solidFill>
          <a:ln w="12700" cap="flat">
            <a:noFill/>
            <a:miter lim="400000"/>
          </a:ln>
          <a:effectLst/>
        </p:spPr>
        <p:txBody>
          <a:bodyPr wrap="square" lIns="45718" tIns="45718" rIns="45718" bIns="45718" numCol="1" anchor="ctr">
            <a:noAutofit/>
          </a:bodyPr>
          <a:lstStyle/>
          <a:p>
            <a:pPr algn="ctr" defTabSz="825481">
              <a:defRPr sz="2000" b="1">
                <a:solidFill>
                  <a:srgbClr val="566275"/>
                </a:solidFill>
                <a:latin typeface="+mj-lt"/>
                <a:ea typeface="+mj-ea"/>
                <a:cs typeface="+mj-cs"/>
                <a:sym typeface="Helvetica"/>
              </a:defRPr>
            </a:pPr>
            <a:endParaRPr/>
          </a:p>
        </p:txBody>
      </p:sp>
      <p:sp>
        <p:nvSpPr>
          <p:cNvPr id="2" name="Slide Number Placeholder 1">
            <a:extLst>
              <a:ext uri="{FF2B5EF4-FFF2-40B4-BE49-F238E27FC236}">
                <a16:creationId xmlns:a16="http://schemas.microsoft.com/office/drawing/2014/main" id="{6B0BCC2D-7F57-F9AC-632F-93250CB069CC}"/>
              </a:ext>
            </a:extLst>
          </p:cNvPr>
          <p:cNvSpPr>
            <a:spLocks noGrp="1"/>
          </p:cNvSpPr>
          <p:nvPr>
            <p:ph type="sldNum" sz="quarter" idx="4"/>
          </p:nvPr>
        </p:nvSpPr>
        <p:spPr/>
        <p:txBody>
          <a:bodyPr/>
          <a:lstStyle/>
          <a:p>
            <a:fld id="{1192A142-7054-431A-A71A-F024B58D1027}" type="slidenum">
              <a:rPr lang="en-US" smtClean="0"/>
              <a:pPr/>
              <a:t>5</a:t>
            </a:fld>
            <a:endParaRPr lang="en-US"/>
          </a:p>
        </p:txBody>
      </p:sp>
      <p:sp>
        <p:nvSpPr>
          <p:cNvPr id="3" name="Title 1">
            <a:extLst>
              <a:ext uri="{FF2B5EF4-FFF2-40B4-BE49-F238E27FC236}">
                <a16:creationId xmlns:a16="http://schemas.microsoft.com/office/drawing/2014/main" id="{A8223AF1-2127-ADB5-0E69-E7DA3260D789}"/>
              </a:ext>
            </a:extLst>
          </p:cNvPr>
          <p:cNvSpPr txBox="1">
            <a:spLocks/>
          </p:cNvSpPr>
          <p:nvPr/>
        </p:nvSpPr>
        <p:spPr>
          <a:xfrm>
            <a:off x="467412" y="270426"/>
            <a:ext cx="9160552" cy="794803"/>
          </a:xfrm>
          <a:prstGeom prst="rect">
            <a:avLst/>
          </a:prstGeom>
        </p:spPr>
        <p:txBody>
          <a:bodyPr/>
          <a:lstStyle>
            <a:lvl1pPr algn="l" defTabSz="914400" rtl="0" eaLnBrk="1" latinLnBrk="0" hangingPunct="1">
              <a:spcBef>
                <a:spcPct val="0"/>
              </a:spcBef>
              <a:buNone/>
              <a:defRPr sz="3600" b="1" kern="1200" baseline="0">
                <a:solidFill>
                  <a:schemeClr val="tx1"/>
                </a:solidFill>
                <a:latin typeface="Arial Narrow" panose="020B0606020202030204" pitchFamily="34" charset="0"/>
                <a:ea typeface="+mj-ea"/>
                <a:cs typeface="Arial" pitchFamily="34" charset="0"/>
              </a:defRPr>
            </a:lvl1pPr>
          </a:lstStyle>
          <a:p>
            <a:r>
              <a:rPr lang="en-US" sz="3200" dirty="0"/>
              <a:t>Adults age 50 and older are incredibly diverse.</a:t>
            </a:r>
          </a:p>
        </p:txBody>
      </p:sp>
      <p:sp>
        <p:nvSpPr>
          <p:cNvPr id="4" name="Rectangle 3">
            <a:extLst>
              <a:ext uri="{FF2B5EF4-FFF2-40B4-BE49-F238E27FC236}">
                <a16:creationId xmlns:a16="http://schemas.microsoft.com/office/drawing/2014/main" id="{999E0A04-2E47-FDF9-D5AA-8D556B17D280}"/>
              </a:ext>
            </a:extLst>
          </p:cNvPr>
          <p:cNvSpPr/>
          <p:nvPr/>
        </p:nvSpPr>
        <p:spPr>
          <a:xfrm>
            <a:off x="590863" y="3117832"/>
            <a:ext cx="2409844" cy="861774"/>
          </a:xfrm>
          <a:prstGeom prst="rect">
            <a:avLst/>
          </a:prstGeom>
        </p:spPr>
        <p:txBody>
          <a:bodyPr wrap="square">
            <a:spAutoFit/>
          </a:bodyPr>
          <a:lstStyle/>
          <a:p>
            <a:pPr marL="342900" indent="-251460">
              <a:buFont typeface="Arial" panose="020B0604020202020204" pitchFamily="34" charset="0"/>
              <a:buChar char="•"/>
            </a:pPr>
            <a:r>
              <a:rPr lang="en-US" sz="1600" b="1" dirty="0"/>
              <a:t>34% </a:t>
            </a:r>
            <a:r>
              <a:rPr lang="en-US" sz="1600" dirty="0"/>
              <a:t>50-59</a:t>
            </a:r>
          </a:p>
          <a:p>
            <a:pPr marL="342900" indent="-251460">
              <a:buFont typeface="Arial" panose="020B0604020202020204" pitchFamily="34" charset="0"/>
              <a:buChar char="•"/>
            </a:pPr>
            <a:r>
              <a:rPr lang="en-US" sz="1600" b="1" dirty="0"/>
              <a:t>33% </a:t>
            </a:r>
            <a:r>
              <a:rPr lang="en-US" sz="1600" dirty="0"/>
              <a:t>60-69</a:t>
            </a:r>
          </a:p>
          <a:p>
            <a:pPr marL="342900" indent="-251460">
              <a:buFont typeface="Arial" panose="020B0604020202020204" pitchFamily="34" charset="0"/>
              <a:buChar char="•"/>
            </a:pPr>
            <a:r>
              <a:rPr lang="en-US" sz="1600" b="1" dirty="0"/>
              <a:t>32% </a:t>
            </a:r>
            <a:r>
              <a:rPr lang="en-US" sz="1600" dirty="0"/>
              <a:t>70 and older </a:t>
            </a:r>
          </a:p>
        </p:txBody>
      </p:sp>
      <p:sp>
        <p:nvSpPr>
          <p:cNvPr id="5" name="Rectangle 4">
            <a:extLst>
              <a:ext uri="{FF2B5EF4-FFF2-40B4-BE49-F238E27FC236}">
                <a16:creationId xmlns:a16="http://schemas.microsoft.com/office/drawing/2014/main" id="{C5EA855F-2FF4-7E0C-F32A-5EB0F83E4021}"/>
              </a:ext>
            </a:extLst>
          </p:cNvPr>
          <p:cNvSpPr/>
          <p:nvPr/>
        </p:nvSpPr>
        <p:spPr>
          <a:xfrm>
            <a:off x="3244232" y="3073911"/>
            <a:ext cx="2876416" cy="1815882"/>
          </a:xfrm>
          <a:prstGeom prst="rect">
            <a:avLst/>
          </a:prstGeom>
        </p:spPr>
        <p:txBody>
          <a:bodyPr wrap="square">
            <a:spAutoFit/>
          </a:bodyPr>
          <a:lstStyle/>
          <a:p>
            <a:pPr marL="342900" indent="-256032">
              <a:buFont typeface="Arial" panose="020B0604020202020204" pitchFamily="34" charset="0"/>
              <a:buChar char="•"/>
            </a:pPr>
            <a:r>
              <a:rPr lang="en-US" sz="1600" b="1" dirty="0"/>
              <a:t>11% </a:t>
            </a:r>
            <a:r>
              <a:rPr lang="en-US" sz="1600" dirty="0"/>
              <a:t>Black/African American</a:t>
            </a:r>
          </a:p>
          <a:p>
            <a:pPr marL="342900" indent="-256032">
              <a:buFont typeface="Arial" panose="020B0604020202020204" pitchFamily="34" charset="0"/>
              <a:buChar char="•"/>
            </a:pPr>
            <a:r>
              <a:rPr lang="en-US" sz="1600" b="1" dirty="0"/>
              <a:t>2% </a:t>
            </a:r>
            <a:r>
              <a:rPr lang="en-US" sz="1600" dirty="0"/>
              <a:t>American Indian/Alaskan Native</a:t>
            </a:r>
          </a:p>
          <a:p>
            <a:pPr marL="342900" indent="-256032">
              <a:buFont typeface="Arial" panose="020B0604020202020204" pitchFamily="34" charset="0"/>
              <a:buChar char="•"/>
            </a:pPr>
            <a:r>
              <a:rPr lang="en-US" sz="1600" b="1" dirty="0"/>
              <a:t>6% </a:t>
            </a:r>
            <a:r>
              <a:rPr lang="en-US" sz="1600" dirty="0"/>
              <a:t>Asian American</a:t>
            </a:r>
          </a:p>
          <a:p>
            <a:pPr marL="342900" indent="-256032">
              <a:buFont typeface="Arial" panose="020B0604020202020204" pitchFamily="34" charset="0"/>
              <a:buChar char="•"/>
            </a:pPr>
            <a:r>
              <a:rPr lang="en-US" sz="1600" b="1" dirty="0"/>
              <a:t>12% </a:t>
            </a:r>
            <a:r>
              <a:rPr lang="en-US" sz="1600" dirty="0"/>
              <a:t>Hispanic </a:t>
            </a:r>
          </a:p>
          <a:p>
            <a:pPr marL="342900" indent="-256032">
              <a:buFont typeface="Arial" panose="020B0604020202020204" pitchFamily="34" charset="0"/>
              <a:buChar char="•"/>
            </a:pPr>
            <a:r>
              <a:rPr lang="en-US" sz="1600" b="1" dirty="0"/>
              <a:t>78% </a:t>
            </a:r>
            <a:r>
              <a:rPr lang="en-US" sz="1600" dirty="0"/>
              <a:t>White</a:t>
            </a:r>
          </a:p>
        </p:txBody>
      </p:sp>
      <p:sp>
        <p:nvSpPr>
          <p:cNvPr id="6" name="Rectangle 5">
            <a:extLst>
              <a:ext uri="{FF2B5EF4-FFF2-40B4-BE49-F238E27FC236}">
                <a16:creationId xmlns:a16="http://schemas.microsoft.com/office/drawing/2014/main" id="{6DE9914A-A8D7-7153-616A-201148785ABC}"/>
              </a:ext>
            </a:extLst>
          </p:cNvPr>
          <p:cNvSpPr/>
          <p:nvPr/>
        </p:nvSpPr>
        <p:spPr>
          <a:xfrm>
            <a:off x="6376300" y="3098929"/>
            <a:ext cx="2331780" cy="553998"/>
          </a:xfrm>
          <a:prstGeom prst="rect">
            <a:avLst/>
          </a:prstGeom>
        </p:spPr>
        <p:txBody>
          <a:bodyPr wrap="square">
            <a:spAutoFit/>
          </a:bodyPr>
          <a:lstStyle/>
          <a:p>
            <a:pPr marL="342900" indent="-256032">
              <a:buFont typeface="Arial" panose="020B0604020202020204" pitchFamily="34" charset="0"/>
              <a:buChar char="•"/>
            </a:pPr>
            <a:r>
              <a:rPr lang="en-US" sz="1600" b="1" dirty="0"/>
              <a:t>44% </a:t>
            </a:r>
            <a:r>
              <a:rPr lang="en-US" sz="1600" dirty="0"/>
              <a:t>working</a:t>
            </a:r>
            <a:br>
              <a:rPr lang="en-US" sz="1600" dirty="0"/>
            </a:br>
            <a:r>
              <a:rPr lang="en-US" sz="1400" b="1" dirty="0"/>
              <a:t>69% </a:t>
            </a:r>
            <a:r>
              <a:rPr lang="en-US" sz="1400" dirty="0"/>
              <a:t>50-64 | </a:t>
            </a:r>
            <a:r>
              <a:rPr lang="en-US" sz="1400" b="1" dirty="0"/>
              <a:t>19% </a:t>
            </a:r>
            <a:r>
              <a:rPr lang="en-US" sz="1400" dirty="0"/>
              <a:t>65+</a:t>
            </a:r>
            <a:endParaRPr lang="en-US" sz="1200" dirty="0"/>
          </a:p>
        </p:txBody>
      </p:sp>
      <p:sp>
        <p:nvSpPr>
          <p:cNvPr id="7" name="Rectangle 6">
            <a:extLst>
              <a:ext uri="{FF2B5EF4-FFF2-40B4-BE49-F238E27FC236}">
                <a16:creationId xmlns:a16="http://schemas.microsoft.com/office/drawing/2014/main" id="{0D905420-DC0F-5D4C-3CDB-35A7E896A734}"/>
              </a:ext>
            </a:extLst>
          </p:cNvPr>
          <p:cNvSpPr/>
          <p:nvPr/>
        </p:nvSpPr>
        <p:spPr>
          <a:xfrm>
            <a:off x="9053337" y="3073911"/>
            <a:ext cx="2953927" cy="2554545"/>
          </a:xfrm>
          <a:prstGeom prst="rect">
            <a:avLst/>
          </a:prstGeom>
        </p:spPr>
        <p:txBody>
          <a:bodyPr wrap="square" lIns="91440" tIns="45720" rIns="91440" bIns="45720" anchor="t">
            <a:spAutoFit/>
          </a:bodyPr>
          <a:lstStyle/>
          <a:p>
            <a:pPr marL="285750" indent="-255905">
              <a:buFont typeface="Arial" panose="020B0604020202020204" pitchFamily="34" charset="0"/>
              <a:buChar char="•"/>
            </a:pPr>
            <a:r>
              <a:rPr lang="en-US" sz="1600" b="1" dirty="0"/>
              <a:t>60% </a:t>
            </a:r>
            <a:r>
              <a:rPr lang="en-US" sz="1600" dirty="0"/>
              <a:t>married, </a:t>
            </a:r>
            <a:r>
              <a:rPr lang="en-US" sz="1600" b="1" dirty="0"/>
              <a:t>18% </a:t>
            </a:r>
            <a:r>
              <a:rPr lang="en-US" sz="1600" dirty="0"/>
              <a:t>divorced/separated, </a:t>
            </a:r>
            <a:br>
              <a:rPr lang="en-US" sz="1600" dirty="0"/>
            </a:br>
            <a:r>
              <a:rPr lang="en-US" sz="1600" b="1" dirty="0"/>
              <a:t>10% </a:t>
            </a:r>
            <a:r>
              <a:rPr lang="en-US" sz="1600" dirty="0"/>
              <a:t>never married, </a:t>
            </a:r>
            <a:br>
              <a:rPr lang="en-US" sz="1600" dirty="0"/>
            </a:br>
            <a:r>
              <a:rPr lang="en-US" sz="1600" b="1" dirty="0"/>
              <a:t>12% </a:t>
            </a:r>
            <a:r>
              <a:rPr lang="en-US" sz="1600" dirty="0"/>
              <a:t>widowed</a:t>
            </a:r>
            <a:endParaRPr lang="en-US" sz="1600" dirty="0">
              <a:cs typeface="Arial"/>
            </a:endParaRPr>
          </a:p>
          <a:p>
            <a:pPr marL="285750" indent="-255905">
              <a:buFont typeface="Arial" panose="020B0604020202020204" pitchFamily="34" charset="0"/>
              <a:buChar char="•"/>
            </a:pPr>
            <a:r>
              <a:rPr lang="en-US" sz="1600" b="1" dirty="0"/>
              <a:t>79% </a:t>
            </a:r>
            <a:r>
              <a:rPr lang="en-US" sz="1600" dirty="0"/>
              <a:t>parents</a:t>
            </a:r>
            <a:endParaRPr lang="en-US" sz="1600" dirty="0">
              <a:cs typeface="Arial"/>
            </a:endParaRPr>
          </a:p>
          <a:p>
            <a:pPr marL="285750" indent="-255905">
              <a:buFont typeface="Arial" panose="020B0604020202020204" pitchFamily="34" charset="0"/>
              <a:buChar char="•"/>
            </a:pPr>
            <a:r>
              <a:rPr lang="en-US" sz="1600" b="1" dirty="0"/>
              <a:t>7% </a:t>
            </a:r>
            <a:r>
              <a:rPr lang="en-US" sz="1600" dirty="0"/>
              <a:t>parents of children </a:t>
            </a:r>
            <a:br>
              <a:rPr lang="en-US" sz="1600" dirty="0"/>
            </a:br>
            <a:r>
              <a:rPr lang="en-US" sz="1600" dirty="0"/>
              <a:t>&lt; 18 </a:t>
            </a:r>
            <a:r>
              <a:rPr lang="en-US" sz="1200" dirty="0"/>
              <a:t>(including </a:t>
            </a:r>
            <a:r>
              <a:rPr lang="en-US" sz="1200" b="1" dirty="0"/>
              <a:t>18% </a:t>
            </a:r>
            <a:r>
              <a:rPr lang="en-US" sz="1200" dirty="0"/>
              <a:t>50-59)</a:t>
            </a:r>
            <a:endParaRPr lang="en-US" sz="1200" b="1" dirty="0">
              <a:cs typeface="Arial"/>
            </a:endParaRPr>
          </a:p>
          <a:p>
            <a:pPr marL="285750" indent="-255905">
              <a:buFont typeface="Arial" panose="020B0604020202020204" pitchFamily="34" charset="0"/>
              <a:buChar char="•"/>
            </a:pPr>
            <a:r>
              <a:rPr lang="en-US" sz="1600" b="1" dirty="0"/>
              <a:t>62% </a:t>
            </a:r>
            <a:r>
              <a:rPr lang="en-US" sz="1600" dirty="0"/>
              <a:t>grandparents </a:t>
            </a:r>
            <a:endParaRPr lang="en-US" sz="1600" dirty="0">
              <a:cs typeface="Arial"/>
            </a:endParaRPr>
          </a:p>
          <a:p>
            <a:pPr marL="285750" indent="-255905">
              <a:buFont typeface="Arial" panose="020B0604020202020204" pitchFamily="34" charset="0"/>
              <a:buChar char="•"/>
            </a:pPr>
            <a:r>
              <a:rPr lang="en-US" sz="1600" b="1" dirty="0"/>
              <a:t>20% </a:t>
            </a:r>
            <a:r>
              <a:rPr lang="en-US" sz="1600" dirty="0"/>
              <a:t>caregivers</a:t>
            </a:r>
            <a:endParaRPr lang="en-US" sz="1600" dirty="0">
              <a:cs typeface="Arial"/>
            </a:endParaRPr>
          </a:p>
          <a:p>
            <a:endParaRPr lang="en-US" sz="1600" dirty="0"/>
          </a:p>
        </p:txBody>
      </p:sp>
      <p:sp>
        <p:nvSpPr>
          <p:cNvPr id="20" name="Parallelogram 14">
            <a:extLst>
              <a:ext uri="{FF2B5EF4-FFF2-40B4-BE49-F238E27FC236}">
                <a16:creationId xmlns:a16="http://schemas.microsoft.com/office/drawing/2014/main" id="{54E702F3-D52A-6E62-F532-5561A375930A}"/>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21" name="Line">
            <a:extLst>
              <a:ext uri="{FF2B5EF4-FFF2-40B4-BE49-F238E27FC236}">
                <a16:creationId xmlns:a16="http://schemas.microsoft.com/office/drawing/2014/main" id="{DCDE320B-833B-E1C2-9A59-A5B426B3C763}"/>
              </a:ext>
            </a:extLst>
          </p:cNvPr>
          <p:cNvSpPr/>
          <p:nvPr/>
        </p:nvSpPr>
        <p:spPr>
          <a:xfrm>
            <a:off x="-56428" y="177800"/>
            <a:ext cx="12247435" cy="0"/>
          </a:xfrm>
          <a:prstGeom prst="line">
            <a:avLst/>
          </a:prstGeom>
          <a:ln w="6350">
            <a:solidFill>
              <a:srgbClr val="EC1300"/>
            </a:solidFill>
          </a:ln>
        </p:spPr>
        <p:txBody>
          <a:bodyPr lIns="45719" rIns="45719"/>
          <a:lstStyle/>
          <a:p>
            <a:endParaRPr/>
          </a:p>
        </p:txBody>
      </p:sp>
      <p:pic>
        <p:nvPicPr>
          <p:cNvPr id="14" name="Picture 13" descr="A group of people standing together&#10;&#10;Description automatically generated">
            <a:extLst>
              <a:ext uri="{FF2B5EF4-FFF2-40B4-BE49-F238E27FC236}">
                <a16:creationId xmlns:a16="http://schemas.microsoft.com/office/drawing/2014/main" id="{185AA9E5-14C4-B3A9-158F-3D774053C4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8281" y="1652609"/>
            <a:ext cx="2926080" cy="1446320"/>
          </a:xfrm>
          <a:prstGeom prst="rect">
            <a:avLst/>
          </a:prstGeom>
        </p:spPr>
      </p:pic>
      <p:pic>
        <p:nvPicPr>
          <p:cNvPr id="24" name="Picture 23">
            <a:extLst>
              <a:ext uri="{FF2B5EF4-FFF2-40B4-BE49-F238E27FC236}">
                <a16:creationId xmlns:a16="http://schemas.microsoft.com/office/drawing/2014/main" id="{D9FF70D6-FD6B-97D0-FF14-6FB6B70DE6C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0080609" y="1994789"/>
            <a:ext cx="771005" cy="1031345"/>
          </a:xfrm>
          <a:prstGeom prst="rect">
            <a:avLst/>
          </a:prstGeom>
        </p:spPr>
      </p:pic>
      <p:pic>
        <p:nvPicPr>
          <p:cNvPr id="26" name="Picture 25" descr="A group of people posing for a photo&#10;&#10;Description automatically generated">
            <a:extLst>
              <a:ext uri="{FF2B5EF4-FFF2-40B4-BE49-F238E27FC236}">
                <a16:creationId xmlns:a16="http://schemas.microsoft.com/office/drawing/2014/main" id="{3FF4A9B4-700C-580B-5968-D9BEFCC3C17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6503" y="2090839"/>
            <a:ext cx="2328950" cy="822960"/>
          </a:xfrm>
          <a:prstGeom prst="rect">
            <a:avLst/>
          </a:prstGeom>
        </p:spPr>
      </p:pic>
      <p:pic>
        <p:nvPicPr>
          <p:cNvPr id="32" name="Picture 31" descr="A person standing at a desk with laptops&#10;&#10;Description automatically generated">
            <a:extLst>
              <a:ext uri="{FF2B5EF4-FFF2-40B4-BE49-F238E27FC236}">
                <a16:creationId xmlns:a16="http://schemas.microsoft.com/office/drawing/2014/main" id="{AE1E0CF7-A037-7E1A-4AE3-78297713F75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42471" y="1977622"/>
            <a:ext cx="2265609" cy="1097280"/>
          </a:xfrm>
          <a:prstGeom prst="rect">
            <a:avLst/>
          </a:prstGeom>
        </p:spPr>
      </p:pic>
      <p:sp>
        <p:nvSpPr>
          <p:cNvPr id="35" name="Shape">
            <a:extLst>
              <a:ext uri="{FF2B5EF4-FFF2-40B4-BE49-F238E27FC236}">
                <a16:creationId xmlns:a16="http://schemas.microsoft.com/office/drawing/2014/main" id="{3ECC8A97-4A05-ED42-6780-287CBDA3F90B}"/>
              </a:ext>
            </a:extLst>
          </p:cNvPr>
          <p:cNvSpPr/>
          <p:nvPr/>
        </p:nvSpPr>
        <p:spPr>
          <a:xfrm rot="5400000" flipH="1">
            <a:off x="1467624" y="322070"/>
            <a:ext cx="686091" cy="2526769"/>
          </a:xfrm>
          <a:custGeom>
            <a:avLst/>
            <a:gdLst/>
            <a:ahLst/>
            <a:cxnLst>
              <a:cxn ang="0">
                <a:pos x="wd2" y="hd2"/>
              </a:cxn>
              <a:cxn ang="5400000">
                <a:pos x="wd2" y="hd2"/>
              </a:cxn>
              <a:cxn ang="10800000">
                <a:pos x="wd2" y="hd2"/>
              </a:cxn>
              <a:cxn ang="16200000">
                <a:pos x="wd2" y="hd2"/>
              </a:cxn>
            </a:cxnLst>
            <a:rect l="0" t="0" r="r" b="b"/>
            <a:pathLst>
              <a:path w="21600" h="21600" extrusionOk="0">
                <a:moveTo>
                  <a:pt x="6935" y="0"/>
                </a:moveTo>
                <a:lnTo>
                  <a:pt x="0" y="13"/>
                </a:lnTo>
                <a:lnTo>
                  <a:pt x="0" y="5061"/>
                </a:lnTo>
                <a:lnTo>
                  <a:pt x="0" y="8411"/>
                </a:lnTo>
                <a:lnTo>
                  <a:pt x="0" y="21600"/>
                </a:lnTo>
                <a:lnTo>
                  <a:pt x="6935" y="21585"/>
                </a:lnTo>
                <a:lnTo>
                  <a:pt x="14665" y="21585"/>
                </a:lnTo>
                <a:cubicBezTo>
                  <a:pt x="15620" y="21585"/>
                  <a:pt x="16530" y="21534"/>
                  <a:pt x="17360" y="21442"/>
                </a:cubicBezTo>
                <a:cubicBezTo>
                  <a:pt x="18184" y="21351"/>
                  <a:pt x="18937" y="21218"/>
                  <a:pt x="19565" y="21054"/>
                </a:cubicBezTo>
                <a:cubicBezTo>
                  <a:pt x="20821" y="20727"/>
                  <a:pt x="21600" y="20275"/>
                  <a:pt x="21600" y="19777"/>
                </a:cubicBezTo>
                <a:lnTo>
                  <a:pt x="21600" y="1808"/>
                </a:lnTo>
                <a:cubicBezTo>
                  <a:pt x="21600" y="1310"/>
                  <a:pt x="20821" y="858"/>
                  <a:pt x="19565" y="531"/>
                </a:cubicBezTo>
                <a:cubicBezTo>
                  <a:pt x="18308" y="203"/>
                  <a:pt x="16575" y="0"/>
                  <a:pt x="14665" y="0"/>
                </a:cubicBezTo>
                <a:lnTo>
                  <a:pt x="6935" y="0"/>
                </a:lnTo>
                <a:close/>
              </a:path>
            </a:pathLst>
          </a:custGeom>
          <a:solidFill>
            <a:srgbClr val="EC1300"/>
          </a:solidFill>
          <a:ln w="12700" cap="flat">
            <a:noFill/>
            <a:miter lim="400000"/>
          </a:ln>
          <a:effectLst/>
        </p:spPr>
        <p:txBody>
          <a:bodyPr wrap="square" lIns="45718" tIns="45718" rIns="45718" bIns="45718" numCol="1" anchor="ctr">
            <a:noAutofit/>
          </a:bodyPr>
          <a:lstStyle/>
          <a:p>
            <a:pPr algn="ctr" defTabSz="825481">
              <a:defRPr sz="2000" b="1">
                <a:solidFill>
                  <a:srgbClr val="566275"/>
                </a:solidFill>
                <a:latin typeface="+mj-lt"/>
                <a:ea typeface="+mj-ea"/>
                <a:cs typeface="+mj-cs"/>
                <a:sym typeface="Helvetica"/>
              </a:defRPr>
            </a:pPr>
            <a:endParaRPr dirty="0"/>
          </a:p>
        </p:txBody>
      </p:sp>
      <p:sp>
        <p:nvSpPr>
          <p:cNvPr id="38" name="Shape">
            <a:extLst>
              <a:ext uri="{FF2B5EF4-FFF2-40B4-BE49-F238E27FC236}">
                <a16:creationId xmlns:a16="http://schemas.microsoft.com/office/drawing/2014/main" id="{10221534-F0A7-9859-2D0A-477EF90D6CD0}"/>
              </a:ext>
            </a:extLst>
          </p:cNvPr>
          <p:cNvSpPr/>
          <p:nvPr/>
        </p:nvSpPr>
        <p:spPr>
          <a:xfrm rot="5400000" flipH="1">
            <a:off x="4366126" y="99630"/>
            <a:ext cx="686091" cy="2926081"/>
          </a:xfrm>
          <a:custGeom>
            <a:avLst/>
            <a:gdLst/>
            <a:ahLst/>
            <a:cxnLst>
              <a:cxn ang="0">
                <a:pos x="wd2" y="hd2"/>
              </a:cxn>
              <a:cxn ang="5400000">
                <a:pos x="wd2" y="hd2"/>
              </a:cxn>
              <a:cxn ang="10800000">
                <a:pos x="wd2" y="hd2"/>
              </a:cxn>
              <a:cxn ang="16200000">
                <a:pos x="wd2" y="hd2"/>
              </a:cxn>
            </a:cxnLst>
            <a:rect l="0" t="0" r="r" b="b"/>
            <a:pathLst>
              <a:path w="21600" h="21600" extrusionOk="0">
                <a:moveTo>
                  <a:pt x="6935" y="0"/>
                </a:moveTo>
                <a:lnTo>
                  <a:pt x="0" y="13"/>
                </a:lnTo>
                <a:lnTo>
                  <a:pt x="0" y="5061"/>
                </a:lnTo>
                <a:lnTo>
                  <a:pt x="0" y="8411"/>
                </a:lnTo>
                <a:lnTo>
                  <a:pt x="0" y="21600"/>
                </a:lnTo>
                <a:lnTo>
                  <a:pt x="6935" y="21585"/>
                </a:lnTo>
                <a:lnTo>
                  <a:pt x="14665" y="21585"/>
                </a:lnTo>
                <a:cubicBezTo>
                  <a:pt x="15620" y="21585"/>
                  <a:pt x="16530" y="21534"/>
                  <a:pt x="17360" y="21442"/>
                </a:cubicBezTo>
                <a:cubicBezTo>
                  <a:pt x="18184" y="21351"/>
                  <a:pt x="18937" y="21218"/>
                  <a:pt x="19565" y="21054"/>
                </a:cubicBezTo>
                <a:cubicBezTo>
                  <a:pt x="20821" y="20727"/>
                  <a:pt x="21600" y="20275"/>
                  <a:pt x="21600" y="19777"/>
                </a:cubicBezTo>
                <a:lnTo>
                  <a:pt x="21600" y="1808"/>
                </a:lnTo>
                <a:cubicBezTo>
                  <a:pt x="21600" y="1310"/>
                  <a:pt x="20821" y="858"/>
                  <a:pt x="19565" y="531"/>
                </a:cubicBezTo>
                <a:cubicBezTo>
                  <a:pt x="18308" y="203"/>
                  <a:pt x="16575" y="0"/>
                  <a:pt x="14665" y="0"/>
                </a:cubicBezTo>
                <a:lnTo>
                  <a:pt x="6935" y="0"/>
                </a:lnTo>
                <a:close/>
              </a:path>
            </a:pathLst>
          </a:custGeom>
          <a:solidFill>
            <a:srgbClr val="EC1300"/>
          </a:solidFill>
          <a:ln w="12700" cap="flat">
            <a:noFill/>
            <a:miter lim="400000"/>
          </a:ln>
          <a:effectLst/>
        </p:spPr>
        <p:txBody>
          <a:bodyPr wrap="square" lIns="45718" tIns="45718" rIns="45718" bIns="45718" numCol="1" anchor="ctr">
            <a:noAutofit/>
          </a:bodyPr>
          <a:lstStyle/>
          <a:p>
            <a:pPr algn="ctr" defTabSz="825481">
              <a:defRPr sz="2000" b="1">
                <a:solidFill>
                  <a:srgbClr val="566275"/>
                </a:solidFill>
                <a:latin typeface="+mj-lt"/>
                <a:ea typeface="+mj-ea"/>
                <a:cs typeface="+mj-cs"/>
                <a:sym typeface="Helvetica"/>
              </a:defRPr>
            </a:pPr>
            <a:endParaRPr dirty="0"/>
          </a:p>
        </p:txBody>
      </p:sp>
      <p:sp>
        <p:nvSpPr>
          <p:cNvPr id="40" name="Shape">
            <a:extLst>
              <a:ext uri="{FF2B5EF4-FFF2-40B4-BE49-F238E27FC236}">
                <a16:creationId xmlns:a16="http://schemas.microsoft.com/office/drawing/2014/main" id="{A117E772-D05B-40D2-6C6D-48CAFD6F0D35}"/>
              </a:ext>
            </a:extLst>
          </p:cNvPr>
          <p:cNvSpPr/>
          <p:nvPr/>
        </p:nvSpPr>
        <p:spPr>
          <a:xfrm rot="5400000" flipH="1">
            <a:off x="7264631" y="297660"/>
            <a:ext cx="686091" cy="2526769"/>
          </a:xfrm>
          <a:custGeom>
            <a:avLst/>
            <a:gdLst/>
            <a:ahLst/>
            <a:cxnLst>
              <a:cxn ang="0">
                <a:pos x="wd2" y="hd2"/>
              </a:cxn>
              <a:cxn ang="5400000">
                <a:pos x="wd2" y="hd2"/>
              </a:cxn>
              <a:cxn ang="10800000">
                <a:pos x="wd2" y="hd2"/>
              </a:cxn>
              <a:cxn ang="16200000">
                <a:pos x="wd2" y="hd2"/>
              </a:cxn>
            </a:cxnLst>
            <a:rect l="0" t="0" r="r" b="b"/>
            <a:pathLst>
              <a:path w="21600" h="21600" extrusionOk="0">
                <a:moveTo>
                  <a:pt x="6935" y="0"/>
                </a:moveTo>
                <a:lnTo>
                  <a:pt x="0" y="13"/>
                </a:lnTo>
                <a:lnTo>
                  <a:pt x="0" y="5061"/>
                </a:lnTo>
                <a:lnTo>
                  <a:pt x="0" y="8411"/>
                </a:lnTo>
                <a:lnTo>
                  <a:pt x="0" y="21600"/>
                </a:lnTo>
                <a:lnTo>
                  <a:pt x="6935" y="21585"/>
                </a:lnTo>
                <a:lnTo>
                  <a:pt x="14665" y="21585"/>
                </a:lnTo>
                <a:cubicBezTo>
                  <a:pt x="15620" y="21585"/>
                  <a:pt x="16530" y="21534"/>
                  <a:pt x="17360" y="21442"/>
                </a:cubicBezTo>
                <a:cubicBezTo>
                  <a:pt x="18184" y="21351"/>
                  <a:pt x="18937" y="21218"/>
                  <a:pt x="19565" y="21054"/>
                </a:cubicBezTo>
                <a:cubicBezTo>
                  <a:pt x="20821" y="20727"/>
                  <a:pt x="21600" y="20275"/>
                  <a:pt x="21600" y="19777"/>
                </a:cubicBezTo>
                <a:lnTo>
                  <a:pt x="21600" y="1808"/>
                </a:lnTo>
                <a:cubicBezTo>
                  <a:pt x="21600" y="1310"/>
                  <a:pt x="20821" y="858"/>
                  <a:pt x="19565" y="531"/>
                </a:cubicBezTo>
                <a:cubicBezTo>
                  <a:pt x="18308" y="203"/>
                  <a:pt x="16575" y="0"/>
                  <a:pt x="14665" y="0"/>
                </a:cubicBezTo>
                <a:lnTo>
                  <a:pt x="6935" y="0"/>
                </a:lnTo>
                <a:close/>
              </a:path>
            </a:pathLst>
          </a:custGeom>
          <a:solidFill>
            <a:srgbClr val="EC1300"/>
          </a:solidFill>
          <a:ln w="12700" cap="flat">
            <a:noFill/>
            <a:miter lim="400000"/>
          </a:ln>
          <a:effectLst/>
        </p:spPr>
        <p:txBody>
          <a:bodyPr wrap="square" lIns="45718" tIns="45718" rIns="45718" bIns="45718" numCol="1" anchor="ctr">
            <a:noAutofit/>
          </a:bodyPr>
          <a:lstStyle/>
          <a:p>
            <a:pPr algn="ctr" defTabSz="825481">
              <a:defRPr sz="2000" b="1">
                <a:solidFill>
                  <a:srgbClr val="566275"/>
                </a:solidFill>
                <a:latin typeface="+mj-lt"/>
                <a:ea typeface="+mj-ea"/>
                <a:cs typeface="+mj-cs"/>
                <a:sym typeface="Helvetica"/>
              </a:defRPr>
            </a:pPr>
            <a:endParaRPr dirty="0"/>
          </a:p>
        </p:txBody>
      </p:sp>
      <p:sp>
        <p:nvSpPr>
          <p:cNvPr id="9" name="TextBox 8">
            <a:extLst>
              <a:ext uri="{FF2B5EF4-FFF2-40B4-BE49-F238E27FC236}">
                <a16:creationId xmlns:a16="http://schemas.microsoft.com/office/drawing/2014/main" id="{6F221AFB-2A96-5D99-AC77-473386FA1BD8}"/>
              </a:ext>
            </a:extLst>
          </p:cNvPr>
          <p:cNvSpPr txBox="1"/>
          <p:nvPr/>
        </p:nvSpPr>
        <p:spPr>
          <a:xfrm>
            <a:off x="-2167568" y="2927599"/>
            <a:ext cx="9590182" cy="369332"/>
          </a:xfrm>
          <a:prstGeom prst="rect">
            <a:avLst/>
          </a:prstGeom>
          <a:noFill/>
        </p:spPr>
        <p:txBody>
          <a:bodyPr wrap="square">
            <a:spAutoFit/>
          </a:bodyPr>
          <a:lstStyle/>
          <a:p>
            <a:r>
              <a:rPr lang="en-US" b="0" i="0" u="none" strike="noStrike" dirty="0">
                <a:solidFill>
                  <a:srgbClr val="000000"/>
                </a:solidFill>
                <a:effectLst/>
                <a:latin typeface="-webkit-standard"/>
              </a:rPr>
              <a:t> </a:t>
            </a:r>
            <a:endParaRPr lang="en-US" dirty="0"/>
          </a:p>
        </p:txBody>
      </p:sp>
      <p:sp>
        <p:nvSpPr>
          <p:cNvPr id="12" name="TextBox 11">
            <a:extLst>
              <a:ext uri="{FF2B5EF4-FFF2-40B4-BE49-F238E27FC236}">
                <a16:creationId xmlns:a16="http://schemas.microsoft.com/office/drawing/2014/main" id="{A1298B0C-3CBA-8EBC-C7A2-7366397CCDEF}"/>
              </a:ext>
            </a:extLst>
          </p:cNvPr>
          <p:cNvSpPr txBox="1"/>
          <p:nvPr/>
        </p:nvSpPr>
        <p:spPr>
          <a:xfrm>
            <a:off x="454316" y="5830658"/>
            <a:ext cx="11602774" cy="400110"/>
          </a:xfrm>
          <a:prstGeom prst="rect">
            <a:avLst/>
          </a:prstGeom>
          <a:noFill/>
        </p:spPr>
        <p:txBody>
          <a:bodyPr wrap="square" lIns="91440" tIns="45720" rIns="91440" bIns="45720" rtlCol="0" anchor="t">
            <a:spAutoFit/>
          </a:bodyPr>
          <a:lstStyle/>
          <a:p>
            <a:pPr fontAlgn="base"/>
            <a:r>
              <a:rPr lang="en-US" sz="1000" b="0" i="1" u="none" strike="noStrike" dirty="0">
                <a:solidFill>
                  <a:schemeClr val="bg1">
                    <a:lumMod val="50000"/>
                  </a:schemeClr>
                </a:solidFill>
                <a:effectLst/>
                <a:latin typeface="Arial"/>
                <a:cs typeface="Arial"/>
              </a:rPr>
              <a:t>Age, race/ethnicity, marital status: </a:t>
            </a:r>
            <a:r>
              <a:rPr lang="en-US" sz="1000" i="1" dirty="0">
                <a:solidFill>
                  <a:schemeClr val="bg1">
                    <a:lumMod val="50000"/>
                  </a:schemeClr>
                </a:solidFill>
                <a:latin typeface="Arial"/>
                <a:cs typeface="Arial"/>
              </a:rPr>
              <a:t>American Community Survey (ACS</a:t>
            </a:r>
            <a:r>
              <a:rPr lang="en-US" sz="1000" b="0" i="1" u="none" strike="noStrike" dirty="0">
                <a:solidFill>
                  <a:schemeClr val="bg1">
                    <a:lumMod val="50000"/>
                  </a:schemeClr>
                </a:solidFill>
                <a:effectLst/>
                <a:latin typeface="Arial"/>
                <a:cs typeface="Arial"/>
              </a:rPr>
              <a:t> PUMS</a:t>
            </a:r>
            <a:r>
              <a:rPr lang="en-US" sz="1000" i="1" dirty="0">
                <a:solidFill>
                  <a:schemeClr val="bg1">
                    <a:lumMod val="50000"/>
                  </a:schemeClr>
                </a:solidFill>
                <a:latin typeface="Arial"/>
                <a:cs typeface="Arial"/>
              </a:rPr>
              <a:t>) </a:t>
            </a:r>
            <a:r>
              <a:rPr lang="en-US" sz="1000" b="0" i="1" u="none" strike="noStrike" dirty="0">
                <a:solidFill>
                  <a:schemeClr val="bg1">
                    <a:lumMod val="50000"/>
                  </a:schemeClr>
                </a:solidFill>
                <a:effectLst/>
                <a:latin typeface="Arial"/>
                <a:cs typeface="Arial"/>
              </a:rPr>
              <a:t>2022</a:t>
            </a:r>
            <a:r>
              <a:rPr lang="en-US" sz="1000" i="1" dirty="0">
                <a:solidFill>
                  <a:schemeClr val="bg1">
                    <a:lumMod val="50000"/>
                  </a:schemeClr>
                </a:solidFill>
                <a:latin typeface="Arial"/>
                <a:cs typeface="Arial"/>
              </a:rPr>
              <a:t>;</a:t>
            </a:r>
            <a:r>
              <a:rPr lang="en-US" sz="1000" b="0" i="1" u="none" strike="noStrike" dirty="0">
                <a:solidFill>
                  <a:schemeClr val="bg1">
                    <a:lumMod val="50000"/>
                  </a:schemeClr>
                </a:solidFill>
                <a:effectLst/>
                <a:latin typeface="Arial"/>
                <a:cs typeface="Arial"/>
              </a:rPr>
              <a:t> Employment status: 2023 Current Population Survey, Bureau of Labor Statistics (BLS);</a:t>
            </a:r>
            <a:r>
              <a:rPr lang="en-US" sz="1000" b="0" i="0" u="none" strike="noStrike" dirty="0">
                <a:solidFill>
                  <a:schemeClr val="bg1">
                    <a:lumMod val="50000"/>
                  </a:schemeClr>
                </a:solidFill>
                <a:effectLst/>
                <a:latin typeface="Arial"/>
                <a:cs typeface="Arial"/>
              </a:rPr>
              <a:t>​</a:t>
            </a:r>
          </a:p>
          <a:p>
            <a:pPr fontAlgn="base"/>
            <a:r>
              <a:rPr lang="en-US" sz="1000" b="0" i="1" u="none" strike="noStrike" dirty="0">
                <a:solidFill>
                  <a:schemeClr val="bg1">
                    <a:lumMod val="50000"/>
                  </a:schemeClr>
                </a:solidFill>
                <a:effectLst/>
                <a:latin typeface="Arial"/>
                <a:cs typeface="Arial"/>
              </a:rPr>
              <a:t>Parents: </a:t>
            </a:r>
            <a:r>
              <a:rPr lang="sv-SE" sz="1000" b="0" i="1" u="none" strike="noStrike" dirty="0">
                <a:solidFill>
                  <a:schemeClr val="bg1">
                    <a:lumMod val="50000"/>
                  </a:schemeClr>
                </a:solidFill>
                <a:effectLst/>
                <a:latin typeface="Arial"/>
                <a:cs typeface="Arial"/>
              </a:rPr>
              <a:t>MRI-Simmons USA Fall 2023 </a:t>
            </a:r>
            <a:r>
              <a:rPr lang="sv-SE" sz="1000" b="0" i="1" u="none" strike="noStrike" dirty="0" err="1">
                <a:solidFill>
                  <a:schemeClr val="bg1">
                    <a:lumMod val="50000"/>
                  </a:schemeClr>
                </a:solidFill>
                <a:effectLst/>
                <a:latin typeface="Arial"/>
                <a:cs typeface="Arial"/>
              </a:rPr>
              <a:t>Report</a:t>
            </a:r>
            <a:r>
              <a:rPr lang="sv-SE" sz="1000" b="0" i="1" u="none" strike="noStrike" dirty="0">
                <a:solidFill>
                  <a:schemeClr val="bg1">
                    <a:lumMod val="50000"/>
                  </a:schemeClr>
                </a:solidFill>
                <a:effectLst/>
                <a:latin typeface="Arial"/>
                <a:cs typeface="Arial"/>
              </a:rPr>
              <a:t> © 2023, MRI-Simmons</a:t>
            </a:r>
            <a:r>
              <a:rPr lang="en-US" sz="1000" b="0" i="1" u="none" strike="noStrike" dirty="0">
                <a:solidFill>
                  <a:schemeClr val="bg1">
                    <a:lumMod val="50000"/>
                  </a:schemeClr>
                </a:solidFill>
                <a:effectLst/>
                <a:latin typeface="Arial"/>
                <a:cs typeface="Arial"/>
              </a:rPr>
              <a:t>; Grandparents: Well-being and Social Connectedness Omni,” (August 2023).</a:t>
            </a:r>
            <a:endParaRPr lang="en-US" sz="1000" i="1" dirty="0">
              <a:solidFill>
                <a:schemeClr val="bg1">
                  <a:lumMod val="50000"/>
                </a:schemeClr>
              </a:solidFill>
              <a:latin typeface="Arial"/>
              <a:cs typeface="Arial"/>
            </a:endParaRPr>
          </a:p>
        </p:txBody>
      </p:sp>
    </p:spTree>
    <p:extLst>
      <p:ext uri="{BB962C8B-B14F-4D97-AF65-F5344CB8AC3E}">
        <p14:creationId xmlns:p14="http://schemas.microsoft.com/office/powerpoint/2010/main" val="343032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40735" y="388231"/>
            <a:ext cx="10955103" cy="826435"/>
          </a:xfrm>
        </p:spPr>
        <p:txBody>
          <a:bodyPr>
            <a:normAutofit fontScale="90000"/>
          </a:bodyPr>
          <a:lstStyle/>
          <a:p>
            <a:r>
              <a:rPr lang="en-US" dirty="0"/>
              <a:t>Concerns generally decrease with age, except when it comes to relationships.</a:t>
            </a:r>
          </a:p>
        </p:txBody>
      </p:sp>
      <p:sp>
        <p:nvSpPr>
          <p:cNvPr id="8" name="Content Placeholder 4">
            <a:extLst>
              <a:ext uri="{FF2B5EF4-FFF2-40B4-BE49-F238E27FC236}">
                <a16:creationId xmlns:a16="http://schemas.microsoft.com/office/drawing/2014/main" id="{A70B38BB-AB12-D34A-94A3-B0D5BA449621}"/>
              </a:ext>
            </a:extLst>
          </p:cNvPr>
          <p:cNvSpPr>
            <a:spLocks noGrp="1"/>
          </p:cNvSpPr>
          <p:nvPr>
            <p:ph idx="1"/>
          </p:nvPr>
        </p:nvSpPr>
        <p:spPr>
          <a:xfrm>
            <a:off x="459588" y="5845121"/>
            <a:ext cx="10955104" cy="753242"/>
          </a:xfrm>
        </p:spPr>
        <p:txBody>
          <a:bodyPr vert="horz" lIns="91440" tIns="45720" rIns="91440" bIns="45720" rtlCol="0" anchor="t">
            <a:normAutofit/>
          </a:bodyPr>
          <a:lstStyle/>
          <a:p>
            <a:pPr marL="0" indent="0">
              <a:buNone/>
            </a:pPr>
            <a:r>
              <a:rPr lang="en-US" sz="1000" i="1" dirty="0">
                <a:solidFill>
                  <a:srgbClr val="FF0000"/>
                </a:solidFill>
                <a:latin typeface="Arial"/>
                <a:cs typeface="Arial"/>
                <a:hlinkClick r:id="rId3">
                  <a:extLst>
                    <a:ext uri="{A12FA001-AC4F-418D-AE19-62706E023703}">
                      <ahyp:hlinkClr xmlns:ahyp="http://schemas.microsoft.com/office/drawing/2018/hyperlinkcolor" val="tx"/>
                    </a:ext>
                  </a:extLst>
                </a:hlinkClick>
              </a:rPr>
              <a:t>AARP's Second Half of Life Study</a:t>
            </a:r>
            <a:r>
              <a:rPr lang="en-US" sz="1000" i="1" dirty="0">
                <a:solidFill>
                  <a:srgbClr val="FF0000"/>
                </a:solidFill>
                <a:latin typeface="Arial"/>
                <a:cs typeface="Arial"/>
              </a:rPr>
              <a:t>, </a:t>
            </a:r>
            <a:r>
              <a:rPr lang="en-US" sz="1000" i="1" dirty="0">
                <a:solidFill>
                  <a:schemeClr val="bg1">
                    <a:lumMod val="50000"/>
                  </a:schemeClr>
                </a:solidFill>
                <a:latin typeface="Arial"/>
                <a:cs typeface="Arial"/>
              </a:rPr>
              <a:t>2022.</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 name="Parallelogram 14">
            <a:extLst>
              <a:ext uri="{FF2B5EF4-FFF2-40B4-BE49-F238E27FC236}">
                <a16:creationId xmlns:a16="http://schemas.microsoft.com/office/drawing/2014/main" id="{461A517B-E80D-85E2-91FF-F112014FD797}"/>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00D8E897-62F0-2C1D-9361-2A7E5F27D855}"/>
              </a:ext>
            </a:extLst>
          </p:cNvPr>
          <p:cNvSpPr/>
          <p:nvPr/>
        </p:nvSpPr>
        <p:spPr>
          <a:xfrm>
            <a:off x="-56428" y="177800"/>
            <a:ext cx="12247435" cy="0"/>
          </a:xfrm>
          <a:prstGeom prst="line">
            <a:avLst/>
          </a:prstGeom>
          <a:ln w="6350">
            <a:solidFill>
              <a:srgbClr val="EC1300"/>
            </a:solidFill>
          </a:ln>
        </p:spPr>
        <p:txBody>
          <a:bodyPr lIns="45719" rIns="45719"/>
          <a:lstStyle/>
          <a:p>
            <a:endParaRPr/>
          </a:p>
        </p:txBody>
      </p:sp>
      <p:graphicFrame>
        <p:nvGraphicFramePr>
          <p:cNvPr id="9" name="Chart 8">
            <a:extLst>
              <a:ext uri="{FF2B5EF4-FFF2-40B4-BE49-F238E27FC236}">
                <a16:creationId xmlns:a16="http://schemas.microsoft.com/office/drawing/2014/main" id="{F22657CA-3787-4445-9B34-849FDB83A331}"/>
              </a:ext>
            </a:extLst>
          </p:cNvPr>
          <p:cNvGraphicFramePr>
            <a:graphicFrameLocks/>
          </p:cNvGraphicFramePr>
          <p:nvPr>
            <p:extLst>
              <p:ext uri="{D42A27DB-BD31-4B8C-83A1-F6EECF244321}">
                <p14:modId xmlns:p14="http://schemas.microsoft.com/office/powerpoint/2010/main" val="911456274"/>
              </p:ext>
            </p:extLst>
          </p:nvPr>
        </p:nvGraphicFramePr>
        <p:xfrm>
          <a:off x="533400" y="1371601"/>
          <a:ext cx="10881292" cy="4343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9568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01226-E160-C6D4-8906-4C1372238BAE}"/>
              </a:ext>
            </a:extLst>
          </p:cNvPr>
          <p:cNvSpPr/>
          <p:nvPr/>
        </p:nvSpPr>
        <p:spPr>
          <a:xfrm flipH="1">
            <a:off x="4287186" y="4326132"/>
            <a:ext cx="7896581" cy="191441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endParaRPr lang="en-US"/>
          </a:p>
        </p:txBody>
      </p:sp>
      <p:sp>
        <p:nvSpPr>
          <p:cNvPr id="3" name="Title 2">
            <a:extLst>
              <a:ext uri="{FF2B5EF4-FFF2-40B4-BE49-F238E27FC236}">
                <a16:creationId xmlns:a16="http://schemas.microsoft.com/office/drawing/2014/main" id="{C8E388B2-B3CD-2147-A9A9-8CE8F89DB5EE}"/>
              </a:ext>
            </a:extLst>
          </p:cNvPr>
          <p:cNvSpPr>
            <a:spLocks noGrp="1"/>
          </p:cNvSpPr>
          <p:nvPr>
            <p:ph type="title"/>
          </p:nvPr>
        </p:nvSpPr>
        <p:spPr>
          <a:xfrm>
            <a:off x="5261549" y="4703834"/>
            <a:ext cx="6364844" cy="1159006"/>
          </a:xfrm>
        </p:spPr>
        <p:txBody>
          <a:bodyPr>
            <a:noAutofit/>
          </a:bodyPr>
          <a:lstStyle/>
          <a:p>
            <a:pPr algn="r"/>
            <a:r>
              <a:rPr lang="en-US" sz="2000" i="1" cap="none" dirty="0"/>
              <a:t>“</a:t>
            </a:r>
            <a:r>
              <a:rPr lang="en-US" sz="2000" i="1" dirty="0"/>
              <a:t>My huge, wonderful family. Especially my #1 Daughter and # 1 Granddaughter. I am the great great grandfather.”</a:t>
            </a:r>
            <a:br>
              <a:rPr lang="en-US" sz="2000" i="1" dirty="0"/>
            </a:br>
            <a:r>
              <a:rPr lang="en-US" sz="1800" b="0" i="1" cap="none" dirty="0"/>
              <a:t>-Father and grandfather who is in his 70s, on what contributes to his well-being</a:t>
            </a:r>
            <a:endParaRPr lang="en-US" sz="1600" b="0" i="1" dirty="0"/>
          </a:p>
        </p:txBody>
      </p:sp>
      <p:sp>
        <p:nvSpPr>
          <p:cNvPr id="2" name="Slide Number Placeholder 1">
            <a:extLst>
              <a:ext uri="{FF2B5EF4-FFF2-40B4-BE49-F238E27FC236}">
                <a16:creationId xmlns:a16="http://schemas.microsoft.com/office/drawing/2014/main" id="{8EC96965-A5D6-6940-8B51-752AAE8EB9C0}"/>
              </a:ext>
            </a:extLst>
          </p:cNvPr>
          <p:cNvSpPr>
            <a:spLocks noGrp="1"/>
          </p:cNvSpPr>
          <p:nvPr>
            <p:ph type="sldNum" sz="quarter" idx="4"/>
          </p:nvPr>
        </p:nvSpPr>
        <p:spPr/>
        <p:txBody>
          <a:bodyPr/>
          <a:lstStyle/>
          <a:p>
            <a:fld id="{1192A142-7054-431A-A71A-F024B58D1027}" type="slidenum">
              <a:rPr lang="en-US" smtClean="0"/>
              <a:pPr/>
              <a:t>7</a:t>
            </a:fld>
            <a:endParaRPr lang="en-US"/>
          </a:p>
        </p:txBody>
      </p:sp>
    </p:spTree>
    <p:extLst>
      <p:ext uri="{BB962C8B-B14F-4D97-AF65-F5344CB8AC3E}">
        <p14:creationId xmlns:p14="http://schemas.microsoft.com/office/powerpoint/2010/main" val="1074711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40735" y="388231"/>
            <a:ext cx="10955103" cy="826435"/>
          </a:xfrm>
        </p:spPr>
        <p:txBody>
          <a:bodyPr>
            <a:normAutofit fontScale="90000"/>
          </a:bodyPr>
          <a:lstStyle/>
          <a:p>
            <a:r>
              <a:rPr lang="en-US" dirty="0"/>
              <a:t>With age, adults increasingly attribute their sense of joy and purpose to family and friends.</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5" name="Parallelogram 14">
            <a:extLst>
              <a:ext uri="{FF2B5EF4-FFF2-40B4-BE49-F238E27FC236}">
                <a16:creationId xmlns:a16="http://schemas.microsoft.com/office/drawing/2014/main" id="{A84898D9-DCDF-590F-6A8C-6462B70ACB07}"/>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6" name="Line">
            <a:extLst>
              <a:ext uri="{FF2B5EF4-FFF2-40B4-BE49-F238E27FC236}">
                <a16:creationId xmlns:a16="http://schemas.microsoft.com/office/drawing/2014/main" id="{0503AD72-0681-0222-092C-10DF9BDFF06D}"/>
              </a:ext>
            </a:extLst>
          </p:cNvPr>
          <p:cNvSpPr/>
          <p:nvPr/>
        </p:nvSpPr>
        <p:spPr>
          <a:xfrm>
            <a:off x="-56428" y="177800"/>
            <a:ext cx="12247435" cy="0"/>
          </a:xfrm>
          <a:prstGeom prst="line">
            <a:avLst/>
          </a:prstGeom>
          <a:ln w="6350">
            <a:solidFill>
              <a:srgbClr val="EC1300"/>
            </a:solidFill>
          </a:ln>
        </p:spPr>
        <p:txBody>
          <a:bodyPr lIns="45719" rIns="45719"/>
          <a:lstStyle/>
          <a:p>
            <a:endParaRPr/>
          </a:p>
        </p:txBody>
      </p:sp>
      <p:grpSp>
        <p:nvGrpSpPr>
          <p:cNvPr id="13" name="Group 12">
            <a:extLst>
              <a:ext uri="{FF2B5EF4-FFF2-40B4-BE49-F238E27FC236}">
                <a16:creationId xmlns:a16="http://schemas.microsoft.com/office/drawing/2014/main" id="{733230E3-E5A8-ECA7-BBC4-1E349EA7E12C}"/>
              </a:ext>
            </a:extLst>
          </p:cNvPr>
          <p:cNvGrpSpPr/>
          <p:nvPr/>
        </p:nvGrpSpPr>
        <p:grpSpPr>
          <a:xfrm>
            <a:off x="549537" y="1425096"/>
            <a:ext cx="10955104" cy="4289900"/>
            <a:chOff x="0" y="0"/>
            <a:chExt cx="7324725" cy="4200522"/>
          </a:xfrm>
        </p:grpSpPr>
        <p:sp>
          <p:nvSpPr>
            <p:cNvPr id="14" name="TextBox 6">
              <a:extLst>
                <a:ext uri="{FF2B5EF4-FFF2-40B4-BE49-F238E27FC236}">
                  <a16:creationId xmlns:a16="http://schemas.microsoft.com/office/drawing/2014/main" id="{4B231A94-9BAF-DAAC-713C-A0BD902720A7}"/>
                </a:ext>
              </a:extLst>
            </p:cNvPr>
            <p:cNvSpPr txBox="1"/>
            <p:nvPr/>
          </p:nvSpPr>
          <p:spPr>
            <a:xfrm>
              <a:off x="0" y="0"/>
              <a:ext cx="7324725" cy="831354"/>
            </a:xfrm>
            <a:prstGeom prst="rect">
              <a:avLst/>
            </a:prstGeom>
            <a:solidFill>
              <a:sysClr val="window" lastClr="FFFFFF"/>
            </a:solidFill>
            <a:ln w="9525" cmpd="sng">
              <a:noFill/>
            </a:ln>
            <a:effectLst/>
          </p:spPr>
          <p:txBody>
            <a:bodyPr wrap="square" lIns="45720" tIns="27432" r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Percent who say family and friends contribute a great deal to a sense of </a:t>
              </a:r>
              <a:r>
                <a:rPr kumimoji="0" lang="en-US" sz="1600" b="1" i="0" u="none" strike="noStrike" kern="0" cap="none" spc="0" normalizeH="0" baseline="0" noProof="0" dirty="0">
                  <a:ln>
                    <a:noFill/>
                  </a:ln>
                  <a:solidFill>
                    <a:srgbClr val="F56200"/>
                  </a:solidFill>
                  <a:effectLst/>
                  <a:uLnTx/>
                  <a:uFillTx/>
                  <a:latin typeface="Arial" panose="020B0604020202020204" pitchFamily="34" charset="0"/>
                  <a:ea typeface="+mn-ea"/>
                  <a:cs typeface="Arial" panose="020B0604020202020204" pitchFamily="34" charset="0"/>
                </a:rPr>
                <a:t>purpose</a:t>
              </a:r>
              <a:r>
                <a:rPr kumimoji="0" lang="en-US" sz="1600" b="0" i="0" u="none" strike="noStrike" kern="0" cap="none" spc="0" normalizeH="0" baseline="0" noProof="0" dirty="0">
                  <a:ln>
                    <a:noFill/>
                  </a:ln>
                  <a:solidFill>
                    <a:sysClr val="windowText" lastClr="000000">
                      <a:lumMod val="65000"/>
                      <a:lumOff val="35000"/>
                    </a:sysClr>
                  </a:solidFill>
                  <a:effectLst/>
                  <a:uLnTx/>
                  <a:uFillTx/>
                  <a:latin typeface="Arial" panose="020B0604020202020204" pitchFamily="34" charset="0"/>
                  <a:ea typeface="+mn-ea"/>
                  <a:cs typeface="Arial" panose="020B0604020202020204" pitchFamily="34" charset="0"/>
                </a:rPr>
                <a:t> and a sense of </a:t>
              </a:r>
              <a:r>
                <a:rPr kumimoji="0" lang="en-US" sz="1600" b="1" i="0" u="none" strike="noStrike" kern="0" cap="none" spc="0" normalizeH="0" baseline="0" noProof="0" dirty="0">
                  <a:ln>
                    <a:noFill/>
                  </a:ln>
                  <a:solidFill>
                    <a:srgbClr val="104270"/>
                  </a:solidFill>
                  <a:effectLst/>
                  <a:uLnTx/>
                  <a:uFillTx/>
                  <a:latin typeface="Arial" panose="020B0604020202020204" pitchFamily="34" charset="0"/>
                  <a:ea typeface="+mn-ea"/>
                  <a:cs typeface="Arial" panose="020B0604020202020204" pitchFamily="34" charset="0"/>
                </a:rPr>
                <a:t>joy</a:t>
              </a:r>
              <a:endParaRPr kumimoji="0" lang="en-US" sz="1600" b="0" i="0" u="none" strike="noStrike" kern="0" cap="none" spc="0" normalizeH="0" baseline="0" noProof="0" dirty="0">
                <a:ln>
                  <a:noFill/>
                </a:ln>
                <a:solidFill>
                  <a:srgbClr val="104270"/>
                </a:solidFill>
                <a:effectLst/>
                <a:uLnTx/>
                <a:uFillTx/>
                <a:latin typeface="Arial" panose="020B0604020202020204" pitchFamily="34" charset="0"/>
                <a:ea typeface="+mn-ea"/>
                <a:cs typeface="Arial" panose="020B0604020202020204" pitchFamily="34" charset="0"/>
              </a:endParaRPr>
            </a:p>
          </p:txBody>
        </p:sp>
        <p:graphicFrame>
          <p:nvGraphicFramePr>
            <p:cNvPr id="15" name="Chart 14">
              <a:extLst>
                <a:ext uri="{FF2B5EF4-FFF2-40B4-BE49-F238E27FC236}">
                  <a16:creationId xmlns:a16="http://schemas.microsoft.com/office/drawing/2014/main" id="{E977765B-40C7-4BB4-865B-53A60263316A}"/>
                </a:ext>
              </a:extLst>
            </p:cNvPr>
            <p:cNvGraphicFramePr>
              <a:graphicFrameLocks/>
            </p:cNvGraphicFramePr>
            <p:nvPr>
              <p:extLst>
                <p:ext uri="{D42A27DB-BD31-4B8C-83A1-F6EECF244321}">
                  <p14:modId xmlns:p14="http://schemas.microsoft.com/office/powerpoint/2010/main" val="1446421910"/>
                </p:ext>
              </p:extLst>
            </p:nvPr>
          </p:nvGraphicFramePr>
          <p:xfrm>
            <a:off x="9525" y="626688"/>
            <a:ext cx="3657600" cy="3573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28D2C4DD-BCF7-484E-90D4-6CE765648773}"/>
                </a:ext>
              </a:extLst>
            </p:cNvPr>
            <p:cNvGraphicFramePr>
              <a:graphicFrameLocks/>
            </p:cNvGraphicFramePr>
            <p:nvPr>
              <p:extLst>
                <p:ext uri="{D42A27DB-BD31-4B8C-83A1-F6EECF244321}">
                  <p14:modId xmlns:p14="http://schemas.microsoft.com/office/powerpoint/2010/main" val="4027925982"/>
                </p:ext>
              </p:extLst>
            </p:nvPr>
          </p:nvGraphicFramePr>
          <p:xfrm>
            <a:off x="3667125" y="623515"/>
            <a:ext cx="3657600" cy="3573834"/>
          </p:xfrm>
          <a:graphic>
            <a:graphicData uri="http://schemas.openxmlformats.org/drawingml/2006/chart">
              <c:chart xmlns:c="http://schemas.openxmlformats.org/drawingml/2006/chart" xmlns:r="http://schemas.openxmlformats.org/officeDocument/2006/relationships" r:id="rId4"/>
            </a:graphicData>
          </a:graphic>
        </p:graphicFrame>
      </p:grpSp>
      <p:sp>
        <p:nvSpPr>
          <p:cNvPr id="7" name="Content Placeholder 4">
            <a:extLst>
              <a:ext uri="{FF2B5EF4-FFF2-40B4-BE49-F238E27FC236}">
                <a16:creationId xmlns:a16="http://schemas.microsoft.com/office/drawing/2014/main" id="{3FDC97FF-1ABC-1A7D-5C38-87A0BF8F40C2}"/>
              </a:ext>
            </a:extLst>
          </p:cNvPr>
          <p:cNvSpPr txBox="1">
            <a:spLocks/>
          </p:cNvSpPr>
          <p:nvPr/>
        </p:nvSpPr>
        <p:spPr>
          <a:xfrm>
            <a:off x="459588" y="5845121"/>
            <a:ext cx="10955104" cy="753242"/>
          </a:xfrm>
          <a:prstGeom prst="rect">
            <a:avLst/>
          </a:prstGeom>
        </p:spPr>
        <p:txBody>
          <a:bodyPr vert="horz" lIns="91440" tIns="45720" rIns="91440" bIns="45720" rtlCol="0" anchor="t">
            <a:normAutofit/>
          </a:bodyPr>
          <a:lstStyle>
            <a:lvl1pPr marL="231775" indent="-231775" algn="l" defTabSz="914400" rtl="0" eaLnBrk="1" latinLnBrk="0" hangingPunct="1">
              <a:spcBef>
                <a:spcPct val="20000"/>
              </a:spcBef>
              <a:buClrTx/>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Tx/>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i="1" dirty="0">
                <a:solidFill>
                  <a:srgbClr val="FF0000"/>
                </a:solidFill>
                <a:latin typeface="Arial"/>
                <a:cs typeface="Arial"/>
                <a:hlinkClick r:id="rId5">
                  <a:extLst>
                    <a:ext uri="{A12FA001-AC4F-418D-AE19-62706E023703}">
                      <ahyp:hlinkClr xmlns:ahyp="http://schemas.microsoft.com/office/drawing/2018/hyperlinkcolor" val="tx"/>
                    </a:ext>
                  </a:extLst>
                </a:hlinkClick>
              </a:rPr>
              <a:t>AARP's Second Half of Life Study</a:t>
            </a:r>
            <a:r>
              <a:rPr lang="en-US" sz="1000" i="1" dirty="0">
                <a:solidFill>
                  <a:srgbClr val="FF0000"/>
                </a:solidFill>
                <a:latin typeface="Arial"/>
                <a:cs typeface="Arial"/>
              </a:rPr>
              <a:t>, </a:t>
            </a:r>
            <a:r>
              <a:rPr lang="en-US" sz="1000" i="1" dirty="0">
                <a:solidFill>
                  <a:schemeClr val="bg1">
                    <a:lumMod val="50000"/>
                  </a:schemeClr>
                </a:solidFill>
                <a:latin typeface="Arial"/>
                <a:cs typeface="Arial"/>
              </a:rPr>
              <a:t>2022.</a:t>
            </a:r>
          </a:p>
        </p:txBody>
      </p:sp>
    </p:spTree>
    <p:extLst>
      <p:ext uri="{BB962C8B-B14F-4D97-AF65-F5344CB8AC3E}">
        <p14:creationId xmlns:p14="http://schemas.microsoft.com/office/powerpoint/2010/main" val="108913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3960-DDC3-3744-9D67-178FD712CE0F}"/>
              </a:ext>
            </a:extLst>
          </p:cNvPr>
          <p:cNvSpPr>
            <a:spLocks noGrp="1"/>
          </p:cNvSpPr>
          <p:nvPr>
            <p:ph type="title"/>
          </p:nvPr>
        </p:nvSpPr>
        <p:spPr>
          <a:xfrm>
            <a:off x="424814" y="-71782"/>
            <a:ext cx="11436642" cy="1290984"/>
          </a:xfrm>
        </p:spPr>
        <p:txBody>
          <a:bodyPr>
            <a:normAutofit/>
          </a:bodyPr>
          <a:lstStyle/>
          <a:p>
            <a:r>
              <a:rPr lang="en-US" sz="3200" dirty="0"/>
              <a:t>Men tend to rely on spouses, women rely on broader networks.</a:t>
            </a:r>
          </a:p>
        </p:txBody>
      </p:sp>
      <p:sp>
        <p:nvSpPr>
          <p:cNvPr id="8" name="Content Placeholder 4">
            <a:extLst>
              <a:ext uri="{FF2B5EF4-FFF2-40B4-BE49-F238E27FC236}">
                <a16:creationId xmlns:a16="http://schemas.microsoft.com/office/drawing/2014/main" id="{A70B38BB-AB12-D34A-94A3-B0D5BA449621}"/>
              </a:ext>
            </a:extLst>
          </p:cNvPr>
          <p:cNvSpPr>
            <a:spLocks noGrp="1"/>
          </p:cNvSpPr>
          <p:nvPr>
            <p:ph idx="1"/>
          </p:nvPr>
        </p:nvSpPr>
        <p:spPr>
          <a:xfrm>
            <a:off x="459589" y="5846266"/>
            <a:ext cx="10955104" cy="240642"/>
          </a:xfrm>
        </p:spPr>
        <p:txBody>
          <a:bodyPr>
            <a:normAutofit lnSpcReduction="10000"/>
          </a:bodyPr>
          <a:lstStyle/>
          <a:p>
            <a:pPr marL="0" indent="0">
              <a:buNone/>
            </a:pPr>
            <a:r>
              <a:rPr lang="en-US" sz="1000" i="1" dirty="0">
                <a:solidFill>
                  <a:schemeClr val="bg1">
                    <a:lumMod val="50000"/>
                  </a:schemeClr>
                </a:solidFill>
              </a:rPr>
              <a:t>AARP Research, “Well-being and Social Connectedness Omni,” (August 2023).</a:t>
            </a:r>
          </a:p>
        </p:txBody>
      </p:sp>
      <p:sp>
        <p:nvSpPr>
          <p:cNvPr id="4" name="Slide Number Placeholder 3">
            <a:extLst>
              <a:ext uri="{FF2B5EF4-FFF2-40B4-BE49-F238E27FC236}">
                <a16:creationId xmlns:a16="http://schemas.microsoft.com/office/drawing/2014/main" id="{4F33C150-B4AF-D74D-AAF5-E6EF85BD34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2A142-7054-431A-A71A-F024B58D1027}"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00000"/>
              </a:solidFill>
              <a:effectLst/>
              <a:uLnTx/>
              <a:uFillTx/>
              <a:latin typeface="Arial"/>
              <a:ea typeface="+mn-ea"/>
              <a:cs typeface="+mn-cs"/>
            </a:endParaRPr>
          </a:p>
        </p:txBody>
      </p:sp>
      <p:sp>
        <p:nvSpPr>
          <p:cNvPr id="3" name="Parallelogram 14">
            <a:extLst>
              <a:ext uri="{FF2B5EF4-FFF2-40B4-BE49-F238E27FC236}">
                <a16:creationId xmlns:a16="http://schemas.microsoft.com/office/drawing/2014/main" id="{EBCF4E37-150F-BAC7-1705-ACC70184CA93}"/>
              </a:ext>
            </a:extLst>
          </p:cNvPr>
          <p:cNvSpPr/>
          <p:nvPr/>
        </p:nvSpPr>
        <p:spPr>
          <a:xfrm>
            <a:off x="-27718" y="735"/>
            <a:ext cx="12247436" cy="131536"/>
          </a:xfrm>
          <a:custGeom>
            <a:avLst/>
            <a:gdLst/>
            <a:ahLst/>
            <a:cxnLst>
              <a:cxn ang="0">
                <a:pos x="wd2" y="hd2"/>
              </a:cxn>
              <a:cxn ang="5400000">
                <a:pos x="wd2" y="hd2"/>
              </a:cxn>
              <a:cxn ang="10800000">
                <a:pos x="wd2" y="hd2"/>
              </a:cxn>
              <a:cxn ang="16200000">
                <a:pos x="wd2" y="hd2"/>
              </a:cxn>
            </a:cxnLst>
            <a:rect l="0" t="0" r="r" b="b"/>
            <a:pathLst>
              <a:path w="21600" h="21600" extrusionOk="0">
                <a:moveTo>
                  <a:pt x="4" y="21600"/>
                </a:moveTo>
                <a:cubicBezTo>
                  <a:pt x="3" y="19655"/>
                  <a:pt x="2" y="17721"/>
                  <a:pt x="2" y="15787"/>
                </a:cubicBezTo>
                <a:cubicBezTo>
                  <a:pt x="1" y="10609"/>
                  <a:pt x="0" y="5430"/>
                  <a:pt x="0" y="251"/>
                </a:cubicBezTo>
                <a:lnTo>
                  <a:pt x="21561" y="0"/>
                </a:lnTo>
                <a:lnTo>
                  <a:pt x="21600" y="21442"/>
                </a:lnTo>
                <a:lnTo>
                  <a:pt x="4" y="21600"/>
                </a:lnTo>
                <a:close/>
              </a:path>
            </a:pathLst>
          </a:custGeom>
          <a:solidFill>
            <a:srgbClr val="EC1300"/>
          </a:solidFill>
          <a:ln w="12700">
            <a:miter lim="400000"/>
          </a:ln>
        </p:spPr>
        <p:txBody>
          <a:bodyPr lIns="45719" rIns="45719" anchor="ctr"/>
          <a:lstStyle/>
          <a:p>
            <a:pPr algn="ctr">
              <a:defRPr>
                <a:solidFill>
                  <a:srgbClr val="FFFFFF"/>
                </a:solidFill>
              </a:defRPr>
            </a:pPr>
            <a:endParaRPr/>
          </a:p>
        </p:txBody>
      </p:sp>
      <p:sp>
        <p:nvSpPr>
          <p:cNvPr id="5" name="Line">
            <a:extLst>
              <a:ext uri="{FF2B5EF4-FFF2-40B4-BE49-F238E27FC236}">
                <a16:creationId xmlns:a16="http://schemas.microsoft.com/office/drawing/2014/main" id="{58E0880E-C136-2B8A-DB84-6335301E20F7}"/>
              </a:ext>
            </a:extLst>
          </p:cNvPr>
          <p:cNvSpPr/>
          <p:nvPr/>
        </p:nvSpPr>
        <p:spPr>
          <a:xfrm>
            <a:off x="-56428" y="177800"/>
            <a:ext cx="12247435" cy="0"/>
          </a:xfrm>
          <a:prstGeom prst="line">
            <a:avLst/>
          </a:prstGeom>
          <a:ln w="6350">
            <a:solidFill>
              <a:srgbClr val="EC1300"/>
            </a:solidFill>
          </a:ln>
        </p:spPr>
        <p:txBody>
          <a:bodyPr lIns="45719" rIns="45719"/>
          <a:lstStyle/>
          <a:p>
            <a:endParaRPr/>
          </a:p>
        </p:txBody>
      </p:sp>
      <p:pic>
        <p:nvPicPr>
          <p:cNvPr id="9" name="Picture 8">
            <a:extLst>
              <a:ext uri="{FF2B5EF4-FFF2-40B4-BE49-F238E27FC236}">
                <a16:creationId xmlns:a16="http://schemas.microsoft.com/office/drawing/2014/main" id="{B74DAFAC-DABE-446A-58DC-F8E6C1F5BAF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31188" y="1379326"/>
            <a:ext cx="5059820" cy="4327948"/>
          </a:xfrm>
          <a:prstGeom prst="rect">
            <a:avLst/>
          </a:prstGeom>
        </p:spPr>
      </p:pic>
      <p:graphicFrame>
        <p:nvGraphicFramePr>
          <p:cNvPr id="10" name="Chart 9">
            <a:extLst>
              <a:ext uri="{FF2B5EF4-FFF2-40B4-BE49-F238E27FC236}">
                <a16:creationId xmlns:a16="http://schemas.microsoft.com/office/drawing/2014/main" id="{432FCDBA-5605-4AE5-AC6F-FFE4022DC340}"/>
              </a:ext>
            </a:extLst>
          </p:cNvPr>
          <p:cNvGraphicFramePr>
            <a:graphicFrameLocks/>
          </p:cNvGraphicFramePr>
          <p:nvPr>
            <p:extLst>
              <p:ext uri="{D42A27DB-BD31-4B8C-83A1-F6EECF244321}">
                <p14:modId xmlns:p14="http://schemas.microsoft.com/office/powerpoint/2010/main" val="362913924"/>
              </p:ext>
            </p:extLst>
          </p:nvPr>
        </p:nvGraphicFramePr>
        <p:xfrm>
          <a:off x="533401" y="1371600"/>
          <a:ext cx="6597786" cy="4343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79909151"/>
      </p:ext>
    </p:extLst>
  </p:cSld>
  <p:clrMapOvr>
    <a:masterClrMapping/>
  </p:clrMapOvr>
</p:sld>
</file>

<file path=ppt/theme/theme1.xml><?xml version="1.0" encoding="utf-8"?>
<a:theme xmlns:a="http://schemas.openxmlformats.org/drawingml/2006/main" name="EXTERNAL Presenation Template 2021">
  <a:themeElements>
    <a:clrScheme name="Custom 13">
      <a:dk1>
        <a:srgbClr val="000000"/>
      </a:dk1>
      <a:lt1>
        <a:srgbClr val="FFFFFF"/>
      </a:lt1>
      <a:dk2>
        <a:srgbClr val="000001"/>
      </a:dk2>
      <a:lt2>
        <a:srgbClr val="F1F2F2"/>
      </a:lt2>
      <a:accent1>
        <a:srgbClr val="0B5C2F"/>
      </a:accent1>
      <a:accent2>
        <a:srgbClr val="104170"/>
      </a:accent2>
      <a:accent3>
        <a:srgbClr val="9E2020"/>
      </a:accent3>
      <a:accent4>
        <a:srgbClr val="F56100"/>
      </a:accent4>
      <a:accent5>
        <a:srgbClr val="448EA1"/>
      </a:accent5>
      <a:accent6>
        <a:srgbClr val="FEC512"/>
      </a:accent6>
      <a:hlink>
        <a:srgbClr val="EC1300"/>
      </a:hlink>
      <a:folHlink>
        <a:srgbClr val="5C003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TERNAL Presenation Template 2021" id="{74DEB44C-14EA-9546-84BE-7D99840D2258}" vid="{C4C0BB77-EF3A-7240-A42F-4144974D38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AARP Research (2021)">
    <a:dk1>
      <a:sysClr val="windowText" lastClr="000000"/>
    </a:dk1>
    <a:lt1>
      <a:sysClr val="window" lastClr="FFFFFF"/>
    </a:lt1>
    <a:dk2>
      <a:srgbClr val="44546A"/>
    </a:dk2>
    <a:lt2>
      <a:srgbClr val="E7E6E6"/>
    </a:lt2>
    <a:accent1>
      <a:srgbClr val="104270"/>
    </a:accent1>
    <a:accent2>
      <a:srgbClr val="9E2121"/>
    </a:accent2>
    <a:accent3>
      <a:srgbClr val="FFC512"/>
    </a:accent3>
    <a:accent4>
      <a:srgbClr val="0B5C2F"/>
    </a:accent4>
    <a:accent5>
      <a:srgbClr val="448EA1"/>
    </a:accent5>
    <a:accent6>
      <a:srgbClr val="F562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89c039e-a3a9-45f8-bcc4-a29999e33205" xsi:nil="true"/>
    <lcf76f155ced4ddcb4097134ff3c332f xmlns="8f2c771b-07b1-4895-aa52-60e8f64a52d9">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48F238802DEA4C9D651DC2B9839761" ma:contentTypeVersion="34" ma:contentTypeDescription="Create a new document." ma:contentTypeScope="" ma:versionID="236bfa911e635fb82dd5de8a46ef8709">
  <xsd:schema xmlns:xsd="http://www.w3.org/2001/XMLSchema" xmlns:xs="http://www.w3.org/2001/XMLSchema" xmlns:p="http://schemas.microsoft.com/office/2006/metadata/properties" xmlns:ns1="http://schemas.microsoft.com/sharepoint/v3" xmlns:ns2="8f2c771b-07b1-4895-aa52-60e8f64a52d9" xmlns:ns3="e732c237-a43f-4b21-a8cb-ea632fe143bf" xmlns:ns4="989c039e-a3a9-45f8-bcc4-a29999e33205" targetNamespace="http://schemas.microsoft.com/office/2006/metadata/properties" ma:root="true" ma:fieldsID="49aaea369398c2c7f0b082bf87221a08" ns1:_="" ns2:_="" ns3:_="" ns4:_="">
    <xsd:import namespace="http://schemas.microsoft.com/sharepoint/v3"/>
    <xsd:import namespace="8f2c771b-07b1-4895-aa52-60e8f64a52d9"/>
    <xsd:import namespace="e732c237-a43f-4b21-a8cb-ea632fe143bf"/>
    <xsd:import namespace="989c039e-a3a9-45f8-bcc4-a29999e33205"/>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2c771b-07b1-4895-aa52-60e8f64a52d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3589834-47ee-4388-b25f-85d4b1afa3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32c237-a43f-4b21-a8cb-ea632fe143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9c039e-a3a9-45f8-bcc4-a29999e33205"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b1e23ac-8ca8-42ee-b4aa-315e2a5de90f}" ma:internalName="TaxCatchAll" ma:showField="CatchAllData" ma:web="e732c237-a43f-4b21-a8cb-ea632fe143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64ECA7-1095-4051-8917-6B273B5E6535}">
  <ds:schemaRefs>
    <ds:schemaRef ds:uri="http://schemas.microsoft.com/sharepoint/v3/contenttype/forms"/>
  </ds:schemaRefs>
</ds:datastoreItem>
</file>

<file path=customXml/itemProps2.xml><?xml version="1.0" encoding="utf-8"?>
<ds:datastoreItem xmlns:ds="http://schemas.openxmlformats.org/officeDocument/2006/customXml" ds:itemID="{D0A40685-6A18-4DE0-AAA8-B9CB82728367}">
  <ds:schemaRefs>
    <ds:schemaRef ds:uri="http://schemas.microsoft.com/sharepoint/v3"/>
    <ds:schemaRef ds:uri="http://schemas.microsoft.com/office/2006/documentManagement/types"/>
    <ds:schemaRef ds:uri="http://schemas.openxmlformats.org/package/2006/metadata/core-properties"/>
    <ds:schemaRef ds:uri="http://purl.org/dc/elements/1.1/"/>
    <ds:schemaRef ds:uri="989c039e-a3a9-45f8-bcc4-a29999e33205"/>
    <ds:schemaRef ds:uri="8f2c771b-07b1-4895-aa52-60e8f64a52d9"/>
    <ds:schemaRef ds:uri="e732c237-a43f-4b21-a8cb-ea632fe143bf"/>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0BC940A7-1731-4B43-82C8-A29222D2CDFB}">
  <ds:schemaRefs>
    <ds:schemaRef ds:uri="8f2c771b-07b1-4895-aa52-60e8f64a52d9"/>
    <ds:schemaRef ds:uri="989c039e-a3a9-45f8-bcc4-a29999e33205"/>
    <ds:schemaRef ds:uri="e732c237-a43f-4b21-a8cb-ea632fe143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INTERNAL Presenation Template 2021</Template>
  <TotalTime>2342</TotalTime>
  <Words>9594</Words>
  <Application>Microsoft Office PowerPoint</Application>
  <PresentationFormat>Widescreen</PresentationFormat>
  <Paragraphs>562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Arial Narrow</vt:lpstr>
      <vt:lpstr>Calibri</vt:lpstr>
      <vt:lpstr>HouschkaAltPro</vt:lpstr>
      <vt:lpstr>Lato</vt:lpstr>
      <vt:lpstr>Symbol</vt:lpstr>
      <vt:lpstr>Times</vt:lpstr>
      <vt:lpstr>-webkit-standard</vt:lpstr>
      <vt:lpstr>Wingdings</vt:lpstr>
      <vt:lpstr>EXTERNAL Presenation Template 2021</vt:lpstr>
      <vt:lpstr>PowerPoint Presentation</vt:lpstr>
      <vt:lpstr>“Age is essentially a culmination of  experiences gathered along the way toward learning about who we really are…At my age I feel I am on my way to uncovering things about myself that I had forgotten, while I worried about what the world thought of me.” -Man who is passionate about the arts and his creative side, works in galleries, loves cats, in his 50s</vt:lpstr>
      <vt:lpstr>PowerPoint Presentation</vt:lpstr>
      <vt:lpstr>There are 122 MILLION adults age 50 and older in the United States, and this population segment is growing.</vt:lpstr>
      <vt:lpstr>PowerPoint Presentation</vt:lpstr>
      <vt:lpstr>Concerns generally decrease with age, except when it comes to relationships.</vt:lpstr>
      <vt:lpstr>“My huge, wonderful family. Especially my #1 Daughter and # 1 Granddaughter. I am the great great grandfather.” -Father and grandfather who is in his 70s, on what contributes to his well-being</vt:lpstr>
      <vt:lpstr>With age, adults increasingly attribute their sense of joy and purpose to family and friends.</vt:lpstr>
      <vt:lpstr>Men tend to rely on spouses, women rely on broader networks.</vt:lpstr>
      <vt:lpstr>Many LGBTQ+ adults age 45 and older have spouses, partners, children and grandchildren, however 8 in 10 are at least somewhat concerned about having adequate social supports as they age.</vt:lpstr>
      <vt:lpstr>Black/African American, Hispanic and Asian Americans are two times more likely than White adults to live in multi-generational households.</vt:lpstr>
      <vt:lpstr>Grandchildren are a pride and joy; grandparents are a vital support.</vt:lpstr>
      <vt:lpstr>Adults age 50 and older are more likely to worry about the well-being of their loved ones than their personal well-being.</vt:lpstr>
      <vt:lpstr>As we grow older, we experience an increasing number of major life changes, including retirement, children leaving home, the loss of loved ones, physical and health challenges…The truth is that we are stronger and more resilient than we may realize.  -Woman who is a state government employee and mother of two adult sons, in her 50s</vt:lpstr>
      <vt:lpstr>Six in 10 adults age 50 and older rate their resiliency highly.</vt:lpstr>
      <vt:lpstr>Happiness grows with age.</vt:lpstr>
      <vt:lpstr>While religious affiliation is declining in the United States, religion and spirituality remains important for most adults age 50-plus.</vt:lpstr>
      <vt:lpstr>“Staying as healthy as possible means more quality time with family” -Father, grandfather and pet parent, proud of 25-year career, in his 60s</vt:lpstr>
      <vt:lpstr>Even as serious health conditions increase with age, self-perception of health somewhat improves.</vt:lpstr>
      <vt:lpstr>Chronic disease incidence increases with age.</vt:lpstr>
      <vt:lpstr>For Black/African American, Hispanic and indigenous populations, the reality of dealing with chronic disease begins earlier.</vt:lpstr>
      <vt:lpstr>While the US population is living longer, Black/African American and American Indian/Alaskan Native people have significantly shorter life expectancies than average.</vt:lpstr>
      <vt:lpstr>Weathering</vt:lpstr>
      <vt:lpstr>The proportion who feel they will likely get dementia is greater than the proportion who will.</vt:lpstr>
      <vt:lpstr>“Being financially secure enough to retire and live a comfortable life.” -Woman who is self-employed, in her 50s</vt:lpstr>
      <vt:lpstr>Ratings of financial health are split, reflecting a range of financial experiences.</vt:lpstr>
      <vt:lpstr>Present and future financial concerns weigh on the minds of adults age 50 and older.</vt:lpstr>
      <vt:lpstr>One in five non-retired adults age 50-plus have no retirement savings.</vt:lpstr>
      <vt:lpstr>Adults are working longer than they have in the past driven by changes in society, culture, and health and longevity. </vt:lpstr>
      <vt:lpstr>“Spending more time with my wife. Enjoying life outdoors. Participating in community events. Visiting with our daughter.” -Father and husband, in his 60s in response to what he looks forward to</vt:lpstr>
      <vt:lpstr>Purpose is strongly associated with well-being.</vt:lpstr>
      <vt:lpstr>Interests continue to be a primary feature of identity.</vt:lpstr>
      <vt:lpstr>Giving back is a source of purpose for many.</vt:lpstr>
      <vt:lpstr>“… A lot of people regret  growing older… I don't. I just see it as part  of a natural process…So I am at peace with my age group at this time… I love doing the things  that I do…I love living in my  house. I love being with my cats…that I live in a beautiful  city in California,  and  I'm surrounded  by  a lot of culture  and a lot of heritage here.  -Man who self describes as having many interests, hobbies and passions, former photographer, in his 70s</vt:lpstr>
      <vt:lpstr>Adults age 50-plus highlight positive associations with aging.</vt:lpstr>
      <vt:lpstr>Yet, ageism is pervasive.</vt:lpstr>
      <vt:lpstr>As disability rates rise with age, the potential for intersectional discrimination increases.</vt:lpstr>
      <vt:lpstr>To resonate, educate and engage, reframe aging as a continual progression, an accumulation of LIVED EXPERIENCE.</vt:lpstr>
      <vt:lpstr>Sarah Kerman,  AARP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PPT Presentation Template</dc:title>
  <dc:creator>Majhi, Manjushree</dc:creator>
  <cp:lastModifiedBy>Kerman, Sarah</cp:lastModifiedBy>
  <cp:revision>226</cp:revision>
  <cp:lastPrinted>2024-04-11T11:45:17Z</cp:lastPrinted>
  <dcterms:created xsi:type="dcterms:W3CDTF">2020-08-14T16:04:44Z</dcterms:created>
  <dcterms:modified xsi:type="dcterms:W3CDTF">2024-08-08T20:11:08Z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0x0101008948F238802DEA4C9D651DC2B9839761</vt:lpwstr>
  </property>
</Properties>
</file>